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48E4-A392-4211-858C-3348AC11CFA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240C-2844-43E8-98F8-CEA62CD2D1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8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98EA-7F61-4511-9265-197F06D1978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4DDB-E9AB-445D-9655-E1AED387654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9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8005-5AD7-4361-9975-B048D7769B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0FB8-6009-49BC-9211-17B5F9CFB51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3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B5D9-BDCF-497C-B773-644061DFF10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8DC-B8D4-412E-BDA1-226A8C0E4FD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6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AD34-5B94-4056-86F8-3CF7A2AA97E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CC47-E80B-49FB-B9C8-D54FC51898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3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A490-A4CD-4F4F-868F-94CB41B7FD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5777-683E-4066-8717-50B8EB0B32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5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598B-8F81-461A-93E7-A074255F964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2629-07AC-4B7B-944F-B79770CEB1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2520-2CEB-4ED8-AD4A-42B324903E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5A73-755C-499C-9602-E1FEA2D80D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6D2F-8D5B-43EC-9605-14F8FC0C751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D113-E5A9-4E45-B5A0-F0A5E219863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05CD-2CF5-4618-B52D-C815ED20A4B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20CC-FECE-46FD-B4C6-4313F8ABEF7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62B1-7B47-4B69-95E1-2DF83A99B94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F77C-9C25-4A53-9EA0-4AD31242E9F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8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D56955-FEB2-4F03-BB3F-F98FEADA77A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41380C-5511-4119-9C4D-A157346F1AF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fsb-logo-w-strap_rgb-6-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8400" y="5975350"/>
            <a:ext cx="3635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5805488"/>
            <a:ext cx="4572000" cy="215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Local government procurement and why we love 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April 2014</a:t>
            </a:r>
          </a:p>
        </p:txBody>
      </p:sp>
    </p:spTree>
    <p:extLst>
      <p:ext uri="{BB962C8B-B14F-4D97-AF65-F5344CB8AC3E}">
        <p14:creationId xmlns:p14="http://schemas.microsoft.com/office/powerpoint/2010/main" val="30202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Procurement: The research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75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b="1" dirty="0" smtClean="0"/>
              <a:t>‘58% more </a:t>
            </a:r>
            <a:r>
              <a:rPr lang="en-GB" altLang="en-US" dirty="0" smtClean="0"/>
              <a:t>of the money spent by local authorities with small firms </a:t>
            </a:r>
            <a:r>
              <a:rPr lang="en-GB" altLang="en-US" b="1" dirty="0" smtClean="0"/>
              <a:t>is re-spent in the local economy </a:t>
            </a:r>
            <a:r>
              <a:rPr lang="en-GB" altLang="en-US" dirty="0" smtClean="0"/>
              <a:t>compared to that spent with large businesses in the same area.’</a:t>
            </a:r>
          </a:p>
          <a:p>
            <a:pPr eaLnBrk="1" hangingPunct="1">
              <a:buFont typeface="Arial" charset="0"/>
              <a:buNone/>
            </a:pPr>
            <a:endParaRPr lang="en-GB" altLang="en-US" dirty="0" smtClean="0"/>
          </a:p>
          <a:p>
            <a:pPr eaLnBrk="1" hangingPunct="1">
              <a:buFont typeface="Arial" charset="0"/>
              <a:buNone/>
            </a:pPr>
            <a:r>
              <a:rPr lang="en-GB" altLang="en-US" sz="1800" i="1" dirty="0" smtClean="0"/>
              <a:t>The FSB has worked closely with the Centre for Local Economic Strategies (CLES) to survey local authorities UK-wide and find out more about how they procure goods. This is the second year this research has been undertaken.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93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Procurement: The research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mtClean="0"/>
              <a:t>For every £1 spent with a small or medium-sized business (SME) </a:t>
            </a:r>
            <a:r>
              <a:rPr lang="en-GB" altLang="en-US" b="1" smtClean="0"/>
              <a:t>63p was re-spent in the local area </a:t>
            </a:r>
            <a:r>
              <a:rPr lang="en-GB" altLang="en-US" smtClean="0"/>
              <a:t>compared to 40p in every £1 spent with a larger business.</a:t>
            </a:r>
          </a:p>
        </p:txBody>
      </p:sp>
    </p:spTree>
    <p:extLst>
      <p:ext uri="{BB962C8B-B14F-4D97-AF65-F5344CB8AC3E}">
        <p14:creationId xmlns:p14="http://schemas.microsoft.com/office/powerpoint/2010/main" val="12481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benef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720" t="16882" r="20023" b="28542"/>
          <a:stretch>
            <a:fillRect/>
          </a:stretch>
        </p:blipFill>
        <p:spPr>
          <a:xfrm>
            <a:off x="1123950" y="1268413"/>
            <a:ext cx="6688138" cy="4392612"/>
          </a:xfr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research and benefits</a:t>
            </a:r>
          </a:p>
        </p:txBody>
      </p:sp>
    </p:spTree>
    <p:extLst>
      <p:ext uri="{BB962C8B-B14F-4D97-AF65-F5344CB8AC3E}">
        <p14:creationId xmlns:p14="http://schemas.microsoft.com/office/powerpoint/2010/main" val="29292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spe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763" t="39775" r="20410" b="17268"/>
          <a:stretch>
            <a:fillRect/>
          </a:stretch>
        </p:blipFill>
        <p:spPr>
          <a:xfrm>
            <a:off x="468313" y="1484313"/>
            <a:ext cx="8159750" cy="4321175"/>
          </a:xfr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Procurement speed</a:t>
            </a:r>
          </a:p>
        </p:txBody>
      </p:sp>
    </p:spTree>
    <p:extLst>
      <p:ext uri="{BB962C8B-B14F-4D97-AF65-F5344CB8AC3E}">
        <p14:creationId xmlns:p14="http://schemas.microsoft.com/office/powerpoint/2010/main" val="995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PM’s procurement promise</a:t>
            </a:r>
            <a:endParaRPr lang="en-GB" dirty="0"/>
          </a:p>
        </p:txBody>
      </p:sp>
      <p:pic>
        <p:nvPicPr>
          <p:cNvPr id="4" name="Content Placeholder 3" descr="david cameron january 2014 policy con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9685" y="1556792"/>
            <a:ext cx="5640627" cy="3384376"/>
          </a:xfrm>
        </p:spPr>
      </p:pic>
    </p:spTree>
    <p:extLst>
      <p:ext uri="{BB962C8B-B14F-4D97-AF65-F5344CB8AC3E}">
        <p14:creationId xmlns:p14="http://schemas.microsoft.com/office/powerpoint/2010/main" val="41516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PM’s procurement promise</a:t>
            </a:r>
            <a:endParaRPr lang="en-GB" dirty="0"/>
          </a:p>
        </p:txBody>
      </p:sp>
      <p:pic>
        <p:nvPicPr>
          <p:cNvPr id="4" name="Content Placeholder 3" descr="david cameron january 2014 policy conf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1259632" y="1556792"/>
            <a:ext cx="6600734" cy="3960440"/>
          </a:xfrm>
        </p:spPr>
      </p:pic>
      <p:sp>
        <p:nvSpPr>
          <p:cNvPr id="5" name="TextBox 4"/>
          <p:cNvSpPr txBox="1"/>
          <p:nvPr/>
        </p:nvSpPr>
        <p:spPr>
          <a:xfrm>
            <a:off x="1835696" y="1412776"/>
            <a:ext cx="5040560" cy="411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25%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of all Government procurement will be local </a:t>
            </a:r>
            <a:endParaRPr lang="en-GB" sz="48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Medway Council’s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We fully support Medway’s bold target of </a:t>
            </a:r>
            <a:r>
              <a:rPr lang="en-GB" sz="8000" b="1" dirty="0" smtClean="0"/>
              <a:t>40% local procurement with SME’s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42577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What will we do?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Encourage small businesses to </a:t>
            </a:r>
            <a:r>
              <a:rPr lang="en-GB" altLang="en-US" b="1" smtClean="0"/>
              <a:t>pitch for local government work</a:t>
            </a:r>
          </a:p>
          <a:p>
            <a:pPr eaLnBrk="1" hangingPunct="1"/>
            <a:r>
              <a:rPr lang="en-GB" altLang="en-US" smtClean="0"/>
              <a:t>Lobby </a:t>
            </a:r>
            <a:r>
              <a:rPr lang="en-GB" altLang="en-US" dirty="0" smtClean="0"/>
              <a:t>local authorities with the evidence that shows local procurement works</a:t>
            </a:r>
          </a:p>
          <a:p>
            <a:pPr eaLnBrk="1" hangingPunct="1"/>
            <a:r>
              <a:rPr lang="en-GB" altLang="en-US" dirty="0" smtClean="0"/>
              <a:t>Make more use of:</a:t>
            </a:r>
          </a:p>
          <a:p>
            <a:pPr lvl="1" eaLnBrk="1" hangingPunct="1"/>
            <a:r>
              <a:rPr lang="en-GB" altLang="en-US" dirty="0" smtClean="0"/>
              <a:t>Smaller Lots</a:t>
            </a:r>
          </a:p>
          <a:p>
            <a:pPr lvl="1" eaLnBrk="1" hangingPunct="1"/>
            <a:r>
              <a:rPr lang="en-GB" altLang="en-US" dirty="0" smtClean="0"/>
              <a:t>Prior Information Notices</a:t>
            </a:r>
          </a:p>
          <a:p>
            <a:pPr lvl="1" eaLnBrk="1" hangingPunct="1"/>
            <a:r>
              <a:rPr lang="en-GB" altLang="en-US" dirty="0" smtClean="0"/>
              <a:t>Innovative solutions / variant bids</a:t>
            </a:r>
          </a:p>
        </p:txBody>
      </p:sp>
    </p:spTree>
    <p:extLst>
      <p:ext uri="{BB962C8B-B14F-4D97-AF65-F5344CB8AC3E}">
        <p14:creationId xmlns:p14="http://schemas.microsoft.com/office/powerpoint/2010/main" val="5088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8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Who are the FSB?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2274" y="4869160"/>
            <a:ext cx="58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http://www.youtube.com/v/jP9yuK_TFK0&amp;feature=youtu.be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6912457" imgH="4174742"/>
        </mc:Choice>
        <mc:Fallback>
          <p:control name="ShockwaveFlash1" r:id="rId2" imgW="6912457" imgH="417474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275" y="1484313"/>
                  <a:ext cx="5832475" cy="316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72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FSB and lobbying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388"/>
          </a:xfrm>
        </p:spPr>
        <p:txBody>
          <a:bodyPr rtlCol="0">
            <a:normAutofit lnSpcReduction="1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5 key asks to Government on: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239838" lvl="1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Business rates</a:t>
            </a:r>
          </a:p>
          <a:p>
            <a:pPr marL="1239838" lvl="1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Local Enterprise Partnerships or LEPs</a:t>
            </a:r>
          </a:p>
          <a:p>
            <a:pPr marL="1239838" lvl="1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Procurement and Late payment</a:t>
            </a:r>
          </a:p>
          <a:p>
            <a:pPr marL="1239838" lvl="1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Town </a:t>
            </a:r>
            <a:r>
              <a:rPr lang="en-US" sz="3200" dirty="0" err="1"/>
              <a:t>centres</a:t>
            </a:r>
            <a:r>
              <a:rPr lang="en-US" sz="3200" dirty="0"/>
              <a:t>; parking, regeneration etc</a:t>
            </a:r>
          </a:p>
          <a:p>
            <a:pPr marL="1239838" lvl="1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Skills and education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0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FSB wins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GB" altLang="en-US" dirty="0" smtClean="0"/>
              <a:t>5 recent wins for small business owners</a:t>
            </a:r>
          </a:p>
          <a:p>
            <a:pPr marL="1143000" lvl="1" indent="-742950" eaLnBrk="1" hangingPunct="1">
              <a:buFont typeface="Calibri" pitchFamily="34" charset="0"/>
              <a:buAutoNum type="arabicPeriod"/>
            </a:pPr>
            <a:r>
              <a:rPr lang="en-GB" altLang="en-US" sz="3200" b="1" dirty="0" smtClean="0"/>
              <a:t>£2,000 Employment  Allowance </a:t>
            </a:r>
            <a:r>
              <a:rPr lang="en-GB" altLang="en-US" sz="3200" dirty="0" smtClean="0"/>
              <a:t>won</a:t>
            </a:r>
          </a:p>
          <a:p>
            <a:pPr marL="1143000" lvl="1" indent="-742950" eaLnBrk="1" hangingPunct="1">
              <a:buFont typeface="Calibri" pitchFamily="34" charset="0"/>
              <a:buAutoNum type="arabicPeriod"/>
            </a:pPr>
            <a:r>
              <a:rPr lang="en-GB" altLang="en-US" sz="3200" dirty="0" smtClean="0"/>
              <a:t>Access to </a:t>
            </a:r>
            <a:r>
              <a:rPr lang="en-GB" altLang="en-US" sz="3200" b="1" dirty="0" smtClean="0"/>
              <a:t>finance </a:t>
            </a:r>
            <a:r>
              <a:rPr lang="en-GB" altLang="en-US" sz="3200" dirty="0" smtClean="0"/>
              <a:t>to be investigated</a:t>
            </a:r>
          </a:p>
          <a:p>
            <a:pPr marL="1143000" lvl="1" indent="-742950" eaLnBrk="1" hangingPunct="1">
              <a:buFont typeface="Calibri" pitchFamily="34" charset="0"/>
              <a:buAutoNum type="arabicPeriod"/>
            </a:pPr>
            <a:r>
              <a:rPr lang="en-GB" altLang="en-US" sz="3200" dirty="0" smtClean="0"/>
              <a:t>Rollover </a:t>
            </a:r>
            <a:r>
              <a:rPr lang="en-GB" altLang="en-US" sz="3200" b="1" dirty="0" smtClean="0"/>
              <a:t>energy</a:t>
            </a:r>
            <a:r>
              <a:rPr lang="en-GB" altLang="en-US" sz="3200" dirty="0" smtClean="0"/>
              <a:t> contracts scrapped</a:t>
            </a:r>
          </a:p>
          <a:p>
            <a:pPr marL="1143000" lvl="1" indent="-742950" eaLnBrk="1" hangingPunct="1">
              <a:buFont typeface="Calibri" pitchFamily="34" charset="0"/>
              <a:buAutoNum type="arabicPeriod"/>
            </a:pPr>
            <a:r>
              <a:rPr lang="en-GB" altLang="en-US" sz="3200" b="1" dirty="0" smtClean="0"/>
              <a:t>EU</a:t>
            </a:r>
            <a:r>
              <a:rPr lang="en-GB" altLang="en-US" sz="3200" dirty="0" smtClean="0"/>
              <a:t> </a:t>
            </a:r>
            <a:r>
              <a:rPr lang="en-GB" altLang="en-US" sz="3200" b="1" dirty="0" smtClean="0"/>
              <a:t>Ergonomics</a:t>
            </a:r>
            <a:r>
              <a:rPr lang="en-GB" altLang="en-US" sz="3200" dirty="0" smtClean="0"/>
              <a:t> directive scrapped</a:t>
            </a:r>
          </a:p>
          <a:p>
            <a:pPr marL="1143000" lvl="1" indent="-742950" eaLnBrk="1" hangingPunct="1">
              <a:buFont typeface="Calibri" pitchFamily="34" charset="0"/>
              <a:buAutoNum type="arabicPeriod"/>
            </a:pPr>
            <a:r>
              <a:rPr lang="en-GB" altLang="en-US" sz="3200" dirty="0" smtClean="0"/>
              <a:t>Cost of </a:t>
            </a:r>
            <a:r>
              <a:rPr lang="en-GB" altLang="en-US" sz="3200" b="1" dirty="0" smtClean="0"/>
              <a:t>fuel</a:t>
            </a:r>
            <a:r>
              <a:rPr lang="en-GB" altLang="en-US" sz="3200" dirty="0" smtClean="0"/>
              <a:t> hike postponed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64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800" dirty="0" smtClean="0"/>
              <a:t>Why is local procurement </a:t>
            </a:r>
          </a:p>
          <a:p>
            <a:pPr algn="ctr">
              <a:buNone/>
            </a:pPr>
            <a:r>
              <a:rPr lang="en-GB" sz="8000" dirty="0" smtClean="0"/>
              <a:t>so important?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7710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Small firms in private s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608" b="16901"/>
          <a:stretch>
            <a:fillRect/>
          </a:stretch>
        </p:blipFill>
        <p:spPr>
          <a:xfrm>
            <a:off x="1403350" y="476250"/>
            <a:ext cx="6121400" cy="5018088"/>
          </a:xfrm>
        </p:spPr>
      </p:pic>
    </p:spTree>
    <p:extLst>
      <p:ext uri="{BB962C8B-B14F-4D97-AF65-F5344CB8AC3E}">
        <p14:creationId xmlns:p14="http://schemas.microsoft.com/office/powerpoint/2010/main" val="29012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Late pay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919"/>
          <a:stretch>
            <a:fillRect/>
          </a:stretch>
        </p:blipFill>
        <p:spPr>
          <a:xfrm>
            <a:off x="1619249" y="981075"/>
            <a:ext cx="5848377" cy="4320133"/>
          </a:xfrm>
        </p:spPr>
      </p:pic>
    </p:spTree>
    <p:extLst>
      <p:ext uri="{BB962C8B-B14F-4D97-AF65-F5344CB8AC3E}">
        <p14:creationId xmlns:p14="http://schemas.microsoft.com/office/powerpoint/2010/main" val="20811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Effects of late pay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216" b="5098"/>
          <a:stretch>
            <a:fillRect/>
          </a:stretch>
        </p:blipFill>
        <p:spPr>
          <a:xfrm>
            <a:off x="1187450" y="765175"/>
            <a:ext cx="6400800" cy="4319588"/>
          </a:xfrm>
        </p:spPr>
      </p:pic>
    </p:spTree>
    <p:extLst>
      <p:ext uri="{BB962C8B-B14F-4D97-AF65-F5344CB8AC3E}">
        <p14:creationId xmlns:p14="http://schemas.microsoft.com/office/powerpoint/2010/main" val="25667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Procurement and why we love it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4400" i="1" dirty="0" smtClean="0"/>
              <a:t>‘Public procurement can be used as </a:t>
            </a:r>
            <a:r>
              <a:rPr lang="en-GB" altLang="en-US" sz="4400" b="1" i="1" dirty="0" smtClean="0"/>
              <a:t>a lever to tackle economic and social challenges</a:t>
            </a:r>
            <a:r>
              <a:rPr lang="en-GB" altLang="en-US" sz="4400" i="1" dirty="0" smtClean="0"/>
              <a:t>.’*</a:t>
            </a:r>
          </a:p>
          <a:p>
            <a:pPr eaLnBrk="1" hangingPunct="1">
              <a:buFont typeface="Arial" charset="0"/>
              <a:buNone/>
            </a:pPr>
            <a:endParaRPr lang="en-GB" altLang="en-US" sz="4400" i="1" dirty="0" smtClean="0"/>
          </a:p>
          <a:p>
            <a:pPr eaLnBrk="1" hangingPunct="1">
              <a:buFont typeface="Arial" charset="0"/>
              <a:buNone/>
            </a:pPr>
            <a:r>
              <a:rPr lang="en-GB" altLang="en-US" sz="1800" i="1" dirty="0" smtClean="0"/>
              <a:t>*Ref: ‘Local Procurement - Making the most of small businesses, one year on’ </a:t>
            </a:r>
            <a:br>
              <a:rPr lang="en-GB" altLang="en-US" sz="1800" i="1" dirty="0" smtClean="0"/>
            </a:br>
            <a:r>
              <a:rPr lang="en-GB" altLang="en-US" sz="1800" i="1" dirty="0" smtClean="0"/>
              <a:t>by Peter Connell, Policy Advisor, Local Government, FSB</a:t>
            </a:r>
          </a:p>
        </p:txBody>
      </p:sp>
    </p:spTree>
    <p:extLst>
      <p:ext uri="{BB962C8B-B14F-4D97-AF65-F5344CB8AC3E}">
        <p14:creationId xmlns:p14="http://schemas.microsoft.com/office/powerpoint/2010/main" val="40590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325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Local government procurement and why we love it</vt:lpstr>
      <vt:lpstr>Who are the FSB?</vt:lpstr>
      <vt:lpstr>FSB and lobbying</vt:lpstr>
      <vt:lpstr>FSB wins</vt:lpstr>
      <vt:lpstr>PowerPoint Presentation</vt:lpstr>
      <vt:lpstr>PowerPoint Presentation</vt:lpstr>
      <vt:lpstr>PowerPoint Presentation</vt:lpstr>
      <vt:lpstr>PowerPoint Presentation</vt:lpstr>
      <vt:lpstr>Procurement and why we love it</vt:lpstr>
      <vt:lpstr>Procurement: The research</vt:lpstr>
      <vt:lpstr>Procurement: The research</vt:lpstr>
      <vt:lpstr>The research and benefits</vt:lpstr>
      <vt:lpstr>Procurement speed</vt:lpstr>
      <vt:lpstr>The PM’s procurement promise</vt:lpstr>
      <vt:lpstr>The PM’s procurement promise</vt:lpstr>
      <vt:lpstr>Medway Council’s challenge</vt:lpstr>
      <vt:lpstr>What will we do?</vt:lpstr>
      <vt:lpstr>PowerPoint Presentation</vt:lpstr>
    </vt:vector>
  </TitlesOfParts>
  <Company>Medway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</cp:revision>
  <dcterms:created xsi:type="dcterms:W3CDTF">2013-07-24T08:38:50Z</dcterms:created>
  <dcterms:modified xsi:type="dcterms:W3CDTF">2014-05-07T13:55:15Z</dcterms:modified>
</cp:coreProperties>
</file>