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7" autoAdjust="0"/>
    <p:restoredTop sz="94599" autoAdjust="0"/>
  </p:normalViewPr>
  <p:slideViewPr>
    <p:cSldViewPr snapToGrid="0">
      <p:cViewPr>
        <p:scale>
          <a:sx n="72" d="100"/>
          <a:sy n="72" d="100"/>
        </p:scale>
        <p:origin x="1022" y="36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4667E-BDB8-4DE0-81F9-5A0BAA783463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7DAABA-784D-4F25-93F6-3E449F946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069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7DAABA-784D-4F25-93F6-3E449F9467C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681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8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2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968-188F-4AA9-8A72-E0B3D7401F76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DED5-4347-426B-968E-78421FE18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815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968-188F-4AA9-8A72-E0B3D7401F76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DED5-4347-426B-968E-78421FE18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494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6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968-188F-4AA9-8A72-E0B3D7401F76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DED5-4347-426B-968E-78421FE18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031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968-188F-4AA9-8A72-E0B3D7401F76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DED5-4347-426B-968E-78421FE18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28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2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7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968-188F-4AA9-8A72-E0B3D7401F76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DED5-4347-426B-968E-78421FE18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077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968-188F-4AA9-8A72-E0B3D7401F76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DED5-4347-426B-968E-78421FE18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074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968-188F-4AA9-8A72-E0B3D7401F76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DED5-4347-426B-968E-78421FE18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232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968-188F-4AA9-8A72-E0B3D7401F76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DED5-4347-426B-968E-78421FE18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172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968-188F-4AA9-8A72-E0B3D7401F76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DED5-4347-426B-968E-78421FE18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836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2" y="987429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968-188F-4AA9-8A72-E0B3D7401F76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DED5-4347-426B-968E-78421FE18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357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2" y="987429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968-188F-4AA9-8A72-E0B3D7401F76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DED5-4347-426B-968E-78421FE18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513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12968-188F-4AA9-8A72-E0B3D7401F76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EDED5-4347-426B-968E-78421FE18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125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ackie.brown@medway.gov.uk" TargetMode="External"/><Relationship Id="rId13" Type="http://schemas.openxmlformats.org/officeDocument/2006/relationships/hyperlink" Target="mailto:sunny.ee@medway.gov.uk" TargetMode="External"/><Relationship Id="rId3" Type="http://schemas.openxmlformats.org/officeDocument/2006/relationships/image" Target="../media/image1.jpg"/><Relationship Id="rId7" Type="http://schemas.openxmlformats.org/officeDocument/2006/relationships/hyperlink" Target="mailto:kelly.cogger@medway.gov.uk" TargetMode="External"/><Relationship Id="rId12" Type="http://schemas.openxmlformats.org/officeDocument/2006/relationships/hyperlink" Target="mailto:mark.breathwick@medway.gov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david.whiting@medway.gov.uk" TargetMode="External"/><Relationship Id="rId11" Type="http://schemas.openxmlformats.org/officeDocument/2006/relationships/hyperlink" Target="mailto:ruth.dulieu@medway.gov.uk" TargetMode="External"/><Relationship Id="rId5" Type="http://schemas.openxmlformats.org/officeDocument/2006/relationships/hyperlink" Target="mailto:leeanne.farach@medway.gov.uk" TargetMode="External"/><Relationship Id="rId15" Type="http://schemas.openxmlformats.org/officeDocument/2006/relationships/hyperlink" Target="mailto:phil.watts@medway.gov.uk" TargetMode="External"/><Relationship Id="rId10" Type="http://schemas.openxmlformats.org/officeDocument/2006/relationships/hyperlink" Target="mailto:adam.bryan@medway.gov.uk" TargetMode="External"/><Relationship Id="rId4" Type="http://schemas.openxmlformats.org/officeDocument/2006/relationships/hyperlink" Target="mailto:richard.hicks@medway.gov.uk" TargetMode="External"/><Relationship Id="rId9" Type="http://schemas.openxmlformats.org/officeDocument/2006/relationships/hyperlink" Target="mailto:celia.buxton@medway.gov.uk" TargetMode="External"/><Relationship Id="rId14" Type="http://schemas.openxmlformats.org/officeDocument/2006/relationships/hyperlink" Target="mailto:bhupinder.gill@medway.gov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 descr="Medway Council Organisation Chart&#10;1 October 2024">
            <a:extLst>
              <a:ext uri="{FF2B5EF4-FFF2-40B4-BE49-F238E27FC236}">
                <a16:creationId xmlns:a16="http://schemas.microsoft.com/office/drawing/2014/main" id="{FA1C6917-458A-4A97-B73D-9D398C92A22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" y="59444"/>
            <a:ext cx="3017128" cy="436716"/>
          </a:xfrm>
        </p:spPr>
        <p:txBody>
          <a:bodyPr>
            <a:normAutofit fontScale="90000"/>
          </a:bodyPr>
          <a:lstStyle/>
          <a:p>
            <a:pPr algn="ctr"/>
            <a:r>
              <a:rPr lang="en-GB" sz="1400" b="1" dirty="0">
                <a:latin typeface="+mn-lt"/>
              </a:rPr>
              <a:t>Medway Council Organisation Chart</a:t>
            </a:r>
            <a:br>
              <a:rPr lang="en-GB" sz="1400" b="1" dirty="0">
                <a:latin typeface="+mn-lt"/>
              </a:rPr>
            </a:br>
            <a:r>
              <a:rPr lang="en-GB" sz="1400" b="1" dirty="0">
                <a:latin typeface="+mn-lt"/>
              </a:rPr>
              <a:t>1 October 2024</a:t>
            </a:r>
          </a:p>
        </p:txBody>
      </p:sp>
      <p:pic>
        <p:nvPicPr>
          <p:cNvPr id="134" name="Picture 133" descr="Medway Council logo">
            <a:extLst>
              <a:ext uri="{FF2B5EF4-FFF2-40B4-BE49-F238E27FC236}">
                <a16:creationId xmlns:a16="http://schemas.microsoft.com/office/drawing/2014/main" id="{ACB116E3-93BA-4B40-8BA6-DEC9F2DF4AE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134" y="67993"/>
            <a:ext cx="805588" cy="557490"/>
          </a:xfrm>
          <a:prstGeom prst="rect">
            <a:avLst/>
          </a:prstGeom>
        </p:spPr>
      </p:pic>
      <p:sp>
        <p:nvSpPr>
          <p:cNvPr id="4" name="TextBox 3" descr="Chief Executive&#10;Richard Hicks&#10;Salary: £160,000 - £165,000&#10;Salary Ceiling: £178,170&#10;Grade: CHIEFEXEC&#10;Permanent&#10;&#10;">
            <a:extLst>
              <a:ext uri="{FF2B5EF4-FFF2-40B4-BE49-F238E27FC236}">
                <a16:creationId xmlns:a16="http://schemas.microsoft.com/office/drawing/2014/main" id="{DB9C6647-A78C-4F08-A354-9BFB17C42AF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3783873" y="717671"/>
            <a:ext cx="1576254" cy="719034"/>
          </a:xfrm>
          <a:prstGeom prst="rect">
            <a:avLst/>
          </a:prstGeom>
          <a:noFill/>
          <a:ln w="25400" cmpd="dbl">
            <a:solidFill>
              <a:schemeClr val="tx1"/>
            </a:solidFill>
          </a:ln>
        </p:spPr>
        <p:txBody>
          <a:bodyPr wrap="square" lIns="36000" tIns="36000" rIns="36000" bIns="36000" rtlCol="0" anchor="ctr">
            <a:spAutoFit/>
          </a:bodyPr>
          <a:lstStyle/>
          <a:p>
            <a:pPr algn="ctr"/>
            <a:r>
              <a:rPr lang="en-GB" sz="700" b="1" dirty="0"/>
              <a:t>Chief Executive</a:t>
            </a:r>
          </a:p>
          <a:p>
            <a:pPr algn="ctr"/>
            <a:r>
              <a:rPr lang="en-GB" sz="700" b="1" dirty="0">
                <a:hlinkClick r:id="rId4"/>
              </a:rPr>
              <a:t>Richard Hicks</a:t>
            </a:r>
            <a:endParaRPr lang="en-GB" sz="700" b="1" dirty="0"/>
          </a:p>
          <a:p>
            <a:pPr algn="ctr"/>
            <a:r>
              <a:rPr lang="en-GB" sz="700" dirty="0"/>
              <a:t>Salary: £160,000 - £165,000</a:t>
            </a:r>
          </a:p>
          <a:p>
            <a:pPr algn="ctr"/>
            <a:r>
              <a:rPr lang="en-GB" sz="700" dirty="0"/>
              <a:t>Salary Ceiling: £178,170</a:t>
            </a:r>
          </a:p>
          <a:p>
            <a:pPr algn="ctr"/>
            <a:r>
              <a:rPr lang="en-GB" sz="700" dirty="0"/>
              <a:t>Grade: CHIEFEXEC</a:t>
            </a:r>
          </a:p>
          <a:p>
            <a:pPr algn="ctr"/>
            <a:r>
              <a:rPr lang="en-GB" sz="700" dirty="0"/>
              <a:t>Permanent</a:t>
            </a:r>
          </a:p>
        </p:txBody>
      </p:sp>
      <p:cxnSp>
        <p:nvCxnSpPr>
          <p:cNvPr id="10" name="Straight Connector 9" descr="connector 1">
            <a:extLst>
              <a:ext uri="{FF2B5EF4-FFF2-40B4-BE49-F238E27FC236}">
                <a16:creationId xmlns:a16="http://schemas.microsoft.com/office/drawing/2014/main" id="{E69D3285-45B9-03E0-B9D3-ABB9B68E1D48}"/>
              </a:ext>
            </a:extLst>
          </p:cNvPr>
          <p:cNvCxnSpPr>
            <a:stCxn id="4" idx="2"/>
          </p:cNvCxnSpPr>
          <p:nvPr/>
        </p:nvCxnSpPr>
        <p:spPr>
          <a:xfrm>
            <a:off x="4572000" y="1436705"/>
            <a:ext cx="0" cy="9101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 descr="Connector from Chief Exec">
            <a:extLst>
              <a:ext uri="{FF2B5EF4-FFF2-40B4-BE49-F238E27FC236}">
                <a16:creationId xmlns:a16="http://schemas.microsoft.com/office/drawing/2014/main" id="{9BA2D334-D3E2-48A9-9E37-D95AF6FD5B3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1945827" y="1527716"/>
            <a:ext cx="527260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 descr="People directotate connectors">
            <a:extLst>
              <a:ext uri="{FF2B5EF4-FFF2-40B4-BE49-F238E27FC236}">
                <a16:creationId xmlns:a16="http://schemas.microsoft.com/office/drawing/2014/main" id="{F288F660-6FF6-4437-AF8E-7271BAD403D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1068400" y="1530579"/>
            <a:ext cx="898415" cy="3640065"/>
            <a:chOff x="1922207" y="1530579"/>
            <a:chExt cx="898415" cy="3640065"/>
          </a:xfrm>
        </p:grpSpPr>
        <p:cxnSp>
          <p:nvCxnSpPr>
            <p:cNvPr id="13" name="Straight Connector 12" descr="Connector to Director C&amp;A">
              <a:extLst>
                <a:ext uri="{FF2B5EF4-FFF2-40B4-BE49-F238E27FC236}">
                  <a16:creationId xmlns:a16="http://schemas.microsoft.com/office/drawing/2014/main" id="{CC42E364-3296-4AAF-AD2C-7BF868A5462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09874" y="1530579"/>
              <a:ext cx="10748" cy="880062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 descr="Connector to C&amp;A 2">
              <a:extLst>
                <a:ext uri="{FF2B5EF4-FFF2-40B4-BE49-F238E27FC236}">
                  <a16:creationId xmlns:a16="http://schemas.microsoft.com/office/drawing/2014/main" id="{4837703B-089D-4E1B-9614-09A0CFAE6F1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929347" y="2393163"/>
              <a:ext cx="4014" cy="277748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 descr="Connector to C&amp;A">
              <a:extLst>
                <a:ext uri="{FF2B5EF4-FFF2-40B4-BE49-F238E27FC236}">
                  <a16:creationId xmlns:a16="http://schemas.microsoft.com/office/drawing/2014/main" id="{0D6E4687-27B4-4A29-A297-F277FD00233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36510" y="2400301"/>
              <a:ext cx="88411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 descr="Connector to Director of Public Health">
              <a:extLst>
                <a:ext uri="{FF2B5EF4-FFF2-40B4-BE49-F238E27FC236}">
                  <a16:creationId xmlns:a16="http://schemas.microsoft.com/office/drawing/2014/main" id="{29F85D32-6A65-4B38-A8EA-2474E3EF9C5D}"/>
                </a:ext>
              </a:extLst>
            </p:cNvPr>
            <p:cNvCxnSpPr/>
            <p:nvPr/>
          </p:nvCxnSpPr>
          <p:spPr>
            <a:xfrm>
              <a:off x="1933361" y="2833688"/>
              <a:ext cx="7858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 descr="Connector to Assistant Director Children's Services">
              <a:extLst>
                <a:ext uri="{FF2B5EF4-FFF2-40B4-BE49-F238E27FC236}">
                  <a16:creationId xmlns:a16="http://schemas.microsoft.com/office/drawing/2014/main" id="{B32CE1BF-AAB7-4608-8FD4-6108E5EB9173}"/>
                </a:ext>
              </a:extLst>
            </p:cNvPr>
            <p:cNvCxnSpPr/>
            <p:nvPr/>
          </p:nvCxnSpPr>
          <p:spPr>
            <a:xfrm>
              <a:off x="1933361" y="3598544"/>
              <a:ext cx="7858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 descr="Connector to Assistant Director Adult Social Care">
              <a:extLst>
                <a:ext uri="{FF2B5EF4-FFF2-40B4-BE49-F238E27FC236}">
                  <a16:creationId xmlns:a16="http://schemas.microsoft.com/office/drawing/2014/main" id="{F0E3660D-1D41-464F-A53F-85565CDE78D9}"/>
                </a:ext>
              </a:extLst>
            </p:cNvPr>
            <p:cNvCxnSpPr/>
            <p:nvPr/>
          </p:nvCxnSpPr>
          <p:spPr>
            <a:xfrm>
              <a:off x="1935742" y="4385785"/>
              <a:ext cx="7858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 descr="Connector to Assistant Director, Education and SEND">
              <a:extLst>
                <a:ext uri="{FF2B5EF4-FFF2-40B4-BE49-F238E27FC236}">
                  <a16:creationId xmlns:a16="http://schemas.microsoft.com/office/drawing/2014/main" id="{D95D8092-2A9A-497E-81A2-7FC6579D2B98}"/>
                </a:ext>
              </a:extLst>
            </p:cNvPr>
            <p:cNvCxnSpPr>
              <a:cxnSpLocks/>
            </p:cNvCxnSpPr>
            <p:nvPr/>
          </p:nvCxnSpPr>
          <p:spPr>
            <a:xfrm>
              <a:off x="1922207" y="5170644"/>
              <a:ext cx="102737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 descr="Director of People &amp; Deputy Chief Exec&#10;Lee Anne Farach&#10;Salary: £140,000 - £155,000&#10;Salary Ceiling: £143,359&#10;Grade: DIR&#10;Permanent&#10;">
            <a:extLst>
              <a:ext uri="{FF2B5EF4-FFF2-40B4-BE49-F238E27FC236}">
                <a16:creationId xmlns:a16="http://schemas.microsoft.com/office/drawing/2014/main" id="{1A08682D-8025-4E24-B654-1C8B1829CFBF}"/>
              </a:ext>
            </a:extLst>
          </p:cNvPr>
          <p:cNvSpPr txBox="1"/>
          <p:nvPr/>
        </p:nvSpPr>
        <p:spPr>
          <a:xfrm>
            <a:off x="1171120" y="1615249"/>
            <a:ext cx="1576253" cy="719034"/>
          </a:xfrm>
          <a:prstGeom prst="rect">
            <a:avLst/>
          </a:prstGeom>
          <a:solidFill>
            <a:schemeClr val="bg1"/>
          </a:solidFill>
          <a:ln w="25400" cmpd="dbl">
            <a:solidFill>
              <a:schemeClr val="tx1"/>
            </a:solidFill>
          </a:ln>
        </p:spPr>
        <p:txBody>
          <a:bodyPr wrap="square" lIns="36000" tIns="36000" rIns="36000" bIns="36000" rtlCol="0" anchor="ctr">
            <a:spAutoFit/>
          </a:bodyPr>
          <a:lstStyle/>
          <a:p>
            <a:pPr algn="ctr"/>
            <a:r>
              <a:rPr lang="en-GB" sz="700" b="1" dirty="0"/>
              <a:t>Director of People &amp; Deputy Chief Exec</a:t>
            </a:r>
          </a:p>
          <a:p>
            <a:pPr algn="ctr"/>
            <a:r>
              <a:rPr lang="en-GB" sz="700" b="1" dirty="0">
                <a:hlinkClick r:id="rId5"/>
              </a:rPr>
              <a:t>Lee Anne Farach</a:t>
            </a:r>
            <a:endParaRPr lang="en-GB" sz="700" b="1" dirty="0"/>
          </a:p>
          <a:p>
            <a:pPr algn="ctr"/>
            <a:r>
              <a:rPr lang="en-GB" sz="700" dirty="0"/>
              <a:t>Salary: £140,000 - £155,000</a:t>
            </a:r>
          </a:p>
          <a:p>
            <a:pPr algn="ctr"/>
            <a:r>
              <a:rPr lang="en-GB" sz="700" dirty="0"/>
              <a:t>Salary Ceiling: £143,359</a:t>
            </a:r>
          </a:p>
          <a:p>
            <a:pPr algn="ctr"/>
            <a:r>
              <a:rPr lang="en-GB" sz="700" dirty="0"/>
              <a:t>Grade: DIR</a:t>
            </a:r>
          </a:p>
          <a:p>
            <a:pPr algn="ctr"/>
            <a:r>
              <a:rPr lang="en-GB" sz="700" dirty="0"/>
              <a:t>Permanent</a:t>
            </a:r>
          </a:p>
        </p:txBody>
      </p:sp>
      <p:sp>
        <p:nvSpPr>
          <p:cNvPr id="80" name="TextBox 79" descr="Director of Public Health&#10;David Whiting&#10;Salary: £115,000 - £120,000&#10;Salary Ceiling: £143,359&#10;Grade: DIR&#10;Permanent&#10;">
            <a:extLst>
              <a:ext uri="{FF2B5EF4-FFF2-40B4-BE49-F238E27FC236}">
                <a16:creationId xmlns:a16="http://schemas.microsoft.com/office/drawing/2014/main" id="{C731FDC8-FEAE-4992-8573-D9534EF667A4}"/>
              </a:ext>
            </a:extLst>
          </p:cNvPr>
          <p:cNvSpPr txBox="1"/>
          <p:nvPr/>
        </p:nvSpPr>
        <p:spPr>
          <a:xfrm>
            <a:off x="1173933" y="2466094"/>
            <a:ext cx="1576253" cy="719034"/>
          </a:xfrm>
          <a:prstGeom prst="rect">
            <a:avLst/>
          </a:prstGeom>
          <a:solidFill>
            <a:schemeClr val="bg1"/>
          </a:solidFill>
          <a:ln w="25400" cmpd="dbl">
            <a:solidFill>
              <a:schemeClr val="tx1"/>
            </a:solidFill>
          </a:ln>
        </p:spPr>
        <p:txBody>
          <a:bodyPr wrap="square" lIns="36000" tIns="36000" rIns="36000" bIns="36000" rtlCol="0" anchor="ctr">
            <a:spAutoFit/>
          </a:bodyPr>
          <a:lstStyle/>
          <a:p>
            <a:pPr algn="ctr"/>
            <a:r>
              <a:rPr lang="en-GB" sz="700" b="1" dirty="0"/>
              <a:t>Director of Public Health</a:t>
            </a:r>
          </a:p>
          <a:p>
            <a:pPr algn="ctr"/>
            <a:r>
              <a:rPr lang="en-GB" sz="700" b="1" dirty="0">
                <a:hlinkClick r:id="rId6"/>
              </a:rPr>
              <a:t>David Whiting</a:t>
            </a:r>
            <a:endParaRPr lang="en-GB" sz="700" b="1" dirty="0"/>
          </a:p>
          <a:p>
            <a:pPr algn="ctr"/>
            <a:r>
              <a:rPr lang="en-GB" sz="700" dirty="0"/>
              <a:t>Salary: £115,000 - £120,000</a:t>
            </a:r>
          </a:p>
          <a:p>
            <a:pPr algn="ctr"/>
            <a:r>
              <a:rPr lang="en-GB" sz="700" dirty="0"/>
              <a:t>Salary Ceiling: £143,359</a:t>
            </a:r>
          </a:p>
          <a:p>
            <a:pPr algn="ctr"/>
            <a:r>
              <a:rPr lang="en-GB" sz="700" dirty="0"/>
              <a:t>Grade: DIR</a:t>
            </a:r>
          </a:p>
          <a:p>
            <a:pPr algn="ctr"/>
            <a:r>
              <a:rPr lang="en-GB" sz="700" dirty="0"/>
              <a:t>Permanent</a:t>
            </a:r>
          </a:p>
        </p:txBody>
      </p:sp>
      <p:sp>
        <p:nvSpPr>
          <p:cNvPr id="44" name="TextBox 43" descr="Assistant Director, Children’s Services&#10;Kelly Cogger&#10;Salary: £95,000 - £100,000&#10;Salary Ceiling: £98,336&#10;Grade: ADIR&#10;Permanent&#10;">
            <a:extLst>
              <a:ext uri="{FF2B5EF4-FFF2-40B4-BE49-F238E27FC236}">
                <a16:creationId xmlns:a16="http://schemas.microsoft.com/office/drawing/2014/main" id="{8587FF9B-47CB-438C-AA37-799D58022393}"/>
              </a:ext>
            </a:extLst>
          </p:cNvPr>
          <p:cNvSpPr txBox="1"/>
          <p:nvPr/>
        </p:nvSpPr>
        <p:spPr>
          <a:xfrm>
            <a:off x="1173930" y="3243164"/>
            <a:ext cx="1576253" cy="719034"/>
          </a:xfrm>
          <a:prstGeom prst="rect">
            <a:avLst/>
          </a:prstGeom>
          <a:solidFill>
            <a:schemeClr val="bg1"/>
          </a:solidFill>
          <a:ln w="25400" cmpd="dbl">
            <a:solidFill>
              <a:schemeClr val="tx1"/>
            </a:solidFill>
          </a:ln>
        </p:spPr>
        <p:txBody>
          <a:bodyPr wrap="square" lIns="36000" tIns="36000" rIns="36000" bIns="36000" rtlCol="0" anchor="ctr">
            <a:spAutoFit/>
          </a:bodyPr>
          <a:lstStyle/>
          <a:p>
            <a:pPr algn="ctr"/>
            <a:r>
              <a:rPr lang="en-GB" sz="700" b="1" dirty="0"/>
              <a:t>Assistant Director, Children’s Services</a:t>
            </a:r>
          </a:p>
          <a:p>
            <a:pPr algn="ctr"/>
            <a:r>
              <a:rPr lang="en-GB" sz="700" b="1" dirty="0">
                <a:hlinkClick r:id="rId7"/>
              </a:rPr>
              <a:t>Kelly Cogger</a:t>
            </a:r>
            <a:endParaRPr lang="en-GB" sz="700" b="1" dirty="0"/>
          </a:p>
          <a:p>
            <a:pPr algn="ctr"/>
            <a:r>
              <a:rPr lang="en-GB" sz="700" dirty="0"/>
              <a:t>Salary: £95,000 - £100,000</a:t>
            </a:r>
          </a:p>
          <a:p>
            <a:pPr algn="ctr"/>
            <a:r>
              <a:rPr lang="en-GB" sz="700" dirty="0"/>
              <a:t>Salary Ceiling: £98,336</a:t>
            </a:r>
          </a:p>
          <a:p>
            <a:pPr algn="ctr"/>
            <a:r>
              <a:rPr lang="en-GB" sz="700" dirty="0"/>
              <a:t>Grade: ADIR</a:t>
            </a:r>
          </a:p>
          <a:p>
            <a:pPr algn="ctr"/>
            <a:r>
              <a:rPr lang="en-GB" sz="700" dirty="0"/>
              <a:t>Permanent</a:t>
            </a:r>
          </a:p>
        </p:txBody>
      </p:sp>
      <p:sp>
        <p:nvSpPr>
          <p:cNvPr id="2" name="TextBox 1" descr="Assistant Director, Adult Social Care&#10;Jackie Brown&#10;Salary: £90,000 - £95,000&#10;Salary Ceiling: £98,336&#10;Grade: ADIR&#10;Permanent&#10;">
            <a:extLst>
              <a:ext uri="{FF2B5EF4-FFF2-40B4-BE49-F238E27FC236}">
                <a16:creationId xmlns:a16="http://schemas.microsoft.com/office/drawing/2014/main" id="{55B10406-0BEA-419E-A89F-A86F96AE25C8}"/>
              </a:ext>
            </a:extLst>
          </p:cNvPr>
          <p:cNvSpPr txBox="1"/>
          <p:nvPr/>
        </p:nvSpPr>
        <p:spPr>
          <a:xfrm>
            <a:off x="1173931" y="4028217"/>
            <a:ext cx="1576253" cy="719034"/>
          </a:xfrm>
          <a:prstGeom prst="rect">
            <a:avLst/>
          </a:prstGeom>
          <a:solidFill>
            <a:schemeClr val="bg1"/>
          </a:solidFill>
          <a:ln w="25400" cmpd="dbl">
            <a:solidFill>
              <a:schemeClr val="tx1"/>
            </a:solidFill>
          </a:ln>
        </p:spPr>
        <p:txBody>
          <a:bodyPr wrap="square" lIns="36000" tIns="36000" rIns="36000" bIns="36000" rtlCol="0" anchor="ctr">
            <a:spAutoFit/>
          </a:bodyPr>
          <a:lstStyle/>
          <a:p>
            <a:pPr algn="ctr"/>
            <a:r>
              <a:rPr lang="en-GB" sz="700" b="1" dirty="0"/>
              <a:t>Assistant Director, Adult Social Care</a:t>
            </a:r>
          </a:p>
          <a:p>
            <a:pPr algn="ctr"/>
            <a:r>
              <a:rPr lang="en-GB" sz="700" b="1" dirty="0">
                <a:hlinkClick r:id="rId8"/>
              </a:rPr>
              <a:t>Jackie Brown</a:t>
            </a:r>
            <a:endParaRPr lang="en-GB" sz="700" b="1" dirty="0"/>
          </a:p>
          <a:p>
            <a:pPr algn="ctr"/>
            <a:r>
              <a:rPr lang="en-GB" sz="700" dirty="0"/>
              <a:t>Salary: £90,000 - £95,000</a:t>
            </a:r>
          </a:p>
          <a:p>
            <a:pPr algn="ctr"/>
            <a:r>
              <a:rPr lang="en-GB" sz="700" dirty="0"/>
              <a:t>Salary Ceiling: £98,336</a:t>
            </a:r>
          </a:p>
          <a:p>
            <a:pPr algn="ctr"/>
            <a:r>
              <a:rPr lang="en-GB" sz="700" dirty="0"/>
              <a:t>Grade: ADIR</a:t>
            </a:r>
          </a:p>
          <a:p>
            <a:pPr algn="ctr"/>
            <a:r>
              <a:rPr lang="en-GB" sz="700" dirty="0"/>
              <a:t>Permanent</a:t>
            </a:r>
          </a:p>
        </p:txBody>
      </p:sp>
      <p:sp>
        <p:nvSpPr>
          <p:cNvPr id="6" name="TextBox 5" descr="Assistant Director, Education and SEND&#10;Celia Buxton&#10;Salary: £95,000 - £100,000&#10;Salary Ceiling: £98,336&#10;Grade: ADIR&#10;Permanent&#10;">
            <a:extLst>
              <a:ext uri="{FF2B5EF4-FFF2-40B4-BE49-F238E27FC236}">
                <a16:creationId xmlns:a16="http://schemas.microsoft.com/office/drawing/2014/main" id="{5FB57E5A-5B62-4FEF-96D5-1401862E8224}"/>
              </a:ext>
            </a:extLst>
          </p:cNvPr>
          <p:cNvSpPr txBox="1"/>
          <p:nvPr/>
        </p:nvSpPr>
        <p:spPr>
          <a:xfrm>
            <a:off x="1173930" y="4810481"/>
            <a:ext cx="1576253" cy="719034"/>
          </a:xfrm>
          <a:prstGeom prst="rect">
            <a:avLst/>
          </a:prstGeom>
          <a:solidFill>
            <a:schemeClr val="bg1"/>
          </a:solidFill>
          <a:ln w="25400" cmpd="dbl">
            <a:solidFill>
              <a:schemeClr val="tx1"/>
            </a:solidFill>
          </a:ln>
        </p:spPr>
        <p:txBody>
          <a:bodyPr wrap="square" lIns="36000" tIns="36000" rIns="36000" bIns="36000" rtlCol="0" anchor="ctr">
            <a:spAutoFit/>
          </a:bodyPr>
          <a:lstStyle/>
          <a:p>
            <a:pPr algn="ctr"/>
            <a:r>
              <a:rPr lang="en-GB" sz="700" b="1" dirty="0"/>
              <a:t>Assistant Director, Education and SEND</a:t>
            </a:r>
          </a:p>
          <a:p>
            <a:pPr algn="ctr"/>
            <a:r>
              <a:rPr lang="en-GB" sz="700" b="1" dirty="0">
                <a:hlinkClick r:id="rId9"/>
              </a:rPr>
              <a:t>Celia Buxton</a:t>
            </a:r>
            <a:endParaRPr lang="en-GB" sz="700" b="1" dirty="0"/>
          </a:p>
          <a:p>
            <a:pPr algn="ctr"/>
            <a:r>
              <a:rPr lang="en-GB" sz="700" dirty="0"/>
              <a:t>Salary: £95,000 - £100,000</a:t>
            </a:r>
          </a:p>
          <a:p>
            <a:pPr algn="ctr"/>
            <a:r>
              <a:rPr lang="en-GB" sz="700" dirty="0"/>
              <a:t>Salary Ceiling: £98,336</a:t>
            </a:r>
          </a:p>
          <a:p>
            <a:pPr algn="ctr"/>
            <a:r>
              <a:rPr lang="en-GB" sz="700" dirty="0"/>
              <a:t>Grade: ADIR</a:t>
            </a:r>
          </a:p>
          <a:p>
            <a:pPr algn="ctr"/>
            <a:r>
              <a:rPr lang="en-GB" sz="700" dirty="0"/>
              <a:t>Permanent</a:t>
            </a:r>
          </a:p>
        </p:txBody>
      </p:sp>
      <p:cxnSp>
        <p:nvCxnSpPr>
          <p:cNvPr id="38" name="Straight Connector 37" descr="Connector to Director of RCE">
            <a:extLst>
              <a:ext uri="{FF2B5EF4-FFF2-40B4-BE49-F238E27FC236}">
                <a16:creationId xmlns:a16="http://schemas.microsoft.com/office/drawing/2014/main" id="{90A393DA-27D2-4A82-97CA-BA87C8F1D2AB}"/>
              </a:ext>
            </a:extLst>
          </p:cNvPr>
          <p:cNvCxnSpPr>
            <a:cxnSpLocks/>
          </p:cNvCxnSpPr>
          <p:nvPr/>
        </p:nvCxnSpPr>
        <p:spPr>
          <a:xfrm flipV="1">
            <a:off x="3726921" y="1515924"/>
            <a:ext cx="6975" cy="88768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 descr="Connector to RCE2">
            <a:extLst>
              <a:ext uri="{FF2B5EF4-FFF2-40B4-BE49-F238E27FC236}">
                <a16:creationId xmlns:a16="http://schemas.microsoft.com/office/drawing/2014/main" id="{08C1202A-213E-4DC0-9906-05BDC19D69AB}"/>
              </a:ext>
            </a:extLst>
          </p:cNvPr>
          <p:cNvCxnSpPr>
            <a:cxnSpLocks/>
          </p:cNvCxnSpPr>
          <p:nvPr/>
        </p:nvCxnSpPr>
        <p:spPr>
          <a:xfrm flipV="1">
            <a:off x="2834611" y="2393161"/>
            <a:ext cx="0" cy="200976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 descr="Connector to RCE 1">
            <a:extLst>
              <a:ext uri="{FF2B5EF4-FFF2-40B4-BE49-F238E27FC236}">
                <a16:creationId xmlns:a16="http://schemas.microsoft.com/office/drawing/2014/main" id="{1DCB0DDF-24B5-45EF-A374-129089BC6F91}"/>
              </a:ext>
            </a:extLst>
          </p:cNvPr>
          <p:cNvCxnSpPr>
            <a:cxnSpLocks/>
          </p:cNvCxnSpPr>
          <p:nvPr/>
        </p:nvCxnSpPr>
        <p:spPr>
          <a:xfrm flipH="1" flipV="1">
            <a:off x="2830643" y="2393161"/>
            <a:ext cx="896278" cy="476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 descr="Connector to Assistant Director Frontline Services">
            <a:extLst>
              <a:ext uri="{FF2B5EF4-FFF2-40B4-BE49-F238E27FC236}">
                <a16:creationId xmlns:a16="http://schemas.microsoft.com/office/drawing/2014/main" id="{B71416EB-C473-4757-8D7B-8C43FCADE5DD}"/>
              </a:ext>
            </a:extLst>
          </p:cNvPr>
          <p:cNvCxnSpPr/>
          <p:nvPr/>
        </p:nvCxnSpPr>
        <p:spPr>
          <a:xfrm>
            <a:off x="2838625" y="2828449"/>
            <a:ext cx="7858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 descr="Connector to Interim Assistant Director, Culture and Community">
            <a:extLst>
              <a:ext uri="{FF2B5EF4-FFF2-40B4-BE49-F238E27FC236}">
                <a16:creationId xmlns:a16="http://schemas.microsoft.com/office/drawing/2014/main" id="{B9473ADF-6B4D-42C4-9902-67F0F65DCA0C}"/>
              </a:ext>
            </a:extLst>
          </p:cNvPr>
          <p:cNvCxnSpPr/>
          <p:nvPr/>
        </p:nvCxnSpPr>
        <p:spPr>
          <a:xfrm>
            <a:off x="2833966" y="3600450"/>
            <a:ext cx="7858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 descr="Connector to Assistant Director Regeneration">
            <a:extLst>
              <a:ext uri="{FF2B5EF4-FFF2-40B4-BE49-F238E27FC236}">
                <a16:creationId xmlns:a16="http://schemas.microsoft.com/office/drawing/2014/main" id="{1CE91D72-333F-4D81-8DAB-7C044E21A02D}"/>
              </a:ext>
            </a:extLst>
          </p:cNvPr>
          <p:cNvCxnSpPr/>
          <p:nvPr/>
        </p:nvCxnSpPr>
        <p:spPr>
          <a:xfrm>
            <a:off x="2838625" y="4395786"/>
            <a:ext cx="7858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 descr="Director of Place&#10;Adam Bryan&#10;Salary: £115,000 - £130,000&#10;Salary Ceiling: £143,359 &#10;Grade: DIR&#10;Permanent&#10;">
            <a:extLst>
              <a:ext uri="{FF2B5EF4-FFF2-40B4-BE49-F238E27FC236}">
                <a16:creationId xmlns:a16="http://schemas.microsoft.com/office/drawing/2014/main" id="{BDC88C99-68E1-426F-8FD2-73853EFD5DA5}"/>
              </a:ext>
            </a:extLst>
          </p:cNvPr>
          <p:cNvSpPr txBox="1"/>
          <p:nvPr/>
        </p:nvSpPr>
        <p:spPr>
          <a:xfrm>
            <a:off x="2930067" y="1615249"/>
            <a:ext cx="1576253" cy="719034"/>
          </a:xfrm>
          <a:prstGeom prst="rect">
            <a:avLst/>
          </a:prstGeom>
          <a:solidFill>
            <a:schemeClr val="bg1"/>
          </a:solidFill>
          <a:ln w="25400" cmpd="dbl">
            <a:solidFill>
              <a:schemeClr val="tx1"/>
            </a:solidFill>
          </a:ln>
        </p:spPr>
        <p:txBody>
          <a:bodyPr wrap="square" lIns="0" tIns="36000" rIns="0" bIns="36000" rtlCol="0" anchor="ctr">
            <a:spAutoFit/>
          </a:bodyPr>
          <a:lstStyle/>
          <a:p>
            <a:pPr algn="ctr"/>
            <a:r>
              <a:rPr lang="en-GB" sz="700" b="1" dirty="0"/>
              <a:t>Director</a:t>
            </a:r>
            <a:r>
              <a:rPr lang="en-GB" sz="400" b="1" dirty="0"/>
              <a:t> </a:t>
            </a:r>
            <a:r>
              <a:rPr lang="en-GB" sz="700" b="1" dirty="0"/>
              <a:t>of</a:t>
            </a:r>
            <a:r>
              <a:rPr lang="en-GB" sz="400" b="1" dirty="0"/>
              <a:t> </a:t>
            </a:r>
            <a:r>
              <a:rPr lang="en-GB" sz="700" b="1" dirty="0"/>
              <a:t>Place</a:t>
            </a:r>
          </a:p>
          <a:p>
            <a:pPr algn="ctr"/>
            <a:r>
              <a:rPr lang="en-GB" sz="700" b="1" dirty="0">
                <a:hlinkClick r:id="rId10"/>
              </a:rPr>
              <a:t>Adam Bryan</a:t>
            </a:r>
            <a:endParaRPr lang="en-GB" sz="700" b="1" dirty="0"/>
          </a:p>
          <a:p>
            <a:pPr algn="ctr"/>
            <a:r>
              <a:rPr lang="en-GB" sz="700" dirty="0"/>
              <a:t>Salary: £115,000 - £130,000</a:t>
            </a:r>
          </a:p>
          <a:p>
            <a:pPr algn="ctr"/>
            <a:r>
              <a:rPr lang="en-GB" sz="700" dirty="0"/>
              <a:t>Salary Ceiling: £143,359 </a:t>
            </a:r>
          </a:p>
          <a:p>
            <a:pPr algn="ctr"/>
            <a:r>
              <a:rPr lang="en-GB" sz="700" dirty="0"/>
              <a:t>Grade: DIR</a:t>
            </a:r>
          </a:p>
          <a:p>
            <a:pPr algn="ctr"/>
            <a:r>
              <a:rPr lang="en-GB" sz="700" dirty="0"/>
              <a:t>Permanent</a:t>
            </a:r>
          </a:p>
        </p:txBody>
      </p:sp>
      <p:sp>
        <p:nvSpPr>
          <p:cNvPr id="43" name="TextBox 42" descr="AD Frontline Services &amp; Deputy Director&#10;Ruth Du-Lieu&#10;Salary: £100,000 - £105,000&#10;Salary Ceiling: £107,799&#10;Grade: DEPD&#10;Permanent&#10;">
            <a:extLst>
              <a:ext uri="{FF2B5EF4-FFF2-40B4-BE49-F238E27FC236}">
                <a16:creationId xmlns:a16="http://schemas.microsoft.com/office/drawing/2014/main" id="{180353CD-438A-448F-A66B-13D5165C6852}"/>
              </a:ext>
            </a:extLst>
          </p:cNvPr>
          <p:cNvSpPr txBox="1"/>
          <p:nvPr/>
        </p:nvSpPr>
        <p:spPr>
          <a:xfrm>
            <a:off x="2925407" y="2465689"/>
            <a:ext cx="1576253" cy="719034"/>
          </a:xfrm>
          <a:prstGeom prst="rect">
            <a:avLst/>
          </a:prstGeom>
          <a:solidFill>
            <a:schemeClr val="bg1"/>
          </a:solidFill>
          <a:ln w="25400" cmpd="dbl">
            <a:solidFill>
              <a:schemeClr val="tx1"/>
            </a:solidFill>
          </a:ln>
        </p:spPr>
        <p:txBody>
          <a:bodyPr wrap="square" lIns="36000" tIns="36000" rIns="36000" bIns="36000" rtlCol="0" anchor="ctr">
            <a:spAutoFit/>
          </a:bodyPr>
          <a:lstStyle/>
          <a:p>
            <a:pPr algn="ctr"/>
            <a:r>
              <a:rPr lang="en-GB" sz="700" b="1" dirty="0"/>
              <a:t>AD Frontline Services &amp; Deputy Director</a:t>
            </a:r>
          </a:p>
          <a:p>
            <a:pPr algn="ctr"/>
            <a:r>
              <a:rPr lang="en-GB" sz="700" b="1" dirty="0">
                <a:hlinkClick r:id="rId11"/>
              </a:rPr>
              <a:t>Ruth Du-Lieu</a:t>
            </a:r>
            <a:endParaRPr lang="en-GB" sz="700" b="1" dirty="0"/>
          </a:p>
          <a:p>
            <a:pPr algn="ctr"/>
            <a:r>
              <a:rPr lang="en-GB" sz="700" dirty="0"/>
              <a:t>Salary: £100,000 - £105,000</a:t>
            </a:r>
          </a:p>
          <a:p>
            <a:pPr algn="ctr"/>
            <a:r>
              <a:rPr lang="en-GB" sz="700" dirty="0"/>
              <a:t>Salary Ceiling: £107,799</a:t>
            </a:r>
          </a:p>
          <a:p>
            <a:pPr algn="ctr"/>
            <a:r>
              <a:rPr lang="en-GB" sz="700" dirty="0"/>
              <a:t>Grade: DEPD</a:t>
            </a:r>
          </a:p>
          <a:p>
            <a:pPr algn="ctr"/>
            <a:r>
              <a:rPr lang="en-GB" sz="700" dirty="0"/>
              <a:t>Permanent</a:t>
            </a:r>
          </a:p>
        </p:txBody>
      </p:sp>
      <p:sp>
        <p:nvSpPr>
          <p:cNvPr id="55" name="TextBox 54" descr="Assistant Director, Culture &amp; Community&#10;Mark Breathwick&#10;Salary: £85,000 - £90,000&#10;Salary Ceiling: £98,336&#10;Grade: ADIR, &#10;Permanent&#10;">
            <a:extLst>
              <a:ext uri="{FF2B5EF4-FFF2-40B4-BE49-F238E27FC236}">
                <a16:creationId xmlns:a16="http://schemas.microsoft.com/office/drawing/2014/main" id="{A77CAF89-5002-48B8-AE03-51869BF59818}"/>
              </a:ext>
            </a:extLst>
          </p:cNvPr>
          <p:cNvSpPr txBox="1"/>
          <p:nvPr/>
        </p:nvSpPr>
        <p:spPr>
          <a:xfrm>
            <a:off x="2934430" y="3243345"/>
            <a:ext cx="1576253" cy="719034"/>
          </a:xfrm>
          <a:prstGeom prst="rect">
            <a:avLst/>
          </a:prstGeom>
          <a:solidFill>
            <a:schemeClr val="bg1"/>
          </a:solidFill>
          <a:ln w="25400" cmpd="dbl">
            <a:solidFill>
              <a:schemeClr val="tx1"/>
            </a:solidFill>
          </a:ln>
        </p:spPr>
        <p:txBody>
          <a:bodyPr wrap="square" lIns="36000" tIns="36000" rIns="36000" bIns="36000" rtlCol="0" anchor="ctr">
            <a:spAutoFit/>
          </a:bodyPr>
          <a:lstStyle/>
          <a:p>
            <a:pPr algn="ctr"/>
            <a:r>
              <a:rPr lang="en-GB" sz="700" b="1" dirty="0"/>
              <a:t>Assistant Director, Culture &amp; Community</a:t>
            </a:r>
          </a:p>
          <a:p>
            <a:pPr algn="ctr"/>
            <a:r>
              <a:rPr lang="en-GB" sz="700" b="1" dirty="0">
                <a:hlinkClick r:id="rId12"/>
              </a:rPr>
              <a:t>Mark Breathwick</a:t>
            </a:r>
            <a:endParaRPr lang="en-GB" sz="700" b="1" dirty="0"/>
          </a:p>
          <a:p>
            <a:pPr algn="ctr"/>
            <a:r>
              <a:rPr lang="en-GB" sz="700" dirty="0"/>
              <a:t>Salary: £85,000 - £90,000</a:t>
            </a:r>
          </a:p>
          <a:p>
            <a:pPr algn="ctr"/>
            <a:r>
              <a:rPr lang="en-GB" sz="700" dirty="0"/>
              <a:t>Salary Ceiling: £98,336</a:t>
            </a:r>
          </a:p>
          <a:p>
            <a:pPr algn="ctr"/>
            <a:r>
              <a:rPr lang="en-GB" sz="700" dirty="0"/>
              <a:t>Grade: ADIR, </a:t>
            </a:r>
          </a:p>
          <a:p>
            <a:pPr algn="ctr"/>
            <a:r>
              <a:rPr lang="en-GB" sz="700" dirty="0"/>
              <a:t>Permanent</a:t>
            </a:r>
          </a:p>
        </p:txBody>
      </p:sp>
      <p:sp>
        <p:nvSpPr>
          <p:cNvPr id="46" name="TextBox 45" descr="Assistant Director, Regeneration&#10;Sunny Ee&#10;Salary: £95,000 - £100,000&#10;Salary Ceiling: £98,336&#10;Grade: ADIR&#10;Permanent&#10;">
            <a:extLst>
              <a:ext uri="{FF2B5EF4-FFF2-40B4-BE49-F238E27FC236}">
                <a16:creationId xmlns:a16="http://schemas.microsoft.com/office/drawing/2014/main" id="{E43C7CFB-E4F5-42BC-8EEA-668EA0F75617}"/>
              </a:ext>
            </a:extLst>
          </p:cNvPr>
          <p:cNvSpPr txBox="1"/>
          <p:nvPr/>
        </p:nvSpPr>
        <p:spPr>
          <a:xfrm>
            <a:off x="2934430" y="4030545"/>
            <a:ext cx="1576253" cy="719034"/>
          </a:xfrm>
          <a:prstGeom prst="rect">
            <a:avLst/>
          </a:prstGeom>
          <a:solidFill>
            <a:schemeClr val="bg1"/>
          </a:solidFill>
          <a:ln w="25400" cmpd="dbl">
            <a:solidFill>
              <a:schemeClr val="tx1"/>
            </a:solidFill>
          </a:ln>
        </p:spPr>
        <p:txBody>
          <a:bodyPr wrap="square" lIns="36000" tIns="36000" rIns="36000" bIns="36000" rtlCol="0" anchor="ctr">
            <a:spAutoFit/>
          </a:bodyPr>
          <a:lstStyle/>
          <a:p>
            <a:pPr algn="ctr"/>
            <a:r>
              <a:rPr lang="en-GB" sz="700" b="1" dirty="0"/>
              <a:t>Assistant Director, Regeneration</a:t>
            </a:r>
          </a:p>
          <a:p>
            <a:pPr algn="ctr"/>
            <a:r>
              <a:rPr lang="en-GB" sz="700" b="1" dirty="0">
                <a:hlinkClick r:id="rId13"/>
              </a:rPr>
              <a:t>Sunny Ee</a:t>
            </a:r>
            <a:endParaRPr lang="en-GB" sz="700" b="1" dirty="0"/>
          </a:p>
          <a:p>
            <a:pPr algn="ctr"/>
            <a:r>
              <a:rPr lang="en-GB" sz="700" dirty="0"/>
              <a:t>Salary: £95,000 - £100,000</a:t>
            </a:r>
          </a:p>
          <a:p>
            <a:pPr algn="ctr"/>
            <a:r>
              <a:rPr lang="en-GB" sz="700" dirty="0"/>
              <a:t>Salary Ceiling: £98,336</a:t>
            </a:r>
          </a:p>
          <a:p>
            <a:pPr algn="ctr"/>
            <a:r>
              <a:rPr lang="en-GB" sz="700" dirty="0"/>
              <a:t>Grade: ADIR</a:t>
            </a:r>
          </a:p>
          <a:p>
            <a:pPr algn="ctr"/>
            <a:r>
              <a:rPr lang="en-GB" sz="700" dirty="0"/>
              <a:t>Permanent</a:t>
            </a:r>
          </a:p>
        </p:txBody>
      </p:sp>
      <p:cxnSp>
        <p:nvCxnSpPr>
          <p:cNvPr id="40" name="Straight Connector 39" descr="Connector to Chief Finance Officer">
            <a:extLst>
              <a:ext uri="{FF2B5EF4-FFF2-40B4-BE49-F238E27FC236}">
                <a16:creationId xmlns:a16="http://schemas.microsoft.com/office/drawing/2014/main" id="{FF4F8BA9-AB54-4700-8368-0D407F0E584B}"/>
              </a:ext>
            </a:extLst>
          </p:cNvPr>
          <p:cNvCxnSpPr>
            <a:cxnSpLocks/>
          </p:cNvCxnSpPr>
          <p:nvPr/>
        </p:nvCxnSpPr>
        <p:spPr>
          <a:xfrm flipV="1">
            <a:off x="5470849" y="1530171"/>
            <a:ext cx="0" cy="97426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 descr="Chief Legal Officer&#10;Bhupinder Gill&#10;Salary: £95,000 - £100,000&#10;Salary Ceiling: £98,336&#10;Grade: ADIR&#10;Permanent&#10;">
            <a:extLst>
              <a:ext uri="{FF2B5EF4-FFF2-40B4-BE49-F238E27FC236}">
                <a16:creationId xmlns:a16="http://schemas.microsoft.com/office/drawing/2014/main" id="{3C0FAED6-B813-4320-AB8D-B5E81CB5EEF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681496" y="2465689"/>
            <a:ext cx="1576254" cy="719034"/>
          </a:xfrm>
          <a:prstGeom prst="rect">
            <a:avLst/>
          </a:prstGeom>
          <a:solidFill>
            <a:schemeClr val="bg1"/>
          </a:solidFill>
          <a:ln w="25400" cmpd="dbl">
            <a:solidFill>
              <a:schemeClr val="tx1"/>
            </a:solidFill>
          </a:ln>
        </p:spPr>
        <p:txBody>
          <a:bodyPr wrap="square" lIns="36000" tIns="36000" rIns="36000" bIns="36000" rtlCol="0" anchor="ctr">
            <a:spAutoFit/>
          </a:bodyPr>
          <a:lstStyle/>
          <a:p>
            <a:pPr algn="ctr"/>
            <a:r>
              <a:rPr lang="en-GB" sz="700" b="1" dirty="0"/>
              <a:t>Chief Legal Officer</a:t>
            </a:r>
          </a:p>
          <a:p>
            <a:pPr algn="ctr"/>
            <a:r>
              <a:rPr lang="en-GB" sz="700" b="1" dirty="0">
                <a:hlinkClick r:id="rId14"/>
              </a:rPr>
              <a:t>Bhupinder Gill</a:t>
            </a:r>
            <a:endParaRPr lang="en-GB" sz="700" b="1" dirty="0"/>
          </a:p>
          <a:p>
            <a:pPr algn="ctr"/>
            <a:r>
              <a:rPr lang="en-GB" sz="700" dirty="0"/>
              <a:t>Salary: £95,000 - £100,000</a:t>
            </a:r>
          </a:p>
          <a:p>
            <a:pPr algn="ctr"/>
            <a:r>
              <a:rPr lang="en-GB" sz="700" dirty="0"/>
              <a:t>Salary Ceiling: £98,336</a:t>
            </a:r>
          </a:p>
          <a:p>
            <a:pPr algn="ctr"/>
            <a:r>
              <a:rPr lang="en-GB" sz="700" dirty="0"/>
              <a:t>Grade: ADIR</a:t>
            </a:r>
          </a:p>
          <a:p>
            <a:pPr algn="ctr"/>
            <a:r>
              <a:rPr lang="en-GB" sz="700" dirty="0"/>
              <a:t>Permanent</a:t>
            </a:r>
          </a:p>
        </p:txBody>
      </p:sp>
      <p:cxnSp>
        <p:nvCxnSpPr>
          <p:cNvPr id="58" name="Straight Connector 57" descr="Connector to Director of RCE">
            <a:extLst>
              <a:ext uri="{FF2B5EF4-FFF2-40B4-BE49-F238E27FC236}">
                <a16:creationId xmlns:a16="http://schemas.microsoft.com/office/drawing/2014/main" id="{36291E76-8F68-4C45-7BB1-0902D0AA8804}"/>
              </a:ext>
            </a:extLst>
          </p:cNvPr>
          <p:cNvCxnSpPr>
            <a:cxnSpLocks/>
          </p:cNvCxnSpPr>
          <p:nvPr/>
        </p:nvCxnSpPr>
        <p:spPr>
          <a:xfrm flipV="1">
            <a:off x="7212530" y="1521823"/>
            <a:ext cx="0" cy="94954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 descr="Chief Operating Officer&#10;Phil Watts&#10;Salary: £120,000 - £125,000&#10;Salary Ceiling: £143,359 &#10;Grade: DIR&#10;Permanent&#10;">
            <a:extLst>
              <a:ext uri="{FF2B5EF4-FFF2-40B4-BE49-F238E27FC236}">
                <a16:creationId xmlns:a16="http://schemas.microsoft.com/office/drawing/2014/main" id="{ECEFDB12-3401-480D-9973-5D5C19C3E0BF}"/>
              </a:ext>
            </a:extLst>
          </p:cNvPr>
          <p:cNvSpPr txBox="1"/>
          <p:nvPr/>
        </p:nvSpPr>
        <p:spPr>
          <a:xfrm>
            <a:off x="6441278" y="2465689"/>
            <a:ext cx="1576253" cy="719034"/>
          </a:xfrm>
          <a:prstGeom prst="rect">
            <a:avLst/>
          </a:prstGeom>
          <a:solidFill>
            <a:schemeClr val="bg1"/>
          </a:solidFill>
          <a:ln w="25400" cmpd="dbl">
            <a:solidFill>
              <a:schemeClr val="tx1"/>
            </a:solidFill>
          </a:ln>
        </p:spPr>
        <p:txBody>
          <a:bodyPr wrap="square" lIns="36000" tIns="36000" rIns="36000" bIns="36000" rtlCol="0" anchor="ctr">
            <a:spAutoFit/>
          </a:bodyPr>
          <a:lstStyle/>
          <a:p>
            <a:pPr algn="ctr"/>
            <a:r>
              <a:rPr lang="en-GB" sz="700" b="1" dirty="0"/>
              <a:t>Chief Operating Officer</a:t>
            </a:r>
          </a:p>
          <a:p>
            <a:pPr algn="ctr"/>
            <a:r>
              <a:rPr lang="en-GB" sz="700" b="1" dirty="0">
                <a:hlinkClick r:id="rId15"/>
              </a:rPr>
              <a:t>Phil Watts</a:t>
            </a:r>
            <a:endParaRPr lang="en-GB" sz="700" b="1" dirty="0"/>
          </a:p>
          <a:p>
            <a:pPr algn="ctr"/>
            <a:r>
              <a:rPr lang="en-GB" sz="700" dirty="0"/>
              <a:t>Salary: £120,000 - £125,000</a:t>
            </a:r>
          </a:p>
          <a:p>
            <a:pPr algn="ctr"/>
            <a:r>
              <a:rPr lang="en-GB" sz="700" dirty="0"/>
              <a:t>Salary Ceiling: £143,359 </a:t>
            </a:r>
          </a:p>
          <a:p>
            <a:pPr algn="ctr"/>
            <a:r>
              <a:rPr lang="en-GB" sz="700" dirty="0"/>
              <a:t>Grade: DIR</a:t>
            </a:r>
          </a:p>
          <a:p>
            <a:pPr algn="ctr"/>
            <a:r>
              <a:rPr lang="en-GB" sz="700" dirty="0"/>
              <a:t>Permanent</a:t>
            </a:r>
          </a:p>
        </p:txBody>
      </p:sp>
    </p:spTree>
    <p:extLst>
      <p:ext uri="{BB962C8B-B14F-4D97-AF65-F5344CB8AC3E}">
        <p14:creationId xmlns:p14="http://schemas.microsoft.com/office/powerpoint/2010/main" val="1542691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64ef0445-a889-4c68-a950-80da759cafea}" enabled="1" method="Privileged" siteId="{68503e93-3ce7-4a22-bfc5-ffee421a1f5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762</TotalTime>
  <Words>282</Words>
  <Application>Microsoft Office PowerPoint</Application>
  <PresentationFormat>On-screen Show (4:3)</PresentationFormat>
  <Paragraphs>74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Medway Council Organisation Chart 1 October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richards, paul</dc:creator>
  <cp:lastModifiedBy>maskell, skye</cp:lastModifiedBy>
  <cp:revision>74</cp:revision>
  <dcterms:created xsi:type="dcterms:W3CDTF">2020-08-26T12:05:11Z</dcterms:created>
  <dcterms:modified xsi:type="dcterms:W3CDTF">2024-11-13T16:09:09Z</dcterms:modified>
</cp:coreProperties>
</file>