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70"/>
  </p:notesMasterIdLst>
  <p:handoutMasterIdLst>
    <p:handoutMasterId r:id="rId71"/>
  </p:handoutMasterIdLst>
  <p:sldIdLst>
    <p:sldId id="256" r:id="rId2"/>
    <p:sldId id="32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71" d="100"/>
          <a:sy n="71" d="100"/>
        </p:scale>
        <p:origin x="333"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20/05/2024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20/05/2024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7.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7.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7.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7.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7.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7.xm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7.xml"/><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7.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7.xml"/><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7.xml"/><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7.xml"/><Relationship Id="rId4" Type="http://schemas.openxmlformats.org/officeDocument/2006/relationships/image" Target="../media/image10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7.xml"/><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7.xml"/><Relationship Id="rId4" Type="http://schemas.openxmlformats.org/officeDocument/2006/relationships/image" Target="../media/image107.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7.xml"/><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7.xml"/><Relationship Id="rId4" Type="http://schemas.openxmlformats.org/officeDocument/2006/relationships/image" Target="../media/image113.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7.xml"/><Relationship Id="rId4" Type="http://schemas.openxmlformats.org/officeDocument/2006/relationships/image" Target="../media/image116.png"/></Relationships>
</file>

<file path=ppt/slides/_rels/slide5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7.xml"/><Relationship Id="rId4" Type="http://schemas.openxmlformats.org/officeDocument/2006/relationships/image" Target="../media/image119.png"/></Relationships>
</file>

<file path=ppt/slides/_rels/slide5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7.xml"/><Relationship Id="rId4" Type="http://schemas.openxmlformats.org/officeDocument/2006/relationships/image" Target="../media/image122.png"/></Relationships>
</file>

<file path=ppt/slides/_rels/slide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7.xml"/><Relationship Id="rId4" Type="http://schemas.openxmlformats.org/officeDocument/2006/relationships/image" Target="../media/image1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7.xml"/><Relationship Id="rId4" Type="http://schemas.openxmlformats.org/officeDocument/2006/relationships/image" Target="../media/image128.png"/></Relationships>
</file>

<file path=ppt/slides/_rels/slide6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7.xml"/><Relationship Id="rId4" Type="http://schemas.openxmlformats.org/officeDocument/2006/relationships/image" Target="../media/image131.png"/></Relationships>
</file>

<file path=ppt/slides/_rels/slide6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7.xml"/><Relationship Id="rId4" Type="http://schemas.openxmlformats.org/officeDocument/2006/relationships/image" Target="../media/image134.png"/></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7.xml"/><Relationship Id="rId4" Type="http://schemas.openxmlformats.org/officeDocument/2006/relationships/image" Target="../media/image1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7.xml"/><Relationship Id="rId4" Type="http://schemas.openxmlformats.org/officeDocument/2006/relationships/image" Target="../media/image140.png"/></Relationships>
</file>

<file path=ppt/slides/_rels/slide6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7.xml"/><Relationship Id="rId4" Type="http://schemas.openxmlformats.org/officeDocument/2006/relationships/image" Target="../media/image145.png"/></Relationships>
</file>

<file path=ppt/slides/_rels/slide6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7.xml"/><Relationship Id="rId4" Type="http://schemas.openxmlformats.org/officeDocument/2006/relationships/image" Target="../media/image14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ICP"/>
          <p:cNvSpPr>
            <a:spLocks noGrp="1"/>
          </p:cNvSpPr>
          <p:nvPr>
            <p:ph type="ctrTitle"/>
          </p:nvPr>
        </p:nvSpPr>
        <p:spPr>
          <a:xfrm>
            <a:off x="395536" y="1801640"/>
            <a:ext cx="8352928" cy="1771719"/>
          </a:xfrm>
        </p:spPr>
        <p:txBody>
          <a:bodyPr/>
          <a:lstStyle/>
          <a:p>
            <a:r>
              <a:t>Medway and Swale</a:t>
            </a:r>
          </a:p>
        </p:txBody>
      </p:sp>
      <p:sp>
        <p:nvSpPr>
          <p:cNvPr id="3" name="Version Number"/>
          <p:cNvSpPr>
            <a:spLocks noGrp="1"/>
          </p:cNvSpPr>
          <p:nvPr>
            <p:ph sz="quarter" idx="14"/>
          </p:nvPr>
        </p:nvSpPr>
        <p:spPr>
          <a:xfrm>
            <a:off x="2555776" y="0"/>
            <a:ext cx="6588224" cy="259345"/>
          </a:xfrm>
        </p:spPr>
        <p:txBody>
          <a:bodyPr/>
          <a:lstStyle/>
          <a:p>
            <a:r>
              <a:t>Version 5</a:t>
            </a:r>
          </a:p>
        </p:txBody>
      </p:sp>
      <p:sp>
        <p:nvSpPr>
          <p:cNvPr id="4" name="Title_Geography"/>
          <p:cNvSpPr>
            <a:spLocks noGrp="1"/>
          </p:cNvSpPr>
          <p:nvPr>
            <p:ph sz="quarter" idx="12"/>
          </p:nvPr>
        </p:nvSpPr>
        <p:spPr>
          <a:xfrm>
            <a:off x="395536" y="3684883"/>
            <a:ext cx="8352928" cy="1425419"/>
          </a:xfrm>
        </p:spPr>
        <p:txBody>
          <a:bodyPr/>
          <a:lstStyle/>
          <a:p>
            <a:r>
              <a:t>Health and Care Partnership profile</a:t>
            </a:r>
          </a:p>
        </p:txBody>
      </p:sp>
      <p:sp>
        <p:nvSpPr>
          <p:cNvPr id="5" name="Title_Credit"/>
          <p:cNvSpPr>
            <a:spLocks noGrp="1"/>
          </p:cNvSpPr>
          <p:nvPr>
            <p:ph sz="quarter" idx="13"/>
          </p:nvPr>
        </p:nvSpPr>
        <p:spPr>
          <a:xfrm>
            <a:off x="395536" y="5162326"/>
            <a:ext cx="8352928" cy="731557"/>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 continued</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Super Output Area (LSOA), 2020 wards, general practice and school.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HCP value and comparison</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rPr sz="1600" b="0" i="0" u="none" cap="none">
                <a:solidFill>
                  <a:srgbClr val="000000">
                    <a:alpha val="100000"/>
                  </a:srgbClr>
                </a:solidFill>
                <a:latin typeface="Arial"/>
                <a:cs typeface="Arial"/>
                <a:sym typeface="Arial"/>
              </a:rPr>
              <a:t>The HCP values have been calculated from either LSOA, ward, general practice, school, District &amp; UA or CCG level data using one of two methods:</a:t>
            </a:r>
          </a:p>
          <a:p>
            <a:r>
              <a:rPr sz="1600" b="0" i="0" u="none" cap="none">
                <a:solidFill>
                  <a:srgbClr val="000000">
                    <a:alpha val="100000"/>
                  </a:srgbClr>
                </a:solidFill>
                <a:latin typeface="Arial"/>
                <a:cs typeface="Arial"/>
                <a:sym typeface="Arial"/>
              </a:rPr>
              <a:t>1) Aggregated data: HCP values are created from aggregated counts and denominators, where data is available.</a:t>
            </a:r>
          </a:p>
          <a:p>
            <a:r>
              <a:rPr sz="1600" b="0" i="0" u="none" cap="none">
                <a:solidFill>
                  <a:srgbClr val="000000">
                    <a:alpha val="100000"/>
                  </a:srgbClr>
                </a:solidFill>
                <a:latin typeface="Arial"/>
                <a:cs typeface="Arial"/>
                <a:sym typeface="Arial"/>
              </a:rPr>
              <a:t>2) Population weighted average: HCP values are created by averaging values from smaller areas, considering each group's population size.</a:t>
            </a:r>
          </a:p>
          <a:p>
            <a:r>
              <a:rPr sz="1600" b="0" i="0" u="none" cap="none">
                <a:solidFill>
                  <a:srgbClr val="000000">
                    <a:alpha val="100000"/>
                  </a:srgbClr>
                </a:solidFill>
                <a:latin typeface="Arial"/>
                <a:cs typeface="Arial"/>
                <a:sym typeface="Arial"/>
              </a:rPr>
              <a:t>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range around the England average (usually 5%). Green corresponds to a value that is better than England, red to a value that is worse, and amber indicates that there is no difference.</a:t>
            </a:r>
          </a:p>
          <a:p>
            <a:r>
              <a:rPr sz="1600" b="0" i="0" u="none" cap="none">
                <a:solidFill>
                  <a:srgbClr val="000000">
                    <a:alpha val="100000"/>
                  </a:srgbClr>
                </a:solidFill>
                <a:latin typeface="Arial"/>
                <a:cs typeface="Arial"/>
                <a:sym typeface="Arial"/>
              </a:rPr>
              <a:t>Where it is inappropriate to label high or low values as 'better' or 'worse', for example osteoporosis prevalence, the terms 'higher' and 'lower' have been used with neutral colouring: magenta and aqua. Such labelling does not imply that high values of these indicators, for example, are 'worse'.</a:t>
            </a:r>
          </a:p>
          <a:p>
            <a:r>
              <a:rPr sz="1600" b="0" i="0" u="none" cap="none">
                <a:solidFill>
                  <a:srgbClr val="000000">
                    <a:alpha val="100000"/>
                  </a:srgbClr>
                </a:solidFill>
                <a:latin typeface="Arial"/>
                <a:cs typeface="Arial"/>
                <a:sym typeface="Arial"/>
              </a:rPr>
              <a:t>An indicator is shaded grey where it is inappropriate to apply a RAG rating due to the methods used in the calculation or the count is less than 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Content 1" descr="The population pyramid shows the age profile of Medway and Swale HCP. The total population of Medway and Swale HCP is 441,264. In Medway and Swale HCP, 18.8% of children are aged under 15 compared to 16.3% in England. In Medway and Swale HCP, 64.2% of people are aged 15 to 64 compared to 66.0% in England. In Medway and Swale HCP, 17.0% of people are aged 65 and over compared to 17.8% in England. Source: NHS Digital. Patients Registered at a GP Practice. Feb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population projections plot provides an estimate of how the population in Medway and Swale HCP is expected to change between 2018 and 2035 by age group. In Medway and Swale HCP, between 2018 and 2035, the population is projected to change by -3.1% in 0 to 14 year olds, 13.3% in 15 to 24 year olds, 1.7% in 25 to 44 year olds, 2.2% in 45 to 64 year olds, 26.3% in 65 to 84 year olds, and 72.7% in those aged 85 and over. Source: ONS. Population projections for local authorities. 2018 based."/>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Note: Population projections have been calculated by aggregating the local authority districts assigned to the HCP.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Content 1" descr="The bar plot shows the population by ethnicity from the January 2022 School Census for Medway and Swale HCP compared to Kent and Medway ICS. In Medway and Swale HCP, 71.5% of the population were from the White British ethnic group compared to 72.3% in Kent and Medway ICS. In Medway and Swale HCP, 7.2% of the population were from the White other ethnic group compared to 8.2% in Kent and Medway ICS. In Medway and Swale HCP, 6.5% of the population were from the Mixed ethnic group compared to 6.5% in Kent and Medway ICS. In Medway and Swale HCP, 4.5% of the population were from the Asian ethnic group compared to 5.4% in Kent and Medway ICS. In Medway and Swale HCP, 7.9% of the population were from the Black ethnic group compared to 5% in Kent and Medway ICS. In Medway and Swale HCP, 1% of the population were from the Other ethnic group compared to 1.3% in Kent and Medway ICS. Source: GOV.UK. Department for Education. (2019). Schools, pupils and their characteristics: January 2022.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population by ethnicity from the 2021 Census for Medway and Swale HCP compared to Kent and Medway ICS. In Medway and Swale HCP, 82.5% of the population were from the White British/Irish ethnic group compared to 83.1% in Kent and Medway ICS. In Medway and Swale HCP, 5.1% of the population were from the White other ethnic group compared to 5.5% in Kent and Medway ICS. In Medway and Swale HCP, 2.5% of the population were from the Mixed ethnic group compared to 2.4% in Kent and Medway ICS. In Medway and Swale HCP, 4.4% of the population were from the Asian ethnic group compared to 4.7% in Kent and Medway ICS. In Medway and Swale HCP, 4.5% of the population were from the Black ethnic group compared to 3.1% in Kent and Medway ICS. In Medway and Swale HCP, 1.1% of the population were from the Other ethnic group compared to 1.3% in Kent and Medway ICS. Source: Office for National Statistics, Census, 202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source: NOMIS. 2021 Census. TS021 - Ethnic group.
School Census source: GOV.UK. Department for Education. Schools, pupils and their characteristics: January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Content" descr="The map shows the distribution of the Index of Multiple Deprivation (IMD) 2019 by LSOA in Medway and Swale HCP. In Medway and Swale HCP, 29 (or 12.2%) of 238 LSOAs are in the most deprived 10% of areas nationally. These most deprived LSOAs can be found in the following wards: Chatham Central; Gillingham North; Gillingham South; Luton and Wayfield; Milton Regis; Murston; Princes Park; Queenborough and Halfway; River; Sheerness; Sheppey Central; Sheppey East; Strood South; Twydall.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readiness: Children achieving a good level of development at the end of Reception</a:t>
            </a:r>
          </a:p>
        </p:txBody>
      </p:sp>
      <p:sp>
        <p:nvSpPr>
          <p:cNvPr id="3" name="slide_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Local authority district for 2022/23 and compares these values to the England average. The value for England was 67. The value for Kent and Medway ICS was 68, which is better compared to England. The value for Medway and Swale HCP was 68, which is similar compared to England. The value for Swale was 67, which is similar compared to England. The value for Medway was 68,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Dartford, Gravesham and Swanley HCP was 69, which is better compared to England. The value for East Kent HCP was 66, which is worse compared to England. The value for Medway and Swale HCP was 68, which is similar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2 years, up to 2022/23. In Medway and Swale HCP, the value was 65 in 2021/22 and 68 in 2022/23. In England, the value was 65 in 2021/22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Proportion - %.
Latest time period: 2022/23.
Source: Department for Education, EYFS Profile.
Value calculation: Aggregated data.
Small area type: Local authority district.
RAG method: Confidence interval (95%) - Wilson Score method.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Average Attainment 8 score</a:t>
            </a:r>
          </a:p>
        </p:txBody>
      </p:sp>
      <p:sp>
        <p:nvSpPr>
          <p:cNvPr id="3" name="slide_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Local authority district for 2022/23 and compares these values to the England average. The value for England was 46. The value for Kent and Medway ICS was 46, which is similar compared to England. The value for Medway and Swale HCP was 43, which is worse compared to England. The value for Medway was 44, which is similar compared to England. The value for Swale was 42,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46. The value for Dartford, Gravesham and Swanley HCP was 48, which is similar compared to England. The value for East Kent HCP was 44, which is similar compared to England. The value for Medway and Swale HCP was 43, which is worse compared to England. The value for West Kent HCP was 5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2/23. In Medway and Swale HCP, the value was 48 in 2019/20 and 43 in 2022/23. In England, the value was 50 in 2019/20 and 4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Mean score.
Latest time period: 2022/23.
Source: Department for Education, Key stage 4 performance.
Value calculation: Aggregated data.
Small area type: Local authority district.
RAG method: England plus/minus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Medway and Swale</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graphicFrame>
        <p:nvGraphicFramePr>
          <p:cNvPr id="5" name="Table 1" descr="Indicator table 1"/>
          <p:cNvGraphicFramePr>
            <a:graphicFrameLocks noGrp="1"/>
          </p:cNvGraphicFramePr>
          <p:nvPr>
            <p:extLst>
              <p:ext uri="{D42A27DB-BD31-4B8C-83A1-F6EECF244321}">
                <p14:modId xmlns:p14="http://schemas.microsoft.com/office/powerpoint/2010/main" val="792137178"/>
              </p:ext>
            </p:extLst>
          </p:nvPr>
        </p:nvGraphicFramePr>
        <p:xfrm>
          <a:off x="97160"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School readiness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Average Attainment 8 score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Pupil absence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dirty="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Children living in relative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Homelessness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Violent crime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Smoking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Adult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Physical inactivity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Air pollution</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Prescribed antibiotics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Breast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table 2"/>
          <p:cNvGraphicFramePr>
            <a:graphicFrameLocks noGrp="1"/>
          </p:cNvGraphicFramePr>
          <p:nvPr>
            <p:extLst>
              <p:ext uri="{D42A27DB-BD31-4B8C-83A1-F6EECF244321}">
                <p14:modId xmlns:p14="http://schemas.microsoft.com/office/powerpoint/2010/main" val="485072100"/>
              </p:ext>
            </p:extLst>
          </p:nvPr>
        </p:nvGraphicFramePr>
        <p:xfrm>
          <a:off x="3091757"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Cervical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Bowel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Infant mortality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AE attendances (0-4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Dental decay (5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Under 18s conceptions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Epilepsy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Mental health admissions (0-17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Substance misuse adms (15-24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7" name="Table 3" descr="Indicator table 3"/>
          <p:cNvGraphicFramePr>
            <a:graphicFrameLocks noGrp="1"/>
          </p:cNvGraphicFramePr>
          <p:nvPr>
            <p:extLst>
              <p:ext uri="{D42A27DB-BD31-4B8C-83A1-F6EECF244321}">
                <p14:modId xmlns:p14="http://schemas.microsoft.com/office/powerpoint/2010/main" val="1647908049"/>
              </p:ext>
            </p:extLst>
          </p:nvPr>
        </p:nvGraphicFramePr>
        <p:xfrm>
          <a:off x="6094512" y="1489037"/>
          <a:ext cx="2926080" cy="27889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Circulatory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Cancer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ACSC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(persons)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Dementia diagnosis rate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Falls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Osteoporosis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a:t>
            </a:r>
          </a:p>
        </p:txBody>
      </p:sp>
      <p:sp>
        <p:nvSpPr>
          <p:cNvPr id="3" name="slide_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Local authority district for 2022/23 and compares these values to the England average. The value for England was 7.4. The value for Kent and Medway ICS was 7.7, which is worse compared to England. The value for Medway and Swale HCP was 7.8, which is worse compared to England. The value for Swale was 8.6, which is worse compared to England. The value for Medway was 7.4,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4. The value for Dartford, Gravesham and Swanley HCP was 7.9, which is worse compared to England. The value for East Kent HCP was 8.3, which is worse compared to England. The value for Medway and Swale HCP was 7.8, which is worse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2/23. In Medway and Swale HCP, the value was 5 in 2018/19 and 7.8 in 2022/23. In England, the value was 4.7 in 2018/19 and 7.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2022/23.
Source: Department for Education, Pupil abscence.
Value calculation: Aggregated data.
Small area type: Local authority district.
RAG method: Confidence interval (95%) - Wilson Score method.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 (Percentage of the working age population claiming out of work benefit)</a:t>
            </a:r>
          </a:p>
        </p:txBody>
      </p:sp>
      <p:sp>
        <p:nvSpPr>
          <p:cNvPr id="3" name="slide_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1/22 and compares these values to the England average. The value for Gillingham South PCN was 6.4, which is worse compared to England. The value for Medway Central PCN was 7.4, which is worse compared to England. The value for Medway Peninsula PCN was 4.5, which is better compared to England. The value for Medway Rainham PCN was 3.2, which is better compared to England. The value for Medway South PCN was 4.8, which is similar compared to England. The value for MPA PCN was 6.3, which is worse compared to England. The value for Sheppey PCN was 7.3, which is worse compared to England. The value for Sittingbourne PCN was 4.6, which is better compared to England. The value for Strood PCN was 4.4,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5. The value for Kent and Medway ICS was 4.7, which is better compared to England. The value for Dartford, Gravesham and Swanley HCP was 4.6, which is better compared to England. The value for East Kent HCP was 5.2, which is worse compared to England. The value for Medway and Swale HCP was 5.3, which is worse compared to England. The value for West Kent HCP was 3.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
* Due to difficulties with the varied geographies covered by the practices in Aspire Medical PCN, it is not possible to estimate values for this PCN using ward level data at this time.</a:t>
            </a:r>
          </a:p>
        </p:txBody>
      </p:sp>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2021/22.
Source: OHID, Fingertips, Indicator ID: 93097.
Value calculation: Aggregated data.
Small area type: Ward to PCN.
RAG method: Confidence interval (95%) - Wilson Score method.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in relative low income families (under 16s)</a:t>
            </a:r>
          </a:p>
        </p:txBody>
      </p:sp>
      <p:sp>
        <p:nvSpPr>
          <p:cNvPr id="3" name="slide_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1/22 and compares these values to the England average. The value for England was 20. The value for Kent and Medway ICS was 18, which is better compared to England. The value for Medway and Swale HCP was 20, which is better compared to England. The value for Medway was 20, which is similar compared to England. The value for Swale was 19,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20. The value for Dartford, Gravesham and Swanley HCP was 18, which is better compared to England. The value for East Kent HCP was 21, which is worse compared to England. The value for Medway and Swale HCP was 20, which is better compared to England. The value for West Kent HCP was 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t>The rate in Medway and Swale is better than England.
Value type: Proportion - %.
Latest time period: 2021/22.
Source: OHID, Fingertips, Indicator ID: 93700.
Value calculation: Aggregated data.
Small area type: Districts &amp; UAs (from Apr 2023).
RAG method: Confidence interval (95%) - Wilson Score method.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 (low income, low energy efficiency methodology)</a:t>
            </a:r>
          </a:p>
        </p:txBody>
      </p:sp>
      <p:sp>
        <p:nvSpPr>
          <p:cNvPr id="3" name="slide_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England, Kent and Medway ICS, Medway and Swale HCP, and Districts and UAs for 2021. These values cannot be compared to the England average. The value for England was 13.1. The value for Kent and Medway ICS was  9.7. The value for Medway and Swale HCP was  9.6. The value for Medway was  9.5. The value for Swale was  9.8.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1. These values cannot be compared to the England average. The value for England was 13.1. The value for Dartford, Gravesham and Swanley HCP was 8.9. The value for East Kent HCP was 11.1. The value for Medway and Swale HCP was 9.6. The value for West Kent HCP was 8.3.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3 years, up to 2021. In Medway and Swale HCP, the value was 9 in 2019 and 9.6 in 2021. In England, the value was 13.4 in 2019 and 13.1 in 2021.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Medway and Swale cannot be compared to England statistically.
Value type: Proportion - %.
Latest time period: 2021.
Source: OHID, Fingertips, Indicator ID: 93759.
Value calculation: Aggregated data.
Small area type: Districts &amp; UAs (from Apr 2023).
RAG method: None applied.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Homelessness: households owed a duty under the Homelessness Reduction Act</a:t>
            </a:r>
          </a:p>
        </p:txBody>
      </p:sp>
      <p:sp>
        <p:nvSpPr>
          <p:cNvPr id="3" name="slide_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2/23 and compares these values to the England average. The value for England was 12. The value for Kent and Medway ICS was 11, which is better compared to England. The value for Medway and Swale HCP was 14, which is worse compared to England. The value for Medway was 16, which is worse compared to England. The value for Swale was 1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2. The value for Dartford, Gravesham and Swanley HCP was 14, which is worse compared to England. The value for East Kent HCP was 11, which is better compared to England. The value for Medway and Swale HCP was 14, which is worse compared to England. The value for West Kent HCP was 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2/23. In Medway and Swale HCP, the value was 13 in 2019/20 and 14 in 2022/23. In England, the value was 12 in 2019/20 and 1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Crude rate - per 1,000.
Latest time period: 2022/23.
Source: OHID, Fingertips, Indicator ID: 93736.
Value calculation: Aggregated data.
Small area type: Districts &amp; UAs (from Apr 2023).
RAG method: Confidence interval (95%) - Byar's method.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Violent crime - violence offences per 1,000 population</a:t>
            </a:r>
          </a:p>
        </p:txBody>
      </p:sp>
      <p:sp>
        <p:nvSpPr>
          <p:cNvPr id="3" name="slide_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2/23 and compares these values to the England average. The value for England was 34. The value for Kent and Medway ICS was 41, which is higher compared to England. The value for Medway and Swale HCP was 49, which is higher compared to England. The value for Medway was 52, which is higher compared to England. The value for Swale was 44,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4. The value for Dartford, Gravesham and Swanley HCP was 42, which is higher compared to England. The value for East Kent HCP was 44, which is higher compared to England. The value for Medway and Swale HCP was 49, which is higher compared to England. The value for West Kent HCP was 31,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3 years, up to 2022/23. In Medway and Swale HCP, the value was 12 in 2010/11 and 49 in 2022/23. In England, the value was 12 in 2010/11 and 3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higher than England.
Value type: Crude rate per 1,000.
Latest time period: 2022/23.
Source: OHID, Fingertips, Indicator ID: 11202.
Value calculation: Population weighted average.
Small area type: Districts &amp; UAs (from Apr 2023).
RAG method: England plus/minus 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(Male)</a:t>
            </a:r>
          </a:p>
        </p:txBody>
      </p:sp>
      <p:sp>
        <p:nvSpPr>
          <p:cNvPr id="3" name="slide_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0 - 22 and compares these values to the England average. The value for Gillingham South PCN was 76.0, which is worse compared to England. The value for Medway Central PCN was 75.7, which is worse compared to England. The value for Medway Peninsula PCN was 78.3, which is similar compared to England. The value for Medway Rainham PCN was 80.5, which is better compared to England. The value for Medway South PCN was 77.1, which is worse compared to England. The value for MPA PCN was 76.5, which is worse compared to England. The value for Sheppey PCN was 75.5, which is worse compared to England. The value for Sittingbourne PCN was 78.7, which is similar compared to England. The value for Strood PCN was 79.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8.8. The value for Kent and Medway ICS was 78.9, which is similar compared to England. The value for Dartford, Gravesham and Swanley HCP was 78.4, which is similar compared to England. The value for East Kent HCP was 78.5, which is worse compared to England. The value for Medway and Swale HCP was 77.7, which is worse compared to England. The value for West Kent HCP was 80.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0 - 22. In Medway and Swale HCP, the value was 79.2 in 2017 - 19 and 77.7 in 2020 - 22. In England, the value was 79.7 in 2017 - 19 and 78.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(Female)</a:t>
            </a:r>
          </a:p>
        </p:txBody>
      </p:sp>
      <p:sp>
        <p:nvSpPr>
          <p:cNvPr id="3" name="slide_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0 - 22 and compares these values to the England average. The value for Gillingham South PCN was 80.7, which is worse compared to England. The value for Medway Central PCN was 80.9, which is worse compared to England. The value for Medway Peninsula PCN was 82.6, which is similar compared to England. The value for Medway Rainham PCN was 84.7, which is better compared to England. The value for Medway South PCN was 81.7, which is worse compared to England. The value for MPA PCN was 80.4, which is worse compared to England. The value for Sheppey PCN was 81.2, which is worse compared to England. The value for Sittingbourne PCN was 81.5, which is worse compared to England. The value for Strood PCN was 81.4,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82.8. The value for Kent and Medway ICS was 82.9, which is similar compared to England. The value for Dartford, Gravesham and Swanley HCP was 82.8, which is similar compared to England. The value for East Kent HCP was 82.7, which is similar compared to England. The value for Medway and Swale HCP was 81.8, which is worse compared to England. The value for West Kent HCP was 8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0 - 22. In Medway and Swale HCP, the value was 82.7 in 2017 - 19 and 81.8 in 2020 - 22. In England, the value was 83.3 in 2017 - 19 and 82.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Prevalence in adults (18+) - current smokers (APS)</a:t>
            </a:r>
          </a:p>
        </p:txBody>
      </p:sp>
      <p:sp>
        <p:nvSpPr>
          <p:cNvPr id="3" name="slide_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2 and compares these values to the England average. The value for England was 13. The value for Kent and Medway ICS was 11, which is better compared to England. The value for Medway and Swale HCP was 10, which is better compared to England. The value for Medway was  9, which is better compared to England. The value for Swale was 1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 and compares these values to the England average. The value for England was 13. The value for Dartford, Gravesham and Swanley HCP was 10, which is better compared to England. The value for East Kent HCP was 13, which is similar compared to England. The value for Medway and Swale HCP was 10, which is better compared to England. The value for West Kent HCP was 1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2 years, up to 2022. In Medway and Swale HCP, the value was 24 in 2011 and 10 in 2022. In England, the value was 20 in 2011 and 13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better than England.
Value type: Proportion - %.
Latest time period: 2022.
Source: OHID, Fingertips, Indicator ID: 92443.
Value calculation: Population weighted average.
Small area type: Districts &amp; UAs (2021/22-2022/23).
RAG method: England plus/minus 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936104"/>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adults (aged 18 plus) classified as overweight or obese</a:t>
            </a:r>
          </a:p>
        </p:txBody>
      </p:sp>
      <p:sp>
        <p:nvSpPr>
          <p:cNvPr id="3" name="slide_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1/22 and compares these values to the England average. The value for England was 64. The value for Kent and Medway ICS was 66, which is similar compared to England. The value for Medway and Swale HCP was 67, which is similar compared to England. The value for Medway was 67, which is similar compared to England. The value for Swale was 66,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64. The value for Dartford, Gravesham and Swanley HCP was 66, which is similar compared to England. The value for East Kent HCP was 68, which is worse compared to England. The value for Medway and Swale HCP was 67, which is similar compared to England. The value for West Kent HCP was 6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7 years, up to 2021/22. In Medway and Swale HCP, the value was 64 in 2015/16 and 67 in 2021/22. In England, the value was 61 in 2015/16 and 64 in 2021/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Proportion - %.
Latest time period: 2021/22.
Source: OHID, Fingertips, Indicator ID: 93088.
Value calculation: Population weighted average.
Small area type: Districts &amp; UAs (2021/22-2022/23).
RAG method: England plus/minus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with excess weight Year 6, three year average</a:t>
            </a:r>
          </a:p>
        </p:txBody>
      </p:sp>
      <p:sp>
        <p:nvSpPr>
          <p:cNvPr id="3" name="slide_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0/21 - 22/23 and compares these values to the England average. The value for Gillingham South PCN was 41, which is worse compared to England. The value for Medway Central PCN was 38, which is similar compared to England. The value for Medway Peninsula PCN was 39, which is similar compared to England. The value for Medway Rainham PCN was 32, which is better compared to England. The value for Medway South PCN was 36, which is similar compared to England. The value for MPA PCN was 40, which is similar compared to England. The value for Sheppey PCN was 41, which is worse compared to England. The value for Sittingbourne PCN was 35, which is similar compared to England. The value for Strood PCN was 40,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37. The value for Kent and Medway ICS was 36, which is better compared to England. The value for Dartford, Gravesham and Swanley HCP was 39, which is worse compared to England. The value for East Kent HCP was 36, which is similar compared to England. The value for Medway and Swale HCP was 38, which is worse compared to England. The value for West Kent HCP was 3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3 years, up to 2020/21 - 22/23. In Medway and Swale HCP, the value was 33 in 2008/09 - 10/11 and 38 in 2020/21 - 22/23. In England, the value was 33 in 2008/09 - 10/11 and 37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2020/21 - 22/23.
Source: OHID, Fingertips, Indicator ID: 93108.
Value calculation: Aggregated data.
Small area type: Ward to PCN.
RAG method: Confidence interval (95%) - Wilson Score method.* Due to difficulties with the varied geographies covered by the practices in MPA PCN, it is not possible to estimate values for this PCN using ward level data at this time.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physically inactive adults</a:t>
            </a:r>
          </a:p>
        </p:txBody>
      </p:sp>
      <p:sp>
        <p:nvSpPr>
          <p:cNvPr id="3" name="slide_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1/22 and compares these values to the England average. The value for England was 22. The value for Kent and Medway ICS was 21, which is similar compared to England. The value for Medway and Swale HCP was 21, which is similar compared to England. The value for Medway was 21, which is similar compared to England. The value for Swale was 2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22. The value for Dartford, Gravesham and Swanley HCP was 25, which is worse compared to England. The value for East Kent HCP was 22, which is similar compared to England. The value for Medway and Swale HCP was 21, which is similar compared to England. The value for West Kent HCP was 1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7 years, up to 2021/22. In Medway and Swale HCP, the value was 23 in 2015/16 and 21 in 2021/22. In England, the value was 22 in 2015/16 and 22 in 2021/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Proportion - %.
Latest time period: 2021/22.
Source: OHID, Fingertips, Indicator ID: 93015.
Value calculation: Population weighted average.
Small area type: Districts &amp; UAs (2021/22-2022/23).
RAG method: England plus/minus 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523, which is similar compared to England. The value for Gillingham South PCN was 544, which is similar compared to England. The value for Medway Central PCN was 621, which is similar compared to England. The value for Medway Peninsula PCN was 301, which is better compared to England. The value for Medway Rainham PCN was 174, which is better compared to England. The value for Medway South PCN was 365, which is better compared to England. The value for MPA PCN was 557, which is similar compared to England. The value for Sheppey PCN was 486, which is better compared to England. The value for Sittingbourne PCN was 316, which is better compared to England. The value for Strood PCN was 317,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83. The value for Kent and Medway ICS was 464, which is better compared to England. The value for Dartford, Gravesham and Swanley HCP was 617, which is worse compared to England. The value for East Kent HCP was 457, which is better compared to England. The value for Medway and Swale HCP was 384, which is better compared to England. The value for West Kent HCP was 45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0 years, up to 2022/23. In Medway and Swale HCP, the value was 328 in 2013/14 and 384 in 2022/23. In England, the value was 583 in 2013/14 and 58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better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Air pollution: fine particulate matter (new method - concentrations of total PM2.5)</a:t>
            </a:r>
          </a:p>
        </p:txBody>
      </p:sp>
      <p:sp>
        <p:nvSpPr>
          <p:cNvPr id="3" name="slide_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England, Kent and Medway ICS, Medway and Swale HCP, and Districts and UAs for 2021. These values cannot be compared to the England average. The value for England was 7.4. The value for Kent and Medway ICS was 6.9. The value for Medway and Swale HCP was 7.3. The value for Medway was 7.5. The value for Swale was 6.8.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1. These values cannot be compared to the England average. The value for England was 7.4. The value for Dartford, Gravesham and Swanley HCP was 7.6. The value for East Kent HCP was 6.4. The value for Medway and Swale HCP was 7.3. The value for West Kent HCP was 6.9.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1. In Medway and Swale HCP, the value was 11.5 in 2018 and 7.3 in 2021. In England, the value was 9.5 in 2018 and 7.4 in 2021.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Medway and Swale cannot be compared to England statistically.
Value type: Mean - µg/m3.
Latest time period: 2021.
Source: OHID, Fingertips, Indicator ID: 93867.
Value calculation: Population weighted average.
Small area type: Districts &amp; UAs (2021/22-2022/23).
RAG method: None applied.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_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3 Q3 and compares these values to the England average. The value for Aspire Medical PCN was 0.19, which is similar compared to England. The value for Gillingham South PCN was 0.19, which is similar compared to England. The value for Medway Central PCN was 0.17, which is lower compared to England. The value for Medway Peninsula PCN was 0.19, which is lower compared to England. The value for Medway Rainham PCN was 0.20, which is similar compared to England. The value for Medway South PCN was 0.21, which is similar compared to England. The value for MPA PCN was 0.16, which is lower compared to England. The value for Sheppey PCN was 0.33, which is higher compared to England. The value for Sittingbourne PCN was 0.18, which is lower compared to England. The value for Strood PCN was 0.2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Q3 and compares these values to the England average. The value for England was 0.2. The value for Kent and Medway ICS was 0.2, which is similar compared to England. The value for Dartford, Gravesham and Swanley HCP was 0.19, which is similar compared to England. The value for East Kent HCP was 0.2, which is similar compared to England. The value for Medway and Swale HCP was 0.21, which is similar compared to England. The value for West Kent HCP was 0.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35 quarters, up to 2023 Q3. In Medway and Swale HCP, the value was 0.3 in 2015 Q1 and 0.2 in 2023 Q3. In England, the value was 0.3 in 2015 Q1 and 0.2 in 2023 Q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STAR-PU: Specific Therapeutic group Age-sex weightings Related Prescribing Unit
The rate in Medway and Swale is similar to England.
Value type: Indirectly standardised ratio - per STAR-PU.
Latest time period: 2023 Q3.
Source: OHID, Fingertips, Indicator ID: 91900.
Value calculation: Population weighted average.
Small area type: Practice to PCN.
RAG method: England plus/minus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_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3 and compares these values to the England average. The value for England was 66.2. The value for Kent and Medway ICS was 66.1, which is similar compared to England. The value for Medway and Swale HCP was 62.6, which is worse compared to England. The value for Medway was 63.7, which is worse compared to England. The value for Swale was 60.7,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and compares these values to the England average. The value for England was 66.2. The value for Dartford, Gravesham and Swanley HCP was 60.7, which is worse compared to England. The value for East Kent HCP was 67.4, which is better compared to England. The value for Medway and Swale HCP was 62.6, which is worse compared to England. The value for West Kent HCP was 6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4 years, up to 2023. In Medway and Swale HCP, the value was 80.2 in 2010 and 62.6 in 2023. In England, the value was 76.9 in 2010 and 66.2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2023.
Source: OHID, Fingertips, Indicator ID: 22001.
Value calculation: Aggregated data.
Small area type: Districts &amp; UAs (from Apr 2023).
RAG method: Confidence interval (95%) - Wilson Score method.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_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74, which is better compared to England. The value for Gillingham South PCN was 69, which is better compared to England. The value for Medway Central PCN was 65, which is worse compared to England. The value for Medway Peninsula PCN was 74, which is better compared to England. The value for Medway Rainham PCN was 77, which is better compared to England. The value for Medway South PCN was 71, which is better compared to England. The value for MPA PCN was 59, which is worse compared to England. The value for Sheppey PCN was 70, which is better compared to England. The value for Sittingbourne PCN was 74, which is better compared to England. The value for Strood PCN was 71,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Kent and Medway ICS was 70, which is better compared to England. The value for Dartford, Gravesham and Swanley HCP was 67, which is similar compared to England. The value for East Kent HCP was 68, which is better compared to England. The value for Medway and Swale HCP was 70, which is better compared to England. The value for West Kent HCP was 73,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75 in 2018/19 and 70 in 2022/23. In England, the value was 70 in 2018/19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better than England.
Value type: Proportion - %.
Latest time period: 2022/23.
Source: OHID, Fingertips, Indicator ID: 93725.
Value calculation: Aggregated data.
Small area type: Practice to PCN.
RAG method: Confidence interval (99.8%) - Wilson Score method.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_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69, which is worse compared to England. The value for Gillingham South PCN was 70, which is similar compared to England. The value for Medway Central PCN was 65, which is worse compared to England. The value for Medway Peninsula PCN was 73, which is similar compared to England. The value for Medway Rainham PCN was 77, which is better compared to England. The value for Medway South PCN was 70, which is worse compared to England. The value for MPA PCN was 67, which is worse compared to England. The value for Sheppey PCN was 70, which is worse compared to England. The value for Sittingbourne PCN was 73, which is similar compared to England. The value for Strood PCN was 7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2. The value for Kent and Medway ICS was 73, which is better compared to England. The value for Dartford, Gravesham and Swanley HCP was 70, which is worse compared to England. The value for East Kent HCP was 74, which is better compared to England. The value for Medway and Swale HCP was 71, which is worse compared to England. The value for West Kent HCP was 75,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60 in 2018/19 and 71 in 2022/23. In England, the value was 60 in 2018/19 and 7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Proportion - %.
Latest time period: 2022/23.
Source: OHID, Fingertips, Indicator ID: 92600.
Value calculation: Aggregated data.
Small area type: Practice to PCN.
RAG method: Confidence interval (99.8%) - Wilson Score method.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t>Profiles have been created for each of the Health and Care Partnerships (HCPs) in the Kent and Medway (KM) Integrated Care System (ICS).
1) Dartford, Gravesham and Swanley (DGS)
2) East Kent (EK)
3) Medway and Swale (MS)
4) West Kent (WK)
The aim of the profiles is to allow comparison between each of the HCPs and identify priority areas to focus 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Infant mortality rate</a:t>
            </a:r>
          </a:p>
        </p:txBody>
      </p:sp>
      <p:sp>
        <p:nvSpPr>
          <p:cNvPr id="3" name="slide_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0 - 22 and compares these values to the England average. The value for England was 3.9. The value for Kent and Medway ICS was 3.4, which is similar compared to England. The value for Medway and Swale HCP was 3.9, which is similar compared to England. The value for Medway was 3.7, which is similar compared to England. The value for Swale was 4.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3.9. The value for Dartford, Gravesham and Swanley HCP was 3.3, which is similar compared to England. The value for East Kent HCP was 3.6, which is similar compared to England. The value for Medway and Swale HCP was 3.9, which is similar compared to England. The value for West Kent HCP was 2.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20 years, up to 2020 - 22. In Medway and Swale HCP, the value was 5.3 in 2001 - 03 and 3.9 in 2020 - 22. In England, the value was 5.4 in 2001 - 03 and 3.9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Crude rate - per 1,000.
Latest time period: 2020 - 22.
Source: OHID, Fingertips, Indicator ID: 92196.
Value calculation: Aggregated data.
Small area type: Districts &amp; UAs (from Apr 2023).
RAG method: Confidence interval (95%) - Byar's method.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term babies</a:t>
            </a:r>
          </a:p>
        </p:txBody>
      </p:sp>
      <p:sp>
        <p:nvSpPr>
          <p:cNvPr id="3" name="slide_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1 and compares these values to the England average. The value for England was 2.8. The value for Kent and Medway ICS was 2.2, which is better compared to England. The value for Medway and Swale HCP was 3.1, which is similar compared to England. The value for Medway was 3.2, which is similar compared to England. The value for Swale was 2.7,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and compares these values to the England average. The value for England was 2.8. The value for Dartford, Gravesham and Swanley HCP was 3.1, which is similar compared to England. The value for East Kent HCP was 2.1, which is better compared to England. The value for Medway and Swale HCP was 3.1, which is similar compared to England. The value for West Kent HCP was 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6 years, up to 2021. In Medway and Swale HCP, the value was 2.6 in 2006 and 3.1 in 2021. In England, the value was 3 in 2006 and 2.8 in 2021.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Proportion - %.
Latest time period: 2021.
Source: OHID, Fingertips, Indicator ID: 20101.
Value calculation: Aggregated data.
Small area type: Districts &amp; UAs (2021/22-2022/23).
RAG method: Confidence interval (95%) - Wilson Score method.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AE attendances (0-4 years)</a:t>
            </a:r>
          </a:p>
        </p:txBody>
      </p:sp>
      <p:sp>
        <p:nvSpPr>
          <p:cNvPr id="3" name="slide_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1066, which is worse compared to England. The value for Gillingham South PCN was  950, which is worse compared to England. The value for Medway Central PCN was  888, which is worse compared to England. The value for Medway Peninsula PCN was  895, which is worse compared to England. The value for Medway Rainham PCN was  758, which is better compared to England. The value for Medway South PCN was  892, which is worse compared to England. The value for MPA PCN was 1021, which is worse compared to England. The value for Sheppey PCN was  857, which is worse compared to England. The value for Sittingbourne PCN was 1039, which is worse compared to England. The value for Strood PCN was  847,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95. The value for Kent and Medway ICS was 1101, which is worse compared to England. The value for Dartford, Gravesham and Swanley HCP was 1255, which is worse compared to England. The value for East Kent HCP was 1340, which is worse compared to England. The value for Medway and Swale HCP was 907, which is worse compared to England. The value for West Kent HCP was 888,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0 years, up to 2022/23. In Medway and Swale HCP, the value was 354 in 2013/14 and 907 in 2022/23. In England, the value was 528 in 2013/14 and 795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Crude rate per 1,000.
Latest time period: 2022/23.
Source: Hospital Episode Statistics (HES), NHS Digital.
Value calculation: Aggregated data.
Small area type: LSOA to PCN.
RAG method: Confidence interval (95%) - Byar's method.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5 year olds with experience of visually obvious dental decay</a:t>
            </a:r>
          </a:p>
        </p:txBody>
      </p:sp>
      <p:sp>
        <p:nvSpPr>
          <p:cNvPr id="3" name="slide_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18/19 and compares these values to the England average. The value for England was 23. The value for Kent and Medway ICS was 21, which is better compared to England. The value for Medway and Swale HCP was 24, which is similar compared to England. The value for Medway was 25, which is similar compared to England. The value for Swale was 20,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18/19 and compares these values to the England average. The value for England was 23. The value for Dartford, Gravesham and Swanley HCP was 20, which is better compared to England. The value for East Kent HCP was 22, which is similar compared to England. The value for Medway and Swale HCP was 24, which is similar compared to England. The value for West Kent HCP was 1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18/19. In Medway and Swale HCP, the value was 22 in 2007/08 and 24 in 2018/19. In England, the value was 31 in 2007/08 and 23 in 2018/19.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Proportion - %.
Latest time period: 2018/19.
Source: OHID, Fingertips, Indicator ID: 93563.
Value calculation: Population weighted average.
Small area type: Districts &amp; UAs (from Apr 2023).
RAG method: England plus/minus 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Under 18s conception rate / 1,000</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1 and compares these values to the England average. The value for England was 13. The value for Kent and Medway ICS was 15, which is worse compared to England. The value for Medway and Swale HCP was 21, which is worse compared to England. The value for Medway was 21, which is worse compared to England. The value for Swale was 20,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and compares these values to the England average. The value for England was 13. The value for Dartford, Gravesham and Swanley HCP was 10, which is similar compared to England. The value for East Kent HCP was 17, which is worse compared to England. The value for Medway and Swale HCP was 21,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currently not available</a:t>
            </a:r>
          </a:p>
        </p:txBody>
      </p:sp>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Crude rate - per 1,000.
Latest time period: 2021.
Source: OHID, Fingertips, Indicator ID: 20401.
Value calculation: Aggregated data.
Small area type: Districts &amp; UAs (2021/22-2022/23).
RAG method: Confidence interval (95%) - Byar's method.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0/21 - 22/23 and compares these values to the England average. The value for Aspire Medical PCN was not calculated, which is not compared to England. The value for Gillingham South PCN was 155, which is worse compared to England. The value for Medway Central PCN was 133, which is similar compared to England. The value for Medway Peninsula PCN was 129, which is similar compared to England. The value for Medway Rainham PCN was  47, which is better compared to England. The value for Medway South PCN was 120, which is similar compared to England. The value for MPA PCN was 202, which is worse compared to England. The value for Sheppey PCN was 154, which is worse compared to England. The value for Sittingbourne PCN was  84, which is similar compared to England. The value for Strood PCN was 13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110. The value for Kent and Medway ICS was 99, which is better compared to England. The value for Dartford, Gravesham and Swanley HCP was 115, which is similar compared to England. The value for East Kent HCP was 98, which is better compared to England. The value for Medway and Swale HCP was 119, which is similar compared to England. The value for West Kent HCP was 7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8 years, up to 2020/21 - 22/23. In Medway and Swale HCP, the value was 249 in 2013/14 - 15/16 and 119 in 2020/21 - 22/23. In England, the value was 206 in 2013/14 - 15/16 and 11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Crude rate - per 100,000.
Latest time period: 2020/21 - 22/23.
Source: Hospital Episode Statistics (HES), NHS Digital.
Value calculation: Aggregated data.
Small area type: LSOA to PCN.
RAG method: Confidence interval (95%) - Byar's method.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epilepsy (&lt; 19 yrs)</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 and UA for 2020/21 - 22/23 and compares these values to the England average. The value for England was  71. The value for Kent and Medway ICS was  71, which is similar compared to England. The value for Medway and Swale HCP was  98, which is worse compared to England. The value for Medway was 103, which is worse compared to England. The value for Swale was  8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71. The value for Dartford, Gravesham and Swanley HCP was 82, which is similar compared to England. The value for East Kent HCP was 66, which is similar compared to England. The value for Medway and Swale HCP was 98, which is worse compared to England. The value for West Kent HCP was 4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8 years, up to 2020/21 - 22/23. In Medway and Swale HCP, the value was 100 in 2013/14 - 15/16 and 98 in 2020/21 - 22/23. In England, the value was 77 in 2013/14 - 15/16 and 71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diabetes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 and UA for 2020/21 - 22/23 and compares these values to the England average. The value for England was 53. The value for Kent and Medway ICS was 66, which is worse compared to England. The value for Medway and Swale HCP was 85, which is worse compared to England. The value for Medway was 83, which is worse compared to England. The value for Swale was 89,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53. The value for Dartford, Gravesham and Swanley HCP was 76, which is worse compared to England. The value for East Kent HCP was 57, which is similar compared to England. The value for Medway and Swale HCP was 85, which is worse compared to England. The value for West Kent HCP was 53,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8 years, up to 2020/21 - 22/23. In Medway and Swale HCP, the value was 82 in 2013/14 - 15/16 and 85 in 2020/21 - 22/23. In England, the value was 56 in 2013/14 - 15/16 and 53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for mental health conditions (0-17 years)</a:t>
            </a:r>
          </a:p>
        </p:txBody>
      </p:sp>
      <p:sp>
        <p:nvSpPr>
          <p:cNvPr id="3" name="slide_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 and UA for 2020/21 - 22/23 and compares these values to the England average. The value for England was 90. The value for Kent and Medway ICS was 92, which is similar compared to England. The value for Medway and Swale HCP was 86, which is similar compared to England. The value for Medway was 85, which is similar compared to England. The value for Swale was 8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90. The value for Dartford, Gravesham and Swanley HCP was 61, which is better compared to England. The value for East Kent HCP was 113, which is worse compared to England. The value for Medway and Swale HCP was 86, which is similar compared to England. The value for West Kent HCP was 9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8 years, up to 2020/21 - 22/23. In Medway and Swale HCP, the value was 148 in 2013/14 - 15/16 and 86 in 2020/21 - 22/23. In England, the value was 87 in 2013/14 - 15/16 and 9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not calculated, which is not compared to England. The value for Gillingham South PCN was 891, which is worse compared to England. The value for Medway Central PCN was 485, which is worse compared to England. The value for Medway Peninsula PCN was 375, which is similar compared to England. The value for Medway Rainham PCN was 250, which is similar compared to England. The value for Medway South PCN was 434, which is similar compared to England. The value for MPA PCN was 450, which is similar compared to England. The value for Sheppey PCN was 429, which is similar compared to England. The value for Sittingbourne PCN was 417, which is similar compared to England. The value for Strood PCN was 40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19. The value for Kent and Medway ICS was 336, which is similar compared to England. The value for Dartford, Gravesham and Swanley HCP was 190, which is better compared to England. The value for East Kent HCP was 229, which is better compared to England. The value for Medway and Swale HCP was 463, which is worse compared to England. The value for West Kent HCP was 479,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0 years, up to 2022/23. In Medway and Swale HCP, the value was 271 in 2013/14 and 463 in 2022/23. In England, the value was 415 in 2013/14 and 319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Directly standardised rate -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Kent and Medway HCPs</a:t>
            </a:r>
          </a:p>
        </p:txBody>
      </p:sp>
      <p:sp>
        <p:nvSpPr>
          <p:cNvPr id="3" name="Slide Number"/>
          <p:cNvSpPr>
            <a:spLocks noGrp="1"/>
          </p:cNvSpPr>
          <p:nvPr>
            <p:ph type="body" sz="quarter" idx="10"/>
          </p:nvPr>
        </p:nvSpPr>
        <p:spPr>
          <a:xfrm>
            <a:off x="0" y="0"/>
            <a:ext cx="576263" cy="576263"/>
          </a:xfrm>
        </p:spPr>
        <p:txBody>
          <a:bodyPr/>
          <a:lstStyle/>
          <a:p>
            <a:r>
              <a:t>5</a:t>
            </a:r>
          </a:p>
        </p:txBody>
      </p:sp>
      <p:pic>
        <p:nvPicPr>
          <p:cNvPr id="4" name="Content" descr="The map shows the locations of the four HCPs in Kent and Medway. Dartford, Gravesham and Swanley HCP, which covers the majority of Dartford and Gravesham. East Kent HCP which covers the majority of Ashford, Canterbury, Dover, Folkestone and Hythe, and Thanet. Medway and Swale HCP which covers the majority of Medway and Swale. West Kent HCP, which covers the majority  of Maidstone, Sevenoaks, Tonbridge and Malling, and Tunbridge Wells.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due to substance misuse (15-24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 and UA for 2020/21 - 22/23 and compares these values to the England average. The value for England was 60. The value for Kent and Medway ICS was 74, which is worse compared to England. The value for Medway and Swale HCP was 90, which is worse compared to England. The value for Medway was 94, which is worse compared to England. The value for Swale was 92,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60. The value for Dartford, Gravesham and Swanley HCP was 57, which is similar compared to England. The value for East Kent HCP was 64, which is similar compared to England. The value for Medway and Swale HCP was 90, which is worse compared to England. The value for West Kent HCP was 82,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8 years, up to 2020/21 - 22/23. In Medway and Swale HCP, the value was 61 in 2013/14 - 15/16 and 90 in 2020/21 - 22/23. In England, the value was 95 in 2013/14 - 15/16 and 6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51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Hypertension: QOF prevalence (all ages)</a:t>
            </a:r>
          </a:p>
        </p:txBody>
      </p:sp>
      <p:sp>
        <p:nvSpPr>
          <p:cNvPr id="3" name="slide_number"/>
          <p:cNvSpPr>
            <a:spLocks noGrp="1"/>
          </p:cNvSpPr>
          <p:nvPr>
            <p:ph type="body" sz="quarter" idx="10"/>
          </p:nvPr>
        </p:nvSpPr>
        <p:spPr>
          <a:xfrm>
            <a:off x="0" y="0"/>
            <a:ext cx="576263" cy="576263"/>
          </a:xfrm>
        </p:spPr>
        <p:txBody>
          <a:bodyPr/>
          <a:lstStyle/>
          <a:p>
            <a:r>
              <a:t>52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14, which is lower compared to England. The value for Gillingham South PCN was 15, which is similar compared to England. The value for Medway Central PCN was 13, which is lower compared to England. The value for Medway Peninsula PCN was 17, which is higher compared to England. The value for Medway Rainham PCN was 19, which is higher compared to England. The value for Medway South PCN was 16, which is higher compared to England. The value for MPA PCN was 11, which is lower compared to England. The value for Sheppey PCN was 17, which is higher compared to England. The value for Sittingbourne PCN was 15, which is higher compared to England. The value for Strood PCN was 15,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4. The value for Kent and Medway ICS was 15, which is higher compared to England. The value for Dartford, Gravesham and Swanley HCP was 14, which is similar compared to England. The value for East Kent HCP was 17, which is higher compared to England. The value for Medway and Swale HCP was 15,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15 in 2018/19 and 15 in 2022/23. In England, the value was 14 in 2018/19 and 1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higher than England.
Value type: Proportion - %.
Latest time period: 2022/23.
Source: OHID, Fingertips, Indicator ID: 219.
Value calculation: Aggregated data.
Small area type: Practice to PCN.
RAG method: Confidence interval (99.8%) - Wilson Score method.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Diabetes: QOF prevalence (17+ yrs)</a:t>
            </a:r>
          </a:p>
        </p:txBody>
      </p:sp>
      <p:sp>
        <p:nvSpPr>
          <p:cNvPr id="3" name="slide_number"/>
          <p:cNvSpPr>
            <a:spLocks noGrp="1"/>
          </p:cNvSpPr>
          <p:nvPr>
            <p:ph type="body" sz="quarter" idx="10"/>
          </p:nvPr>
        </p:nvSpPr>
        <p:spPr>
          <a:xfrm>
            <a:off x="0" y="0"/>
            <a:ext cx="576263" cy="576263"/>
          </a:xfrm>
        </p:spPr>
        <p:txBody>
          <a:bodyPr/>
          <a:lstStyle/>
          <a:p>
            <a:r>
              <a:t>53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7.5, which is similar compared to England. The value for Gillingham South PCN was  8.7, which is higher compared to England. The value for Medway Central PCN was  7.6, which is similar compared to England. The value for Medway Peninsula PCN was  8.6, which is higher compared to England. The value for Medway Rainham PCN was  8.6, which is higher compared to England. The value for Medway South PCN was  8.8, which is higher compared to England. The value for MPA PCN was  6.9, which is lower compared to England. The value for Sheppey PCN was 10.0, which is higher compared to England. The value for Sittingbourne PCN was  8.1, which is higher compared to England. The value for Strood PCN was  8.0,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5. The value for Kent and Medway ICS was 7.6, which is higher compared to England. The value for Dartford, Gravesham and Swanley HCP was 7.8, which is higher compared to England. The value for East Kent HCP was 7.6, which is similar compared to England. The value for Medway and Swale HCP was 8.4, which is higher compared to England. The value for West Kent HCP was 6.8,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7.8 in 2018/19 and 8.4 in 2022/23. In England, the value was 6.9 in 2018/19 and 7.5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higher than England.
Value type: Proportion - %.
Latest time period: 2022/23.
Source: OHID, Fingertips, Indicator ID: 241.
Value calculation: Aggregated data.
Small area type: Practice to PCN.
RAG method: Confidence interval (99.8%) - Wilson Score method.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CHD: QOF prevalence (all ages)</a:t>
            </a:r>
          </a:p>
        </p:txBody>
      </p:sp>
      <p:sp>
        <p:nvSpPr>
          <p:cNvPr id="3" name="slide_number"/>
          <p:cNvSpPr>
            <a:spLocks noGrp="1"/>
          </p:cNvSpPr>
          <p:nvPr>
            <p:ph type="body" sz="quarter" idx="10"/>
          </p:nvPr>
        </p:nvSpPr>
        <p:spPr>
          <a:xfrm>
            <a:off x="0" y="0"/>
            <a:ext cx="576263" cy="576263"/>
          </a:xfrm>
        </p:spPr>
        <p:txBody>
          <a:bodyPr/>
          <a:lstStyle/>
          <a:p>
            <a:r>
              <a:t>54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2.5, which is lower compared to England. The value for Gillingham South PCN was 2.6, which is lower compared to England. The value for Medway Central PCN was 2.3, which is lower compared to England. The value for Medway Peninsula PCN was 3.2, which is similar compared to England. The value for Medway Rainham PCN was 3.0, which is similar compared to England. The value for Medway South PCN was 2.8, which is lower compared to England. The value for MPA PCN was 1.8, which is lower compared to England. The value for Sheppey PCN was 3.2, which is higher compared to England. The value for Sittingbourne PCN was 2.7, which is lower compared to England. The value for Strood PCN was 2.5,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 The value for Kent and Medway ICS was 2.8, which is lower compared to England. The value for Dartford, Gravesham and Swanley HCP was 2.4, which is lower compared to England. The value for East Kent HCP was 3.2, which is higher compared to England. The value for Medway and Swale HCP was 2.7, which is lower compared to England. The value for West Kent HCP was 2.6,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2.9 in 2018/19 and 2.7 in 2022/23. In England, the value was 3.1 in 2018/19 and 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lower than England.
Value type: Proportion - %.
Latest time period: 2022/23.
Source: OHID, Fingertips, Indicator ID: 273.
Value calculation: Aggregated data.
Small area type: Practice to PCN.
RAG method: Confidence interval (99.8%) - Wilson Score method.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CKD: QOF prevalence (18+ yrs)</a:t>
            </a:r>
          </a:p>
        </p:txBody>
      </p:sp>
      <p:sp>
        <p:nvSpPr>
          <p:cNvPr id="3" name="slide_number"/>
          <p:cNvSpPr>
            <a:spLocks noGrp="1"/>
          </p:cNvSpPr>
          <p:nvPr>
            <p:ph type="body" sz="quarter" idx="10"/>
          </p:nvPr>
        </p:nvSpPr>
        <p:spPr>
          <a:xfrm>
            <a:off x="0" y="0"/>
            <a:ext cx="576263" cy="576263"/>
          </a:xfrm>
        </p:spPr>
        <p:txBody>
          <a:bodyPr/>
          <a:lstStyle/>
          <a:p>
            <a:r>
              <a:t>55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3.0, which is lower compared to England. The value for Gillingham South PCN was 3.8, which is lower compared to England. The value for Medway Central PCN was 4.4, which is similar compared to England. The value for Medway Peninsula PCN was 5.0, which is higher compared to England. The value for Medway Rainham PCN was 5.7, which is higher compared to England. The value for Medway South PCN was 3.9, which is lower compared to England. The value for MPA PCN was 2.8, which is lower compared to England. The value for Sheppey PCN was 5.3, which is higher compared to England. The value for Sittingbourne PCN was 4.1, which is similar compared to England. The value for Strood PCN was 4.2,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4.2. The value for Kent and Medway ICS was 4.7, which is higher compared to England. The value for Dartford, Gravesham and Swanley HCP was 4.1, which is similar compared to England. The value for East Kent HCP was 5, which is higher compared to England. The value for Medway and Swale HCP was 4.3, which is similar compared to England. The value for West Kent HCP was 4.9,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4 in 2018/19 and 4.3 in 2022/23. In England, the value was 4.1 in 2018/19 and 4.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Proportion - %.
Latest time period: 2022/23.
Source: OHID, Fingertips, Indicator ID: 258.
Value calculation: Aggregated data.
Small area type: Practice to PCN.
RAG method: Confidence interval (99.8%) - Wilson Score method.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Stroke: QOF prevalence (all ages)</a:t>
            </a:r>
          </a:p>
        </p:txBody>
      </p:sp>
      <p:sp>
        <p:nvSpPr>
          <p:cNvPr id="3" name="slide_number"/>
          <p:cNvSpPr>
            <a:spLocks noGrp="1"/>
          </p:cNvSpPr>
          <p:nvPr>
            <p:ph type="body" sz="quarter" idx="10"/>
          </p:nvPr>
        </p:nvSpPr>
        <p:spPr>
          <a:xfrm>
            <a:off x="0" y="0"/>
            <a:ext cx="576263" cy="576263"/>
          </a:xfrm>
        </p:spPr>
        <p:txBody>
          <a:bodyPr/>
          <a:lstStyle/>
          <a:p>
            <a:r>
              <a:t>56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1.2, which is lower compared to England. The value for Gillingham South PCN was 1.2, which is lower compared to England. The value for Medway Central PCN was 1.3, which is lower compared to England. The value for Medway Peninsula PCN was 1.8, which is similar compared to England. The value for Medway Rainham PCN was 1.5, which is lower compared to England. The value for Medway South PCN was 1.4, which is lower compared to England. The value for MPA PCN was 1.2, which is lower compared to England. The value for Sheppey PCN was 1.7, which is similar compared to England. The value for Sittingbourne PCN was 1.5, which is lower compared to England. The value for Strood PCN was 1.3,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8. The value for Kent and Medway ICS was 1.8, which is similar compared to England. The value for Dartford, Gravesham and Swanley HCP was 1.6, which is lower compared to England. The value for East Kent HCP was 2.1, which is higher compared to England. The value for Medway and Swale HCP was 1.4, which is lower compared to England. The value for West Kent HCP was 1.9,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1.4 in 2018/19 and 1.4 in 2022/23. In England, the value was 1.8 in 2018/19 and 1.8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lower than England.
Value type: Proportion - %.
Latest time period: 2022/23.
Source: OHID, Fingertips, Indicator ID: 212.
Value calculation: Aggregated data.
Small area type: Practice to PCN.
RAG method: Confidence interval (99.8%) - Wilson Score method.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circulatory disease, under 75 years</a:t>
            </a:r>
          </a:p>
        </p:txBody>
      </p:sp>
      <p:sp>
        <p:nvSpPr>
          <p:cNvPr id="3" name="slide_number"/>
          <p:cNvSpPr>
            <a:spLocks noGrp="1"/>
          </p:cNvSpPr>
          <p:nvPr>
            <p:ph type="body" sz="quarter" idx="10"/>
          </p:nvPr>
        </p:nvSpPr>
        <p:spPr>
          <a:xfrm>
            <a:off x="0" y="0"/>
            <a:ext cx="576263" cy="576263"/>
          </a:xfrm>
        </p:spPr>
        <p:txBody>
          <a:bodyPr/>
          <a:lstStyle/>
          <a:p>
            <a:r>
              <a:t>57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0 - 22 and compares these values to the England average. The value for Gillingham South PCN was 126, which is worse compared to England. The value for Medway Central PCN was 104, which is worse compared to England. The value for Medway Peninsula PCN was  66, which is similar compared to England. The value for Medway Rainham PCN was  63, which is similar compared to England. The value for Medway South PCN was  90, which is similar compared to England. The value for MPA PCN was  97, which is similar compared to England. The value for Sheppey PCN was 101, which is worse compared to England. The value for Sittingbourne PCN was  77, which is similar compared to England. The value for Strood PCN was  96,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6. The value for Kent and Medway ICS was 71, which is better compared to England. The value for Dartford, Gravesham and Swanley HCP was 70, which is similar compared to England. The value for East Kent HCP was 71, which is better compared to England. The value for Medway and Swale HCP was 85, which is worse compared to England. The value for West Kent HCP was 6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0 - 22. In Medway and Swale HCP, the value was 69 in 2017 - 19 and 85 in 2020 - 22. In England, the value was 71 in 2017 - 19 and 76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Directly standardised rate per 100,000.
Latest time period: 2020 - 22.
Source: OHID, Fingertips and NHS Digital, PCMD, Indicator ID: 40401.
Value calculation: Aggregated data.
Small area type: Ward to PCN.
RAG method: Confidence interval (95%) - Dobson's method.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all cancer, under 75 years</a:t>
            </a:r>
          </a:p>
        </p:txBody>
      </p:sp>
      <p:sp>
        <p:nvSpPr>
          <p:cNvPr id="3" name="slide_number"/>
          <p:cNvSpPr>
            <a:spLocks noGrp="1"/>
          </p:cNvSpPr>
          <p:nvPr>
            <p:ph type="body" sz="quarter" idx="10"/>
          </p:nvPr>
        </p:nvSpPr>
        <p:spPr>
          <a:xfrm>
            <a:off x="0" y="0"/>
            <a:ext cx="576263" cy="576263"/>
          </a:xfrm>
        </p:spPr>
        <p:txBody>
          <a:bodyPr/>
          <a:lstStyle/>
          <a:p>
            <a:r>
              <a:t>58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0 - 22 and compares these values to the England average. The value for Gillingham South PCN was 119, which is similar compared to England. The value for Medway Central PCN was 161, which is worse compared to England. The value for Medway Peninsula PCN was 148, which is worse compared to England. The value for Medway Rainham PCN was 104, which is better compared to England. The value for Medway South PCN was 125, which is similar compared to England. The value for MPA PCN was 163, which is worse compared to England. The value for Sheppey PCN was 145, which is worse compared to England. The value for Sittingbourne PCN was 127, which is similar compared to England. The value for Strood PCN was 128,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23. The value for Kent and Medway ICS was 124, which is similar compared to England. The value for Dartford, Gravesham and Swanley HCP was 123, which is similar compared to England. The value for East Kent HCP was 127, which is similar compared to England. The value for Medway and Swale HCP was 133, which is worse compared to England. The value for West Kent HCP was 1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4 years, up to 2020 - 22. In Medway and Swale HCP, the value was 140 in 2017 - 19 and 133 in 2020 - 22. In England, the value was 130 in 2017 - 19 and 123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Directly standardised rate per 100,000.
Latest time period: 2020 - 22.
Source: OHID, Fingertips and NHS Digital, PCMD, Indicator ID: 40501.
Value calculation: Aggregated data.
Small area type: Ward to PCN.
RAG method: Confidence interval (95%) - Dobson's method.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_number"/>
          <p:cNvSpPr>
            <a:spLocks noGrp="1"/>
          </p:cNvSpPr>
          <p:nvPr>
            <p:ph type="body" sz="quarter" idx="10"/>
          </p:nvPr>
        </p:nvSpPr>
        <p:spPr>
          <a:xfrm>
            <a:off x="0" y="0"/>
            <a:ext cx="576263" cy="576263"/>
          </a:xfrm>
        </p:spPr>
        <p:txBody>
          <a:bodyPr/>
          <a:lstStyle/>
          <a:p>
            <a:r>
              <a:t>59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1362, which is worse compared to England. The value for Gillingham South PCN was 1361, which is worse compared to England. The value for Medway Central PCN was 1398, which is worse compared to England. The value for Medway Peninsula PCN was 1070, which is worse compared to England. The value for Medway Rainham PCN was  868, which is similar compared to England. The value for Medway South PCN was 1221, which is worse compared to England. The value for MPA PCN was 1593, which is worse compared to England. The value for Sheppey PCN was 1230, which is worse compared to England. The value for Sittingbourne PCN was  846, which is similar compared to England. The value for Strood PCN was 1085,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856. The value for Kent and Medway ICS was 833, which is better compared to England. The value for Dartford, Gravesham and Swanley HCP was 922, which is worse compared to England. The value for East Kent HCP was 680, which is better compared to England. The value for Medway and Swale HCP was 1106, which is worse compared to England. The value for West Kent HCP was 80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0 years, up to 2022/23. In Medway and Swale HCP, the value was 833 in 2013/14 and 1106 in 2022/23. In England, the value was 877 in 2013/14 and 85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Rationale</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5112568"/>
          </a:xfrm>
        </p:spPr>
        <p:txBody>
          <a:bodyPr/>
          <a:lstStyle/>
          <a:p>
            <a:r>
              <a:t>The profiles contain six sections, which are based on key themes identified in the NHS Long Term Plan.
1) Demographics
2) Wider Determinants
3) Prevention and Health Inequalities
4) Best Start in Life
5) Major Health Conditions
6) Ageing Well
Key stakeholders were consulted to identify the indicators that should be included.
Due to limitations in the available data, some indicators could not be included for all the priorities identified at this time.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Depression: QOF prevalence (18+ yrs)</a:t>
            </a:r>
          </a:p>
        </p:txBody>
      </p:sp>
      <p:sp>
        <p:nvSpPr>
          <p:cNvPr id="3" name="slide_number"/>
          <p:cNvSpPr>
            <a:spLocks noGrp="1"/>
          </p:cNvSpPr>
          <p:nvPr>
            <p:ph type="body" sz="quarter" idx="10"/>
          </p:nvPr>
        </p:nvSpPr>
        <p:spPr>
          <a:xfrm>
            <a:off x="0" y="0"/>
            <a:ext cx="576263" cy="576263"/>
          </a:xfrm>
        </p:spPr>
        <p:txBody>
          <a:bodyPr/>
          <a:lstStyle/>
          <a:p>
            <a:r>
              <a:t>60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16, which is higher compared to England. The value for Gillingham South PCN was 16, which is higher compared to England. The value for Medway Central PCN was 17, which is higher compared to England. The value for Medway Peninsula PCN was 18, which is higher compared to England. The value for Medway Rainham PCN was 14, which is higher compared to England. The value for Medway South PCN was 17, which is higher compared to England. The value for MPA PCN was 18, which is higher compared to England. The value for Sheppey PCN was 17, which is higher compared to England. The value for Sittingbourne PCN was 16, which is higher compared to England. The value for Strood PCN was 18,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3. The value for Kent and Medway ICS was 16, which is higher compared to England. The value for Dartford, Gravesham and Swanley HCP was 13, which is similar compared to England. The value for East Kent HCP was 17, which is higher compared to England. The value for Medway and Swale HCP was 17,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13 in 2018/19 and 17 in 2022/23. In England, the value was 11 in 2018/19 and 1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higher than England.
Value type: Proportion - %.
Latest time period: 2022/23.
Source: OHID, Fingertips, Indicator ID: 848.
Value calculation: Aggregated data.
Small area type: Practice to PCN.
RAG method: Confidence interval (99.8%) - Byar's method.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Serious Mental Illness: QOF prevalence (all ages)</a:t>
            </a:r>
          </a:p>
        </p:txBody>
      </p:sp>
      <p:sp>
        <p:nvSpPr>
          <p:cNvPr id="3" name="slide_number"/>
          <p:cNvSpPr>
            <a:spLocks noGrp="1"/>
          </p:cNvSpPr>
          <p:nvPr>
            <p:ph type="body" sz="quarter" idx="10"/>
          </p:nvPr>
        </p:nvSpPr>
        <p:spPr>
          <a:xfrm>
            <a:off x="0" y="0"/>
            <a:ext cx="576263" cy="576263"/>
          </a:xfrm>
        </p:spPr>
        <p:txBody>
          <a:bodyPr/>
          <a:lstStyle/>
          <a:p>
            <a:r>
              <a:t>61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0.7, which is lower compared to England. The value for Gillingham South PCN was 0.8, which is lower compared to England. The value for Medway Central PCN was 1.1, which is similar compared to England. The value for Medway Peninsula PCN was 0.9, which is similar compared to England. The value for Medway Rainham PCN was 0.6, which is lower compared to England. The value for Medway South PCN was 0.7, which is lower compared to England. The value for MPA PCN was 1.0, which is similar compared to England. The value for Sheppey PCN was 0.8, which is lower compared to England. The value for Sittingbourne PCN was 0.8, which is lower compared to England. The value for Strood PCN was 0.7,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 The value for Kent and Medway ICS was 0.9, which is lower compared to England. The value for Dartford, Gravesham and Swanley HCP was 0.8, which is lower compared to England. The value for East Kent HCP was 1, which is similar compared to England. The value for Medway and Swale HCP was 0.8, which is lower compared to England. The value for West Kent HCP was 0.8,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0.7 in 2018/19 and 0.8 in 2022/23. In England, the value was 1 in 2018/19 and 1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lower than England.
Value type: Proportion - %.
Latest time period: 2022/23.
Source: OHID, Fingertips, Indicator ID: 90581.
Value calculation: Aggregated data.
Small area type: Practice to PCN.
RAG method: Confidence interval (99.8%) - Wilson Score method.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(Persons)</a:t>
            </a:r>
          </a:p>
        </p:txBody>
      </p:sp>
      <p:sp>
        <p:nvSpPr>
          <p:cNvPr id="3" name="slide_number"/>
          <p:cNvSpPr>
            <a:spLocks noGrp="1"/>
          </p:cNvSpPr>
          <p:nvPr>
            <p:ph type="body" sz="quarter" idx="10"/>
          </p:nvPr>
        </p:nvSpPr>
        <p:spPr>
          <a:xfrm>
            <a:off x="0" y="0"/>
            <a:ext cx="576263" cy="576263"/>
          </a:xfrm>
        </p:spPr>
        <p:txBody>
          <a:bodyPr/>
          <a:lstStyle/>
          <a:p>
            <a:r>
              <a:t>62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0 - 22 and compares these values to the England average. The value for England was 10. The value for Kent and Medway ICS was 12, which is worse compared to England. The value for Medway and Swale HCP was 12, which is worse compared to England. The value for Medway was 11, which is similar compared to England. The value for Swale was 1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0. The value for Dartford, Gravesham and Swanley HCP was 10, which is similar compared to England. The value for East Kent HCP was 13, which is worse compared to England. The value for Medway and Swale HCP was 12, which is worse compared to England. The value for West Kent HCP was 12,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20 years, up to 2020 - 22. In Medway and Swale HCP, the value was 7 in 2001 - 03 and 12 in 2020 - 22. In England, the value was 10 in 2001 - 03 and 10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Directly standardised rate - per 100,000.
Latest time period: 2020 - 22.
Source: OHID, Fingertips, Indicator ID: 41001.
Value calculation: Population weighted average.
Small area type: Districts &amp; UAs (from Apr 2023).
RAG method: England plus/minus 10%.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(Male)</a:t>
            </a:r>
          </a:p>
        </p:txBody>
      </p:sp>
      <p:sp>
        <p:nvSpPr>
          <p:cNvPr id="3" name="slide_number"/>
          <p:cNvSpPr>
            <a:spLocks noGrp="1"/>
          </p:cNvSpPr>
          <p:nvPr>
            <p:ph type="body" sz="quarter" idx="10"/>
          </p:nvPr>
        </p:nvSpPr>
        <p:spPr>
          <a:xfrm>
            <a:off x="0" y="0"/>
            <a:ext cx="576263" cy="576263"/>
          </a:xfrm>
        </p:spPr>
        <p:txBody>
          <a:bodyPr/>
          <a:lstStyle/>
          <a:p>
            <a:r>
              <a:t>63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0 - 22 and compares these values to the England average. The value for England was 16. The value for Kent and Medway ICS was 18, which is worse compared to England. The value for Medway and Swale HCP was 19, which is worse compared to England. The value for Medway was 17, which is similar compared to England. The value for Swale was 23,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6. The value for Dartford, Gravesham and Swanley HCP was 15, which is similar compared to England. The value for East Kent HCP was 20, which is worse compared to England. The value for Medway and Swale HCP was 19, which is worse compared to England. The value for West Kent HCP was 17,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20 years, up to 2020 - 22. In Medway and Swale HCP, the value was 12 in 2001 - 03 and 19 in 2020 - 22. In England, the value was 16 in 2001 - 03 and 16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worse than England.
Value type: Directly standardised rate - per 100,000.
Latest time period: 2020 - 22.
Source: OHID, Fingertips, Indicator ID: 41001.
Value calculation: Population weighted average.
Small area type: Districts &amp; UAs (from Apr 2023).
RAG method: England plus/minus 10%.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64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dementia diagnosis rate (aged 65 and older)</a:t>
            </a:r>
          </a:p>
        </p:txBody>
      </p:sp>
      <p:sp>
        <p:nvSpPr>
          <p:cNvPr id="3" name="slide_number"/>
          <p:cNvSpPr>
            <a:spLocks noGrp="1"/>
          </p:cNvSpPr>
          <p:nvPr>
            <p:ph type="body" sz="quarter" idx="10"/>
          </p:nvPr>
        </p:nvSpPr>
        <p:spPr>
          <a:xfrm>
            <a:off x="0" y="0"/>
            <a:ext cx="576263" cy="576263"/>
          </a:xfrm>
        </p:spPr>
        <p:txBody>
          <a:bodyPr/>
          <a:lstStyle/>
          <a:p>
            <a:r>
              <a:t>65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England, Kent and Medway ICS, Medway and Swale HCP, and Districts and UAs for 2023. These values cannot be compared to the England average. The value for England was 63. The value for Kent and Medway ICS was 58. The value for Medway and Swale HCP was 56. The value for Medway was 56. The value for Swale was 56.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3. These values cannot be compared to the England average. The value for England was 63. The value for Dartford, Gravesham and Swanley HCP was 62. The value for East Kent HCP was 58. The value for Medway and Swale HCP was 56. The value for West Kent HCP was 59.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7 years, up to 2023. In Medway and Swale HCP, the value was 59 in 2017 and 56 in 2023. In England, the value was 68 in 2017 and 63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Medway and Swale cannot be compared to England statistically.
Value type: Proportion - %.
Latest time period: 2023.
Source: OHID, Fingertips, Indicator ID: 92949.
Value calculation: Aggregated data.
Small area type: Districts &amp; UAs (from Apr 2023).
RAG method: None applied.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due to falls (persons aged 65 and over)</a:t>
            </a:r>
          </a:p>
        </p:txBody>
      </p:sp>
      <p:sp>
        <p:nvSpPr>
          <p:cNvPr id="3" name="slide_number"/>
          <p:cNvSpPr>
            <a:spLocks noGrp="1"/>
          </p:cNvSpPr>
          <p:nvPr>
            <p:ph type="body" sz="quarter" idx="10"/>
          </p:nvPr>
        </p:nvSpPr>
        <p:spPr>
          <a:xfrm>
            <a:off x="0" y="0"/>
            <a:ext cx="576263" cy="576263"/>
          </a:xfrm>
        </p:spPr>
        <p:txBody>
          <a:bodyPr/>
          <a:lstStyle/>
          <a:p>
            <a:r>
              <a:t>66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1/22 and compares these values to the England average. The value for England was 2100. The value for Kent and Medway ICS was 2227, which is worse compared to England. The value for Medway and Swale HCP was 1950, which is better compared to England. The value for Medway was 1997, which is similar compared to England. The value for Swale was 1863,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2100. The value for Dartford, Gravesham and Swanley HCP was 2345, which is worse compared to England. The value for East Kent HCP was 2185, which is similar compared to England. The value for Medway and Swale HCP was 1950, which is better compared to England. The value for West Kent HCP was 2448,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rPr dirty="0"/>
              <a:t>The rate in Medway and Swale is better than England.
Value type: Directly </a:t>
            </a:r>
            <a:r>
              <a:rPr dirty="0" err="1"/>
              <a:t>standardised</a:t>
            </a:r>
            <a:r>
              <a:rPr dirty="0"/>
              <a:t> rate - per 100,000.
Latest time period: 2021/22.
Source: OHID, Fingertips, Indicator ID: 22401.
Value calculation: Population weighted average.
Small area type: Districts &amp; UAs (from Apr 2023).
RAG method: England plus/minus 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hip fracture (persons aged 65 and over)</a:t>
            </a:r>
          </a:p>
        </p:txBody>
      </p:sp>
      <p:sp>
        <p:nvSpPr>
          <p:cNvPr id="3" name="slide_number"/>
          <p:cNvSpPr>
            <a:spLocks noGrp="1"/>
          </p:cNvSpPr>
          <p:nvPr>
            <p:ph type="body" sz="quarter" idx="10"/>
          </p:nvPr>
        </p:nvSpPr>
        <p:spPr>
          <a:xfrm>
            <a:off x="0" y="0"/>
            <a:ext cx="576263" cy="576263"/>
          </a:xfrm>
        </p:spPr>
        <p:txBody>
          <a:bodyPr/>
          <a:lstStyle/>
          <a:p>
            <a:r>
              <a:t>67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number grid shows the indicator values for Kent and Medway ICS, Medway and Swale HCP, and Districts and UAs for 2022/23 and compares these values to the England average. The value for England was 558. The value for Kent and Medway ICS was 585, which is similar compared to England. The value for Medway and Swale HCP was 575, which is similar compared to England. The value for Medway was 589, which is similar compared to England. The value for Swale was 55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58. The value for Dartford, Gravesham and Swanley HCP was 561, which is similar compared to England. The value for East Kent HCP was 553, which is similar compared to England. The value for Medway and Swale HCP was 575, which is similar compared to England. The value for West Kent HCP was 640,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13 years, up to 2022/23. In Medway and Swale HCP, the value was 696 in 2010/11 and 575 in 2022/23. In England, the value was 615 in 2010/11 and 558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rPr dirty="0"/>
              <a:t>The rate in Medway and Swale is similar to England.
Value type: </a:t>
            </a:r>
            <a:r>
              <a:rPr lang="en-GB" dirty="0"/>
              <a:t>Directly standardised rate - per 100,000. </a:t>
            </a:r>
            <a:r>
              <a:rPr dirty="0"/>
              <a:t>
Latest time period: 2022/23.
Source: OHID, Fingertips, Indicator ID: 41401.
Value calculation: Population weighted average.
Small area type: Districts &amp; UAs (from Apr 2023).
RAG method: England plus/minus 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QOF prevalence (50+ yrs)</a:t>
            </a:r>
          </a:p>
        </p:txBody>
      </p:sp>
      <p:sp>
        <p:nvSpPr>
          <p:cNvPr id="3" name="slide_number"/>
          <p:cNvSpPr>
            <a:spLocks noGrp="1"/>
          </p:cNvSpPr>
          <p:nvPr>
            <p:ph type="body" sz="quarter" idx="10"/>
          </p:nvPr>
        </p:nvSpPr>
        <p:spPr>
          <a:xfrm>
            <a:off x="0" y="0"/>
            <a:ext cx="576263" cy="576263"/>
          </a:xfrm>
        </p:spPr>
        <p:txBody>
          <a:bodyPr/>
          <a:lstStyle/>
          <a:p>
            <a:r>
              <a:t>68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pic>
        <p:nvPicPr>
          <p:cNvPr id="5" name="top_left" descr="The hexmap shows the indicator value for each PCN in Medway and Swale HCP for 2022/23 and compares these values to the England average. The value for Aspire Medical PCN was 0.4, which is lower compared to England. The value for Gillingham South PCN was 0.3, which is lower compared to England. The value for Medway Central PCN was 1.0, which is similar compared to England. The value for Medway Peninsula PCN was 1.5, which is higher compared to England. The value for Medway Rainham PCN was 0.7, which is lower compared to England. The value for Medway South PCN was 0.6, which is lower compared to England. The value for MPA PCN was 0.8, which is similar compared to England. The value for Sheppey PCN was 1.4, which is higher compared to England. The value for Sittingbourne PCN was 0.8, which is similar compared to England. The value for Strood PCN was 1.7,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 The value for Kent and Medway ICS was 1.1, which is higher compared to England. The value for Dartford, Gravesham and Swanley HCP was 1, which is similar compared to England. The value for East Kent HCP was 1.1, which is higher compared to England. The value for Medway and Swale HCP was 0.9, which is similar compared to England. The value for West Kent HCP was 1.1,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Medway and Swale HCP and England over the last 5 years, up to 2022/23. In Medway and Swale HCP, the value was 0.5 in 2018/19 and 0.9 in 2022/23. In England, the value was 0.8 in 2018/19 and 1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Medway and Swale is similar to England.
Value type: Crude rate - %.
Latest time period: 2022/23.
Source: OHID, Fingertips, Indicator ID: 90443.
Value calculation: Aggregated data.
Small area type: Practice to PCN.
RAG method: Confidence interval (99.8%) - Wilson Score method.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hex map explained</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Text"/>
          <p:cNvSpPr>
            <a:spLocks noGrp="1"/>
          </p:cNvSpPr>
          <p:nvPr>
            <p:ph sz="quarter" idx="16"/>
          </p:nvPr>
        </p:nvSpPr>
        <p:spPr>
          <a:xfrm>
            <a:off x="288131" y="1016199"/>
            <a:ext cx="8676356" cy="1116658"/>
          </a:xfrm>
        </p:spPr>
        <p:txBody>
          <a:bodyPr/>
          <a:lstStyle/>
          <a:p>
            <a:r>
              <a:t>Some slides contain a hex map, which displays the indicator value at PCN level.
Each hexagon represents a PCN, arranged according to its relative geography within the HCP.</a:t>
            </a:r>
          </a:p>
        </p:txBody>
      </p:sp>
      <p:pic>
        <p:nvPicPr>
          <p:cNvPr id="6" name="Image" descr="There are 10 PCNs in Medway and Swale HCP: Aspire Medical; Gillingham South; Medway Central; Medway Peninsula; Medway Rainham; Medway South; MPA; Sheppey; Sittingbourne; Strood. "/>
          <p:cNvPicPr>
            <a:picLocks noGrp="1"/>
          </p:cNvPicPr>
          <p:nvPr>
            <p:ph sz="quarter" idx="12"/>
          </p:nvPr>
        </p:nvPicPr>
        <p:blipFill>
          <a:blip r:embed="rId2" cstate="print"/>
          <a:stretch>
            <a:fillRect/>
          </a:stretch>
        </p:blipFill>
        <p:spPr>
          <a:xfrm>
            <a:off x="288131" y="2204864"/>
            <a:ext cx="8676357" cy="46085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Number grid explained</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1"/>
          <p:cNvSpPr>
            <a:spLocks noGrp="1"/>
          </p:cNvSpPr>
          <p:nvPr>
            <p:ph sz="quarter" idx="12"/>
          </p:nvPr>
        </p:nvSpPr>
        <p:spPr>
          <a:xfrm>
            <a:off x="395537" y="1340769"/>
            <a:ext cx="4536503" cy="3168351"/>
          </a:xfrm>
        </p:spPr>
        <p:txBody>
          <a:bodyPr/>
          <a:lstStyle/>
          <a:p>
            <a:r>
              <a:t>Some slides contain a number grid, which displays the indicator value at different levels of geography.
England, Kent and Medway ICS, HCP, and small area.
The small area type displayed depends on the data available for the indicator.</a:t>
            </a:r>
          </a:p>
        </p:txBody>
      </p:sp>
      <p:sp>
        <p:nvSpPr>
          <p:cNvPr id="6" name="Content 2"/>
          <p:cNvSpPr>
            <a:spLocks noGrp="1"/>
          </p:cNvSpPr>
          <p:nvPr>
            <p:ph sz="quarter" idx="16"/>
          </p:nvPr>
        </p:nvSpPr>
        <p:spPr>
          <a:xfrm>
            <a:off x="395536" y="4640923"/>
            <a:ext cx="8402190" cy="1596119"/>
          </a:xfrm>
        </p:spPr>
        <p:txBody>
          <a:bodyPr/>
          <a:lstStyle/>
          <a:p>
            <a:r>
              <a:t>Either District &amp; Unitary Authority (UA) or former Clinical Commissioning Group (CCG).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26/04/2024</a:t>
            </a:r>
          </a:p>
        </p:txBody>
      </p:sp>
      <p:sp>
        <p:nvSpPr>
          <p:cNvPr id="5" name="Content"/>
          <p:cNvSpPr>
            <a:spLocks noGrp="1"/>
          </p:cNvSpPr>
          <p:nvPr>
            <p:ph idx="1"/>
          </p:nvPr>
        </p:nvSpPr>
        <p:spPr>
          <a:xfrm>
            <a:off x="395536" y="1124744"/>
            <a:ext cx="8352928" cy="2016224"/>
          </a:xfrm>
        </p:spPr>
        <p:txBody>
          <a:bodyPr/>
          <a:lstStyle/>
          <a:p>
            <a:r>
              <a:t>District &amp; UA and former CCG data have been mapped to the HCP boundaries as per the table below.
Caveat: District &amp; UA data does not align with the HCP areas exactly.
For the purpose of this profile, data for whole District &amp; UAs have been assigned to the HCP where the majority of residents reside.</a:t>
            </a:r>
          </a:p>
        </p:txBody>
      </p:sp>
      <p:graphicFrame>
        <p:nvGraphicFramePr>
          <p:cNvPr id="6" name="Table" descr="Table showing mapping of health and care partnerships to local authorities and former clinical commissioning groups. "/>
          <p:cNvGraphicFramePr>
            <a:graphicFrameLocks noGrp="1"/>
          </p:cNvGraphicFramePr>
          <p:nvPr>
            <p:extLst>
              <p:ext uri="{D42A27DB-BD31-4B8C-83A1-F6EECF244321}">
                <p14:modId xmlns:p14="http://schemas.microsoft.com/office/powerpoint/2010/main" val="3517088898"/>
              </p:ext>
            </p:extLst>
          </p:nvPr>
        </p:nvGraphicFramePr>
        <p:xfrm>
          <a:off x="983196" y="3446060"/>
          <a:ext cx="7315200" cy="1828800"/>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Health and Care Partnership</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District &amp; Unitary Authority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Former Clinical Commissioning Group</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extLst>
                  <a:ext uri="{0D108BD9-81ED-4DB2-BD59-A6C34878D82A}">
                    <a16:rowId xmlns:a16="http://schemas.microsoft.com/office/drawing/2014/main" val="10001"/>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East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Canterbury; Dover; Folkestone and Hythe; Thanet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CCG; Canterbury and Coastal CCG; South Kent Coast CCG; Thanet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2"/>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and Swale</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Swale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CCG; Swale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3"/>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West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Maidstone; Sevenoaks; Tonbridge and Malling; Tunbridge Wells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West Kent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812</TotalTime>
  <Words>6050</Words>
  <Application>Microsoft Office PowerPoint</Application>
  <PresentationFormat>On-screen Show (4:3)</PresentationFormat>
  <Paragraphs>387</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Wingdings</vt:lpstr>
      <vt:lpstr>stp-theme</vt:lpstr>
      <vt:lpstr>Medway and Swale</vt:lpstr>
      <vt:lpstr>Summary: Medway and Swale</vt:lpstr>
      <vt:lpstr>Contact details</vt:lpstr>
      <vt:lpstr>Purpose</vt:lpstr>
      <vt:lpstr>Kent and Medway HCPs</vt:lpstr>
      <vt:lpstr>Rationale</vt:lpstr>
      <vt:lpstr>PCN hex map explained</vt:lpstr>
      <vt:lpstr>Number grid explained</vt:lpstr>
      <vt:lpstr>Small areas</vt:lpstr>
      <vt:lpstr>Small areas continued</vt:lpstr>
      <vt:lpstr>HCP value and comparison</vt:lpstr>
      <vt:lpstr>Accessibility</vt:lpstr>
      <vt:lpstr>Demographics</vt:lpstr>
      <vt:lpstr>Population</vt:lpstr>
      <vt:lpstr>Ethnicity</vt:lpstr>
      <vt:lpstr>Deprivation</vt:lpstr>
      <vt:lpstr>Wider determinants</vt:lpstr>
      <vt:lpstr>School readiness: Children achieving a good level of development at the end of Reception</vt:lpstr>
      <vt:lpstr>Average Attainment 8 score</vt:lpstr>
      <vt:lpstr>Pupil absence</vt:lpstr>
      <vt:lpstr>Unemployment (Percentage of the working age population claiming out of work benefit)</vt:lpstr>
      <vt:lpstr>Children in relative low income families (under 16s)</vt:lpstr>
      <vt:lpstr>Fuel poverty (low income, low energy efficiency methodology)</vt:lpstr>
      <vt:lpstr>Homelessness: households owed a duty under the Homelessness Reduction Act</vt:lpstr>
      <vt:lpstr>Violent crime - violence offences per 1,000 population</vt:lpstr>
      <vt:lpstr>Prevention and Health Inequalities</vt:lpstr>
      <vt:lpstr>Life expectancy at birth (Male)</vt:lpstr>
      <vt:lpstr>Life expectancy at birth (Female)</vt:lpstr>
      <vt:lpstr>Smoking Prevalence in adults (18+) - current smokers (APS)</vt:lpstr>
      <vt:lpstr>Percentage of adults (aged 18 plus) classified as overweight or obese</vt:lpstr>
      <vt:lpstr>Children with excess weight Year 6, three year average</vt:lpstr>
      <vt:lpstr>Percentage of physically inactive adults</vt:lpstr>
      <vt:lpstr>Admission episodes for alcohol-specific conditions</vt:lpstr>
      <vt:lpstr>Air pollution: fine particulate matter (new method - concentrations of total PM2.5)</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Infant mortality rate</vt:lpstr>
      <vt:lpstr>Low birth weight of term babies</vt:lpstr>
      <vt:lpstr>AE attendances (0-4 years)</vt:lpstr>
      <vt:lpstr>Percentage of 5 year olds with experience of visually obvious dental decay</vt:lpstr>
      <vt:lpstr>Under 18s conception rate / 1,000</vt:lpstr>
      <vt:lpstr>Emergency hospital admissions for asthma (&lt; 19 yrs)</vt:lpstr>
      <vt:lpstr>Emergency hospital admissions for epilepsy (&lt; 19 yrs)</vt:lpstr>
      <vt:lpstr>Emergency hospital admissions for diabetes (&lt; 19 yrs)</vt:lpstr>
      <vt:lpstr>Hospital admissions for mental health conditions (0-17 years)</vt:lpstr>
      <vt:lpstr>Hospital admissions as a result of self-harm (10-24 years)</vt:lpstr>
      <vt:lpstr>Hospital admissions due to substance misuse (15-24 years)</vt:lpstr>
      <vt:lpstr>Major Health Conditions</vt:lpstr>
      <vt:lpstr>Hypertension: QOF prevalence (all ages)</vt:lpstr>
      <vt:lpstr>Diabetes: QOF prevalence (17+ yrs)</vt:lpstr>
      <vt:lpstr>CHD: QOF prevalence (all ages)</vt:lpstr>
      <vt:lpstr>CKD: QOF prevalence (18+ yrs)</vt:lpstr>
      <vt:lpstr>Stroke: QOF prevalence (all ages)</vt:lpstr>
      <vt:lpstr>Deaths from circulatory disease, under 75 years</vt:lpstr>
      <vt:lpstr>Deaths from all cancer, under 75 years</vt:lpstr>
      <vt:lpstr>Unplanned hospitalisation for chronic ACSC</vt:lpstr>
      <vt:lpstr>Depression: QOF prevalence (18+ yrs)</vt:lpstr>
      <vt:lpstr>Serious Mental Illness: QOF prevalence (all ages)</vt:lpstr>
      <vt:lpstr>Suicide rate (Persons)</vt:lpstr>
      <vt:lpstr>Suicide rate (Male)</vt:lpstr>
      <vt:lpstr>Ageing Well</vt:lpstr>
      <vt:lpstr>Estimated dementia diagnosis rate (aged 65 and older)</vt:lpstr>
      <vt:lpstr>Emergency hospital admissions due to falls (persons aged 65 and over)</vt:lpstr>
      <vt:lpstr>Emergency hospital admissions for hip fracture (persons aged 65 and over)</vt:lpstr>
      <vt:lpstr>Osteoporosis: QOF prevalence (50+ yrs)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broom, eluned</cp:lastModifiedBy>
  <cp:revision>227</cp:revision>
  <dcterms:created xsi:type="dcterms:W3CDTF">2016-07-22T08:30:09Z</dcterms:created>
  <dcterms:modified xsi:type="dcterms:W3CDTF">2024-05-20T10:35:11Z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