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70"/>
  </p:notesMasterIdLst>
  <p:handoutMasterIdLst>
    <p:handoutMasterId r:id="rId71"/>
  </p:handoutMasterIdLst>
  <p:sldIdLst>
    <p:sldId id="256" r:id="rId2"/>
    <p:sldId id="32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67" autoAdjust="0"/>
  </p:normalViewPr>
  <p:slideViewPr>
    <p:cSldViewPr>
      <p:cViewPr varScale="1">
        <p:scale>
          <a:sx n="71" d="100"/>
          <a:sy n="71" d="100"/>
        </p:scale>
        <p:origin x="333"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20/05/2024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20/05/2024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7.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7.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7.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7.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7.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7.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7.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7.xml"/><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7.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7.xml"/><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7.xml"/><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7.xml"/><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7.xml"/><Relationship Id="rId4" Type="http://schemas.openxmlformats.org/officeDocument/2006/relationships/image" Target="../media/image75.png"/></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7.xml"/><Relationship Id="rId4" Type="http://schemas.openxmlformats.org/officeDocument/2006/relationships/image" Target="../media/image78.png"/></Relationships>
</file>

<file path=ppt/slides/_rels/slide4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7.xml"/><Relationship Id="rId4" Type="http://schemas.openxmlformats.org/officeDocument/2006/relationships/image" Target="../media/image81.png"/></Relationships>
</file>

<file path=ppt/slides/_rels/slide4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7.xml"/><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7.xml"/><Relationship Id="rId4" Type="http://schemas.openxmlformats.org/officeDocument/2006/relationships/image" Target="../media/image89.png"/></Relationships>
</file>

<file path=ppt/slides/_rels/slide4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7.xml"/><Relationship Id="rId4" Type="http://schemas.openxmlformats.org/officeDocument/2006/relationships/image" Target="../media/image92.png"/></Relationships>
</file>

<file path=ppt/slides/_rels/slide4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7.xml"/><Relationship Id="rId4" Type="http://schemas.openxmlformats.org/officeDocument/2006/relationships/image" Target="../media/image95.png"/></Relationships>
</file>

<file path=ppt/slides/_rels/slide4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7.xml"/><Relationship Id="rId4" Type="http://schemas.openxmlformats.org/officeDocument/2006/relationships/image" Target="../media/image98.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7.xml"/><Relationship Id="rId4" Type="http://schemas.openxmlformats.org/officeDocument/2006/relationships/image" Target="../media/image10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17.xml"/><Relationship Id="rId4" Type="http://schemas.openxmlformats.org/officeDocument/2006/relationships/image" Target="../media/image104.png"/></Relationships>
</file>

<file path=ppt/slides/_rels/slide5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7.xml"/><Relationship Id="rId4" Type="http://schemas.openxmlformats.org/officeDocument/2006/relationships/image" Target="../media/image107.png"/></Relationships>
</file>

<file path=ppt/slides/_rels/slide5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17.xml"/><Relationship Id="rId4" Type="http://schemas.openxmlformats.org/officeDocument/2006/relationships/image" Target="../media/image110.png"/></Relationships>
</file>

<file path=ppt/slides/_rels/slide5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17.xml"/><Relationship Id="rId4" Type="http://schemas.openxmlformats.org/officeDocument/2006/relationships/image" Target="../media/image113.png"/></Relationships>
</file>

<file path=ppt/slides/_rels/slide5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17.xml"/><Relationship Id="rId4" Type="http://schemas.openxmlformats.org/officeDocument/2006/relationships/image" Target="../media/image116.png"/></Relationships>
</file>

<file path=ppt/slides/_rels/slide5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17.xml"/><Relationship Id="rId4" Type="http://schemas.openxmlformats.org/officeDocument/2006/relationships/image" Target="../media/image119.png"/></Relationships>
</file>

<file path=ppt/slides/_rels/slide5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17.xml"/><Relationship Id="rId4" Type="http://schemas.openxmlformats.org/officeDocument/2006/relationships/image" Target="../media/image122.png"/></Relationships>
</file>

<file path=ppt/slides/_rels/slide5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17.xml"/><Relationship Id="rId4" Type="http://schemas.openxmlformats.org/officeDocument/2006/relationships/image" Target="../media/image1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17.xml"/><Relationship Id="rId4" Type="http://schemas.openxmlformats.org/officeDocument/2006/relationships/image" Target="../media/image128.png"/></Relationships>
</file>

<file path=ppt/slides/_rels/slide6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17.xml"/><Relationship Id="rId4" Type="http://schemas.openxmlformats.org/officeDocument/2006/relationships/image" Target="../media/image131.png"/></Relationships>
</file>

<file path=ppt/slides/_rels/slide6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17.xml"/><Relationship Id="rId4" Type="http://schemas.openxmlformats.org/officeDocument/2006/relationships/image" Target="../media/image134.png"/></Relationships>
</file>

<file path=ppt/slides/_rels/slide63.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17.xml"/><Relationship Id="rId4" Type="http://schemas.openxmlformats.org/officeDocument/2006/relationships/image" Target="../media/image13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17.xml"/><Relationship Id="rId4" Type="http://schemas.openxmlformats.org/officeDocument/2006/relationships/image" Target="../media/image140.png"/></Relationships>
</file>

<file path=ppt/slides/_rels/slide66.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17.xml"/><Relationship Id="rId4" Type="http://schemas.openxmlformats.org/officeDocument/2006/relationships/image" Target="../media/image145.png"/></Relationships>
</file>

<file path=ppt/slides/_rels/slide68.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17.xml"/><Relationship Id="rId4" Type="http://schemas.openxmlformats.org/officeDocument/2006/relationships/image" Target="../media/image148.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ICP"/>
          <p:cNvSpPr>
            <a:spLocks noGrp="1"/>
          </p:cNvSpPr>
          <p:nvPr>
            <p:ph type="ctrTitle"/>
          </p:nvPr>
        </p:nvSpPr>
        <p:spPr>
          <a:xfrm>
            <a:off x="395536" y="1801640"/>
            <a:ext cx="8352928" cy="1771719"/>
          </a:xfrm>
        </p:spPr>
        <p:txBody>
          <a:bodyPr/>
          <a:lstStyle/>
          <a:p>
            <a:r>
              <a:t>West Kent</a:t>
            </a:r>
          </a:p>
        </p:txBody>
      </p:sp>
      <p:sp>
        <p:nvSpPr>
          <p:cNvPr id="3" name="Version Number"/>
          <p:cNvSpPr>
            <a:spLocks noGrp="1"/>
          </p:cNvSpPr>
          <p:nvPr>
            <p:ph sz="quarter" idx="14"/>
          </p:nvPr>
        </p:nvSpPr>
        <p:spPr>
          <a:xfrm>
            <a:off x="2555776" y="0"/>
            <a:ext cx="6588224" cy="259345"/>
          </a:xfrm>
        </p:spPr>
        <p:txBody>
          <a:bodyPr/>
          <a:lstStyle/>
          <a:p>
            <a:r>
              <a:t>Version 5</a:t>
            </a:r>
          </a:p>
        </p:txBody>
      </p:sp>
      <p:sp>
        <p:nvSpPr>
          <p:cNvPr id="4" name="Title_Geography"/>
          <p:cNvSpPr>
            <a:spLocks noGrp="1"/>
          </p:cNvSpPr>
          <p:nvPr>
            <p:ph sz="quarter" idx="12"/>
          </p:nvPr>
        </p:nvSpPr>
        <p:spPr>
          <a:xfrm>
            <a:off x="395536" y="3684883"/>
            <a:ext cx="8352928" cy="1425419"/>
          </a:xfrm>
        </p:spPr>
        <p:txBody>
          <a:bodyPr/>
          <a:lstStyle/>
          <a:p>
            <a:r>
              <a:t>Health and Care Partnership profile</a:t>
            </a:r>
          </a:p>
        </p:txBody>
      </p:sp>
      <p:sp>
        <p:nvSpPr>
          <p:cNvPr id="5" name="Title_Credit"/>
          <p:cNvSpPr>
            <a:spLocks noGrp="1"/>
          </p:cNvSpPr>
          <p:nvPr>
            <p:ph sz="quarter" idx="13"/>
          </p:nvPr>
        </p:nvSpPr>
        <p:spPr>
          <a:xfrm>
            <a:off x="395536" y="5162326"/>
            <a:ext cx="8352928" cy="731557"/>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 continued</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Super Output Area (LSOA), 2020 wards, general practice and school.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HCP value and comparison</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
        <p:nvSpPr>
          <p:cNvPr id="5" name="Content"/>
          <p:cNvSpPr>
            <a:spLocks noGrp="1"/>
          </p:cNvSpPr>
          <p:nvPr>
            <p:ph idx="1"/>
          </p:nvPr>
        </p:nvSpPr>
        <p:spPr>
          <a:xfrm>
            <a:off x="395536" y="1124744"/>
            <a:ext cx="8352928" cy="5112568"/>
          </a:xfrm>
        </p:spPr>
        <p:txBody>
          <a:bodyPr/>
          <a:lstStyle/>
          <a:p>
            <a:r>
              <a:rPr sz="1600" b="0" i="0" u="none" cap="none">
                <a:solidFill>
                  <a:srgbClr val="000000">
                    <a:alpha val="100000"/>
                  </a:srgbClr>
                </a:solidFill>
                <a:latin typeface="Arial"/>
                <a:cs typeface="Arial"/>
                <a:sym typeface="Arial"/>
              </a:rPr>
              <a:t>The HCP values have been calculated from either LSOA, ward, general practice, school, District &amp; UA or CCG level data using one of two methods:</a:t>
            </a:r>
          </a:p>
          <a:p>
            <a:r>
              <a:rPr sz="1600" b="0" i="0" u="none" cap="none">
                <a:solidFill>
                  <a:srgbClr val="000000">
                    <a:alpha val="100000"/>
                  </a:srgbClr>
                </a:solidFill>
                <a:latin typeface="Arial"/>
                <a:cs typeface="Arial"/>
                <a:sym typeface="Arial"/>
              </a:rPr>
              <a:t>1) Aggregated data: HCP values are created from aggregated counts and denominators, where data is available.</a:t>
            </a:r>
          </a:p>
          <a:p>
            <a:r>
              <a:rPr sz="1600" b="0" i="0" u="none" cap="none">
                <a:solidFill>
                  <a:srgbClr val="000000">
                    <a:alpha val="100000"/>
                  </a:srgbClr>
                </a:solidFill>
                <a:latin typeface="Arial"/>
                <a:cs typeface="Arial"/>
                <a:sym typeface="Arial"/>
              </a:rPr>
              <a:t>2) Population weighted average: HCP values are created by averaging values from smaller areas, considering each group's population size.</a:t>
            </a:r>
          </a:p>
          <a:p>
            <a:r>
              <a:rPr sz="1600" b="0" i="0" u="none" cap="none">
                <a:solidFill>
                  <a:srgbClr val="000000">
                    <a:alpha val="100000"/>
                  </a:srgbClr>
                </a:solidFill>
                <a:latin typeface="Arial"/>
                <a:cs typeface="Arial"/>
                <a:sym typeface="Arial"/>
              </a:rPr>
              <a:t>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range around the England average (usually 5%). Green corresponds to a value that is better than England, red to a value that is worse, and amber indicates that there is no difference.</a:t>
            </a:r>
          </a:p>
          <a:p>
            <a:r>
              <a:rPr sz="1600" b="0" i="0" u="none" cap="none">
                <a:solidFill>
                  <a:srgbClr val="000000">
                    <a:alpha val="100000"/>
                  </a:srgbClr>
                </a:solidFill>
                <a:latin typeface="Arial"/>
                <a:cs typeface="Arial"/>
                <a:sym typeface="Arial"/>
              </a:rPr>
              <a:t>Where it is inappropriate to label high or low values as 'better' or 'worse', for example osteoporosis prevalence, the terms 'higher' and 'lower' have been used with neutral colouring: magenta and aqua. Such labelling does not imply that high values of these indicators, for example, are 'worse'.</a:t>
            </a:r>
          </a:p>
          <a:p>
            <a:r>
              <a:rPr sz="1600" b="0" i="0" u="none" cap="none">
                <a:solidFill>
                  <a:srgbClr val="000000">
                    <a:alpha val="100000"/>
                  </a:srgbClr>
                </a:solidFill>
                <a:latin typeface="Arial"/>
                <a:cs typeface="Arial"/>
                <a:sym typeface="Arial"/>
              </a:rPr>
              <a:t>An indicator is shaded grey where it is inappropriate to apply a RAG rating due to the methods used in the calculation or the count is less than 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Content 1" descr="The population pyramid shows the age profile of West Kent HCP. The total population of West Kent HCP is 540,825. In West Kent HCP, 17.8% of children are aged under 15 compared to 16.3% in England. In West Kent HCP, 62.9% of people are aged 15 to 64 compared to 66.0% in England. In West Kent HCP, 19.3% of people are aged 65 and over compared to 17.8% in England. Source: NHS Digital. Patients Registered at a GP Practice. Feb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population projections plot provides an estimate of how the population in West Kent HCP is expected to change between 2018 and 2035 by age group. In West Kent HCP, between 2018 and 2035, the population is projected to change by -0.7% in 0 to 14 year olds, 9.2% in 15 to 24 year olds, 3.1% in 25 to 44 year olds, 7.3% in 45 to 64 year olds, 28.9% in 65 to 84 year olds, and 73.3% in those aged 85 and over. Source: ONS. Population projections for local authorities. 2018 based."/>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Note: Population projections have been calculated by aggregating the local authority districts assigned to the HCP.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Content 1" descr="The bar plot shows the population by ethnicity from the January 2022 School Census for West Kent HCP compared to Kent and Medway ICS. In West Kent HCP, 75.2% of the population were from the White British ethnic group compared to 72.3% in Kent and Medway ICS. In West Kent HCP, 9% of the population were from the White other ethnic group compared to 8.2% in Kent and Medway ICS. In West Kent HCP, 6.5% of the population were from the Mixed ethnic group compared to 6.5% in Kent and Medway ICS. In West Kent HCP, 4.8% of the population were from the Asian ethnic group compared to 5.4% in Kent and Medway ICS. In West Kent HCP, 2% of the population were from the Black ethnic group compared to 5% in Kent and Medway ICS. In West Kent HCP, 1.3% of the population were from the Other ethnic group compared to 1.3% in Kent and Medway ICS. Source: GOV.UK. Department for Education. (2019). Schools, pupils and their characteristics: January 2022.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population by ethnicity from the 2021 Census for West Kent HCP compared to Kent and Medway ICS. In West Kent HCP, 85.5% of the population were from the White British/Irish ethnic group compared to 83.1% in Kent and Medway ICS. In West Kent HCP, 6% of the population were from the White other ethnic group compared to 5.5% in Kent and Medway ICS. In West Kent HCP, 2.4% of the population were from the Mixed ethnic group compared to 2.4% in Kent and Medway ICS. In West Kent HCP, 3.7% of the population were from the Asian ethnic group compared to 4.7% in Kent and Medway ICS. In West Kent HCP, 1.5% of the population were from the Black ethnic group compared to 3.1% in Kent and Medway ICS. In West Kent HCP, 0.9% of the population were from the Other ethnic group compared to 1.3% in Kent and Medway ICS. Source: Office for National Statistics, Census, 202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source: NOMIS. 2021 Census. TS021 - Ethnic group.
School Census source: GOV.UK. Department for Education. Schools, pupils and their characteristics: January 2022.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Content" descr="The map shows the distribution of the Index of Multiple Deprivation (IMD) 2019 by LSOA in West Kent HCP. In West Kent HCP, 2 (or 0.7%) of 273 LSOAs are in the most deprived 10% of areas nationally. These most deprived LSOAs can be found in the following wards: Park Wood; Shepway South. "/>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readiness: Children achieving a good level of development at the end of Reception</a:t>
            </a:r>
          </a:p>
        </p:txBody>
      </p:sp>
      <p:sp>
        <p:nvSpPr>
          <p:cNvPr id="3" name="slide_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West Kent HCP, and Local authority district for 2022/23 and compares these values to the England average. The value for England was 67. The value for Kent and Medway ICS was 68, which is better compared to England. The value for West Kent HCP was 71, which is better compared to England. The value for Maidstone was 71, which is better compared to England. The value for Sevenoaks was 72, which is better compared to England. The value for Tonbridge and Malling was 70, which is better compared to England. The value for Tunbridge Wells was 69,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67. The value for Dartford, Gravesham and Swanley HCP was 69, which is better compared to England. The value for East Kent HCP was 66, which is worse compared to England. The value for Medway and Swale HCP was 68, which is similar compared to England. The value for West Kent HCP was 71,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2 years, up to 2022/23. In West Kent HCP, the value was 68 in 2021/22 and 71 in 2022/23. In England, the value was 65 in 2021/22 and 67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Proportion - %.
Latest time period: 2022/23.
Source: Department for Education, EYFS Profile.
Value calculation: Aggregated data.
Small area type: Local authority district.
RAG method: Confidence interval (95%) - Wilson Score method.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Average Attainment 8 score</a:t>
            </a:r>
          </a:p>
        </p:txBody>
      </p:sp>
      <p:sp>
        <p:nvSpPr>
          <p:cNvPr id="3" name="slide_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West Kent HCP, and Local authority district for 2022/23 and compares these values to the England average. The value for England was 46. The value for Kent and Medway ICS was 46, which is similar compared to England. The value for West Kent HCP was 50, which is better compared to England. The value for Maidstone was 46, which is similar compared to England. The value for Sevenoaks was 50, which is better compared to England. The value for Tonbridge and Malling was 50, which is better compared to England. The value for Tunbridge Wells was 54,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46. The value for Dartford, Gravesham and Swanley HCP was 48, which is similar compared to England. The value for East Kent HCP was 44, which is similar compared to England. The value for Medway and Swale HCP was 43, which is worse compared to England. The value for West Kent HCP was 50,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4 years, up to 2022/23. In West Kent HCP, the value was 55 in 2019/20 and 50 in 2022/23. In England, the value was 50 in 2019/20 and 46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Mean score.
Latest time period: 2022/23.
Source: Department for Education, Key stage 4 performance.
Value calculation: Aggregated data.
Small area type: Local authority district.
RAG method: England plus/minus 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West Kent</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graphicFrame>
        <p:nvGraphicFramePr>
          <p:cNvPr id="5" name="Table 1" descr="Indicator table 1."/>
          <p:cNvGraphicFramePr>
            <a:graphicFrameLocks noGrp="1"/>
          </p:cNvGraphicFramePr>
          <p:nvPr>
            <p:extLst>
              <p:ext uri="{D42A27DB-BD31-4B8C-83A1-F6EECF244321}">
                <p14:modId xmlns:p14="http://schemas.microsoft.com/office/powerpoint/2010/main" val="1197965424"/>
              </p:ext>
            </p:extLst>
          </p:nvPr>
        </p:nvGraphicFramePr>
        <p:xfrm>
          <a:off x="97160" y="1489037"/>
          <a:ext cx="2926080" cy="4389120"/>
        </p:xfrm>
        <a:graphic>
          <a:graphicData uri="http://schemas.openxmlformats.org/drawingml/2006/table">
            <a:tbl>
              <a:tblPr firstRow="1"/>
              <a:tblGrid>
                <a:gridCol w="201168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228600">
                <a:tc>
                  <a:txBody>
                    <a:bodyPr/>
                    <a:lstStyle/>
                    <a:p>
                      <a:pPr marL="63500" marR="63500" algn="l">
                        <a:lnSpc>
                          <a:spcPct val="100000"/>
                        </a:lnSpc>
                        <a:spcBef>
                          <a:spcPts val="500"/>
                        </a:spcBef>
                        <a:spcAft>
                          <a:spcPts val="500"/>
                        </a:spcAft>
                        <a:buNone/>
                      </a:pPr>
                      <a:r>
                        <a:rPr sz="9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School readiness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Average Attainment 8 score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Pupil absence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3"/>
                  </a:ext>
                </a:extLst>
              </a:tr>
              <a:tr h="228600">
                <a:tc>
                  <a:txBody>
                    <a:bodyPr/>
                    <a:lstStyle/>
                    <a:p>
                      <a:pPr marL="63500" marR="63500" algn="l">
                        <a:lnSpc>
                          <a:spcPct val="100000"/>
                        </a:lnSpc>
                        <a:spcBef>
                          <a:spcPts val="500"/>
                        </a:spcBef>
                        <a:spcAft>
                          <a:spcPts val="500"/>
                        </a:spcAft>
                        <a:buNone/>
                      </a:pPr>
                      <a:r>
                        <a:rPr sz="900" dirty="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4"/>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Children living in relative poverty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Fuel poverty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0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Homelessness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Violent crime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Life expectancy (male)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Life expectancy (female)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Smoking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Adult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Physical inactivity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Air pollution</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1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Prescribed antibiotics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Breast cancer screening</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dirty="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92D050">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table 2."/>
          <p:cNvGraphicFramePr>
            <a:graphicFrameLocks noGrp="1"/>
          </p:cNvGraphicFramePr>
          <p:nvPr>
            <p:extLst>
              <p:ext uri="{D42A27DB-BD31-4B8C-83A1-F6EECF244321}">
                <p14:modId xmlns:p14="http://schemas.microsoft.com/office/powerpoint/2010/main" val="449592120"/>
              </p:ext>
            </p:extLst>
          </p:nvPr>
        </p:nvGraphicFramePr>
        <p:xfrm>
          <a:off x="3091757" y="1489037"/>
          <a:ext cx="2926080" cy="4389120"/>
        </p:xfrm>
        <a:graphic>
          <a:graphicData uri="http://schemas.openxmlformats.org/drawingml/2006/table">
            <a:tbl>
              <a:tblPr firstRow="1"/>
              <a:tblGrid>
                <a:gridCol w="201168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228600">
                <a:tc>
                  <a:txBody>
                    <a:bodyPr/>
                    <a:lstStyle/>
                    <a:p>
                      <a:pPr marL="63500" marR="63500" algn="l">
                        <a:lnSpc>
                          <a:spcPct val="100000"/>
                        </a:lnSpc>
                        <a:spcBef>
                          <a:spcPts val="500"/>
                        </a:spcBef>
                        <a:spcAft>
                          <a:spcPts val="500"/>
                        </a:spcAft>
                        <a:buNone/>
                      </a:pPr>
                      <a:r>
                        <a:rPr sz="9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Cervical cancer screening</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Bowel cancer screening</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Infant mortality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3"/>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4"/>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AE attendances (0-4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Dental decay (5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Under 18s conceptions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8"/>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Epilepsy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Diabetes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Mental health admissions (0-17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Substance misuse adms (15-24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4"/>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CHD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7"/>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graphicFrame>
        <p:nvGraphicFramePr>
          <p:cNvPr id="7" name="Table 3" descr="Indicator table 3."/>
          <p:cNvGraphicFramePr>
            <a:graphicFrameLocks noGrp="1"/>
          </p:cNvGraphicFramePr>
          <p:nvPr>
            <p:extLst>
              <p:ext uri="{D42A27DB-BD31-4B8C-83A1-F6EECF244321}">
                <p14:modId xmlns:p14="http://schemas.microsoft.com/office/powerpoint/2010/main" val="1214989663"/>
              </p:ext>
            </p:extLst>
          </p:nvPr>
        </p:nvGraphicFramePr>
        <p:xfrm>
          <a:off x="6094512" y="1489037"/>
          <a:ext cx="2926080" cy="2788920"/>
        </p:xfrm>
        <a:graphic>
          <a:graphicData uri="http://schemas.openxmlformats.org/drawingml/2006/table">
            <a:tbl>
              <a:tblPr firstRow="1"/>
              <a:tblGrid>
                <a:gridCol w="201168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228600">
                <a:tc>
                  <a:txBody>
                    <a:bodyPr/>
                    <a:lstStyle/>
                    <a:p>
                      <a:pPr marL="63500" marR="63500" algn="l">
                        <a:lnSpc>
                          <a:spcPct val="100000"/>
                        </a:lnSpc>
                        <a:spcBef>
                          <a:spcPts val="500"/>
                        </a:spcBef>
                        <a:spcAft>
                          <a:spcPts val="500"/>
                        </a:spcAft>
                        <a:buNone/>
                      </a:pPr>
                      <a:r>
                        <a:rPr sz="9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Circulatory mortality (&lt;75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Cancer mortality (&lt;75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ACSC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3"/>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Suicide (persons)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Suicide (male)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28600">
                <a:tc>
                  <a:txBody>
                    <a:bodyPr/>
                    <a:lstStyle/>
                    <a:p>
                      <a:pPr marL="63500" marR="63500" algn="l">
                        <a:lnSpc>
                          <a:spcPct val="100000"/>
                        </a:lnSpc>
                        <a:spcBef>
                          <a:spcPts val="500"/>
                        </a:spcBef>
                        <a:spcAft>
                          <a:spcPts val="500"/>
                        </a:spcAft>
                        <a:buNone/>
                      </a:pPr>
                      <a:r>
                        <a:rPr sz="900" dirty="0">
                          <a:solidFill>
                            <a:srgbClr val="000000">
                              <a:alpha val="100000"/>
                            </a:srgbClr>
                          </a:solidFill>
                          <a:latin typeface="Arial"/>
                          <a:cs typeface="Arial"/>
                          <a:sym typeface="Arial"/>
                        </a:rPr>
                        <a:t>Dementia diagnosis rate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08"/>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Falls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9"/>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Osteoporosis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dirty="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BC007A">
                        <a:alpha val="100000"/>
                      </a:srgbClr>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a:t>
            </a:r>
          </a:p>
        </p:txBody>
      </p:sp>
      <p:sp>
        <p:nvSpPr>
          <p:cNvPr id="3" name="slide_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West Kent HCP, and Local authority district for 2022/23 and compares these values to the England average. The value for England was 7.4. The value for Kent and Medway ICS was 7.7, which is worse compared to England. The value for West Kent HCP was 7.1, which is better compared to England. The value for Sevenoaks was 7.0, which is better compared to England. The value for Maidstone was 7.3, which is better compared to England. The value for Tonbridge and Malling was 7.2, which is better compared to England. The value for Tunbridge Wells was 6.7,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7.4. The value for Dartford, Gravesham and Swanley HCP was 7.9, which is worse compared to England. The value for East Kent HCP was 8.3, which is worse compared to England. The value for Medway and Swale HCP was 7.8, which is worse compared to England. The value for West Kent HCP was 7.1,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4 years, up to 2022/23. In West Kent HCP, the value was 4.7 in 2018/19 and 7.1 in 2022/23. In England, the value was 4.7 in 2018/19 and 7.4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Proportion - %.
Latest time period: 2022/23.
Source: Department for Education, Pupil abscence.
Value calculation: Aggregated data.
Small area type: Local authority district.
RAG method: Confidence interval (95%) - Wilson Score method.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 (Percentage of the working age population claiming out of work benefit)</a:t>
            </a:r>
          </a:p>
        </p:txBody>
      </p:sp>
      <p:sp>
        <p:nvSpPr>
          <p:cNvPr id="3" name="slide_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West Kent HCP for 2021/22 and compares these values to the England average. The value for ABC PCN was 5.6, which is worse compared to England. The value for Athena PCN was 3.3, which is better compared to England. The value for Maidstone Central PCN was 4.7, which is better compared to England. The value for Malling PCN was 3.0, which is better compared to England. The value for Sevenoaks PCN was 2.5, which is better compared to England. The value for The Ridge PCN was 2.6, which is better compared to England. The value for Tonbridge PCN was 3.1, which is better compared to England. The value for Tunbridge Wells PCN was 3.3, which is better compared to England. The value for Weald PCN was 3.2,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22 and compares these values to the England average. The value for England was 5. The value for Kent and Medway ICS was 4.7, which is better compared to England. The value for Dartford, Gravesham and Swanley HCP was 4.6, which is better compared to England. The value for East Kent HCP was 5.2, which is worse compared to England. The value for Medway and Swale HCP was 5.3, which is worse compared to England. The value for West Kent HCP was 3.4,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sp>
        <p:nvSpPr>
          <p:cNvPr id="7" name="bottom_left"/>
          <p:cNvSpPr>
            <a:spLocks noGrp="1"/>
          </p:cNvSpPr>
          <p:nvPr>
            <p:ph type="pic" sz="quarter" idx="18"/>
          </p:nvPr>
        </p:nvSpPr>
        <p:spPr>
          <a:xfrm>
            <a:off x="179512" y="5333896"/>
            <a:ext cx="4248472" cy="1406316"/>
          </a:xfrm>
        </p:spPr>
        <p:txBody>
          <a:bodyPr/>
          <a:lstStyle/>
          <a:p>
            <a:r>
              <a:t>Trend data not available.
* Due to difficulties with the varied geographies covered by the practices in Aspire Medical PCN, it is not possible to estimate values for this PCN using ward level data at this time.</a:t>
            </a:r>
          </a:p>
        </p:txBody>
      </p:sp>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Proportion - %.
Latest time period: 2021/22.
Source: OHID, Fingertips, Indicator ID: 93097.
Value calculation: Aggregated data.
Small area type: Ward to PCN.
RAG method: Confidence interval (95%) - Wilson Score method.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Children in relative low income families (under 16s)</a:t>
            </a:r>
          </a:p>
        </p:txBody>
      </p:sp>
      <p:sp>
        <p:nvSpPr>
          <p:cNvPr id="3" name="slide_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West Kent HCP, and Districts and UAs for 2021/22 and compares these values to the England average. The value for England was 20. The value for Kent and Medway ICS was 18, which is better compared to England. The value for West Kent HCP was 14, which is better compared to England. The value for Maidstone was 16, which is better compared to England. The value for Sevenoaks was 12, which is better compared to England. The value for Tonbridge and Malling was 13, which is better compared to England. The value for Tunbridge Wells was 12,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22 and compares these values to the England average. The value for England was 20. The value for Dartford, Gravesham and Swanley HCP was 18, which is better compared to England. The value for East Kent HCP was 21, which is worse compared to England. The value for Medway and Swale HCP was 20, which is better compared to England. The value for West Kent HCP was 14,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sp>
        <p:nvSpPr>
          <p:cNvPr id="7" name="bottom_left"/>
          <p:cNvSpPr>
            <a:spLocks noGrp="1"/>
          </p:cNvSpPr>
          <p:nvPr>
            <p:ph type="pic" sz="quarter" idx="18"/>
          </p:nvPr>
        </p:nvSpPr>
        <p:spPr>
          <a:xfrm>
            <a:off x="179512" y="5333896"/>
            <a:ext cx="4248472" cy="1406316"/>
          </a:xfrm>
        </p:spPr>
        <p:txBody>
          <a:bodyPr/>
          <a:lstStyle/>
          <a:p>
            <a:r>
              <a:t>Trend data not available.</a:t>
            </a:r>
          </a:p>
        </p:txBody>
      </p:sp>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Proportion - %.
Latest time period: 2021/22.
Source: OHID, Fingertips, Indicator ID: 93700.
Value calculation: Aggregated data.
Small area type: Districts &amp; UAs (from Apr 2023).
RAG method: Confidence interval (95%) - Wilson Score method.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 (low income, low energy efficiency methodology)</a:t>
            </a:r>
          </a:p>
        </p:txBody>
      </p:sp>
      <p:sp>
        <p:nvSpPr>
          <p:cNvPr id="3" name="slide_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England, Kent and Medway ICS, West Kent HCP, and Districts and UAs for 2021. These values cannot be compared to the England average. The value for England was 13.1. The value for Kent and Medway ICS was  9.7. The value for West Kent HCP was  8.3. The value for Maidstone was  8.1. The value for Sevenoaks was  8.4. The value for Tonbridge and Malling was  7.3. The value for Tunbridge Wells was  9.5.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Kent and Medway ICS and each of the HCPs for 2021. These values cannot be compared to the England average. The value for England was 13.1. The value for Dartford, Gravesham and Swanley HCP was 8.9. The value for East Kent HCP was 11.1. The value for Medway and Swale HCP was 9.6. The value for West Kent HCP was 8.3.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3 years, up to 2021. In West Kent HCP, the value was 7.4 in 2019 and 8.3 in 2021. In England, the value was 13.4 in 2019 and 13.1 in 2021.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West Kent cannot be compared to England statistically.
Value type: Proportion - %.
Latest time period: 2021.
Source: OHID, Fingertips, Indicator ID: 93759.
Value calculation: Aggregated data.
Small area type: Districts &amp; UAs (from Apr 2023).
RAG method: None applied.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Homelessness: households owed a duty under the Homelessness Reduction Act</a:t>
            </a:r>
          </a:p>
        </p:txBody>
      </p:sp>
      <p:sp>
        <p:nvSpPr>
          <p:cNvPr id="3" name="slide_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West Kent HCP, and Districts and UAs for 2022/23 and compares these values to the England average. The value for England was 12. The value for Kent and Medway ICS was 11, which is better compared to England. The value for West Kent HCP was  9, which is better compared to England. The value for Maidstone was 14, which is worse compared to England. The value for Sevenoaks was  7, which is better compared to England. The value for Tonbridge and Malling was  6, which is better compared to England. The value for Tunbridge Wells was  8,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12. The value for Dartford, Gravesham and Swanley HCP was 14, which is worse compared to England. The value for East Kent HCP was 11, which is better compared to England. The value for Medway and Swale HCP was 14, which is worse compared to England. The value for West Kent HCP was 9,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4 years, up to 2022/23. In West Kent HCP, the value was 10 in 2019/20 and 9 in 2022/23. In England, the value was 12 in 2019/20 and 12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Crude rate - per 1,000.
Latest time period: 2022/23.
Source: OHID, Fingertips, Indicator ID: 93736.
Value calculation: Aggregated data.
Small area type: Districts &amp; UAs (from Apr 2023).
RAG method: Confidence interval (95%) - Byar's method.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Violent crime - violence offences per 1,000 population</a:t>
            </a:r>
          </a:p>
        </p:txBody>
      </p:sp>
      <p:sp>
        <p:nvSpPr>
          <p:cNvPr id="3" name="slide_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West Kent HCP, and Districts and UAs for 2022/23 and compares these values to the England average. The value for England was 34. The value for Kent and Medway ICS was 41, which is higher compared to England. The value for West Kent HCP was 31, which is lower compared to England. The value for Maidstone was 39, which is higher compared to England. The value for Sevenoaks was 25, which is lower compared to England. The value for Tonbridge and Malling was 28, which is lower compared to England. The value for Tunbridge Wells was 28, which is low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34. The value for Dartford, Gravesham and Swanley HCP was 42, which is higher compared to England. The value for East Kent HCP was 44, which is higher compared to England. The value for Medway and Swale HCP was 49, which is higher compared to England. The value for West Kent HCP was 31, which is low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13 years, up to 2022/23. In West Kent HCP, the value was 8 in 2010/11 and 31 in 2022/23. In England, the value was 12 in 2010/11 and 34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lower than England.
Value type: Crude rate per 1,000.
Latest time period: 2022/23.
Source: OHID, Fingertips, Indicator ID: 11202.
Value calculation: Population weighted average.
Small area type: Districts &amp; UAs (from Apr 2023).
RAG method: England plus/minus 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 at birth (Male)</a:t>
            </a:r>
          </a:p>
        </p:txBody>
      </p:sp>
      <p:sp>
        <p:nvSpPr>
          <p:cNvPr id="3" name="slide_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West Kent HCP for 2020 - 22 and compares these values to the England average. The value for ABC PCN was 77.3, which is worse compared to England. The value for Athena PCN was 81.5, which is better compared to England. The value for Maidstone Central PCN was 78.4, which is similar compared to England. The value for Malling PCN was 80.4, which is better compared to England. The value for Sevenoaks PCN was 82.4, which is better compared to England. The value for The Ridge PCN was 82.2, which is better compared to England. The value for Tonbridge PCN was 80.7, which is better compared to England. The value for Tunbridge Wells PCN was 80.4, which is better compared to England. The value for Weald PCN was 80.8,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78.8. The value for Kent and Medway ICS was 78.9, which is similar compared to England. The value for Dartford, Gravesham and Swanley HCP was 78.4, which is similar compared to England. The value for East Kent HCP was 78.5, which is worse compared to England. The value for Medway and Swale HCP was 77.7, which is worse compared to England. The value for West Kent HCP was 80.6,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4 years, up to 2020 - 22. In West Kent HCP, the value was 81 in 2017 - 19 and 80.6 in 2020 - 22. In England, the value was 79.7 in 2017 - 19 and 78.8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Years.
Latest time period: 2020 - 22.
Source: Primary Care Mortality Database (PCMD), Indicator ID: 90366.
Value calculation: Aggregated data.
Small area type: Ward to PCN.
RAG method: Confidence interval (95%) - Chiang method.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 at birth (Female)</a:t>
            </a:r>
          </a:p>
        </p:txBody>
      </p:sp>
      <p:sp>
        <p:nvSpPr>
          <p:cNvPr id="3" name="slide_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West Kent HCP for 2020 - 22 and compares these values to the England average. The value for ABC PCN was 82.5, which is similar compared to England. The value for Athena PCN was 84.7, which is better compared to England. The value for Maidstone Central PCN was 81.9, which is worse compared to England. The value for Malling PCN was 83.8, which is better compared to England. The value for Sevenoaks PCN was 84.8, which is better compared to England. The value for The Ridge PCN was 85.3, which is better compared to England. The value for Tonbridge PCN was 84.9, which is better compared to England. The value for Tunbridge Wells PCN was 83.9, which is better compared to England. The value for Weald PCN was 84.4,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82.8. The value for Kent and Medway ICS was 82.9, which is similar compared to England. The value for Dartford, Gravesham and Swanley HCP was 82.8, which is similar compared to England. The value for East Kent HCP was 82.7, which is similar compared to England. The value for Medway and Swale HCP was 81.8, which is worse compared to England. The value for West Kent HCP was 84,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4 years, up to 2020 - 22. In West Kent HCP, the value was 84.4 in 2017 - 19 and 84 in 2020 - 22. In England, the value was 83.3 in 2017 - 19 and 82.8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Years.
Latest time period: 2020 - 22.
Source: Primary Care Mortality Database (PCMD), Indicator ID: 90366.
Value calculation: Aggregated data.
Small area type: Ward to PCN.
RAG method: Confidence interval (95%) - Chiang method.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Smoking Prevalence in adults (18+) - current smokers (APS)</a:t>
            </a:r>
          </a:p>
        </p:txBody>
      </p:sp>
      <p:sp>
        <p:nvSpPr>
          <p:cNvPr id="3" name="slide_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West Kent HCP, and Districts and UAs for 2022 and compares these values to the England average. The value for England was 13. The value for Kent and Medway ICS was 11, which is better compared to England. The value for West Kent HCP was 10, which is better compared to England. The value for Maidstone was  8, which is similar compared to England. The value for Sevenoaks was 15, which is similar compared to England. The value for Tonbridge and Malling was  7, which is similar compared to England. The value for Tunbridge Wells was 11,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 and compares these values to the England average. The value for England was 13. The value for Dartford, Gravesham and Swanley HCP was 10, which is better compared to England. The value for East Kent HCP was 13, which is similar compared to England. The value for Medway and Swale HCP was 10, which is better compared to England. The value for West Kent HCP was 10,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12 years, up to 2022. In West Kent HCP, the value was 17 in 2011 and 10 in 2022. In England, the value was 20 in 2011 and 13 in 20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Proportion - %.
Latest time period: 2022.
Source: OHID, Fingertips, Indicator ID: 92443.
Value calculation: Population weighted average.
Small area type: Districts &amp; UAs (2021/22-2022/23).
RAG method: England plus/minus 10%.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
        <p:nvSpPr>
          <p:cNvPr id="5" name="Content"/>
          <p:cNvSpPr>
            <a:spLocks noGrp="1"/>
          </p:cNvSpPr>
          <p:nvPr>
            <p:ph idx="1"/>
          </p:nvPr>
        </p:nvSpPr>
        <p:spPr>
          <a:xfrm>
            <a:off x="395536" y="1124744"/>
            <a:ext cx="8352928" cy="936104"/>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Percentage of adults (aged 18 plus) classified as overweight or obese</a:t>
            </a:r>
          </a:p>
        </p:txBody>
      </p:sp>
      <p:sp>
        <p:nvSpPr>
          <p:cNvPr id="3" name="slide_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West Kent HCP, and Districts and UAs for 2021/22 and compares these values to the England average. The value for England was 64. The value for Kent and Medway ICS was 66, which is similar compared to England. The value for West Kent HCP was 62, which is similar compared to England. The value for Maidstone was 67, which is similar compared to England. The value for Sevenoaks was 59, which is better compared to England. The value for Tonbridge and Malling was 63, which is similar compared to England. The value for Tunbridge Wells was 57,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22 and compares these values to the England average. The value for England was 64. The value for Dartford, Gravesham and Swanley HCP was 66, which is similar compared to England. The value for East Kent HCP was 68, which is worse compared to England. The value for Medway and Swale HCP was 67, which is similar compared to England. The value for West Kent HCP was 62,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7 years, up to 2021/22. In West Kent HCP, the value was 56 in 2015/16 and 62 in 2021/22. In England, the value was 61 in 2015/16 and 64 in 2021/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similar to England.
Value type: Proportion - %.
Latest time period: 2021/22.
Source: OHID, Fingertips, Indicator ID: 93088.
Value calculation: Population weighted average.
Small area type: Districts &amp; UAs (2021/22-2022/23).
RAG method: England plus/minus 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Children with excess weight Year 6, three year average</a:t>
            </a:r>
          </a:p>
        </p:txBody>
      </p:sp>
      <p:sp>
        <p:nvSpPr>
          <p:cNvPr id="3" name="slide_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West Kent HCP for 2020/21 - 22/23 and compares these values to the England average. The value for ABC PCN was 38, which is similar compared to England. The value for Athena PCN was 31, which is better compared to England. The value for Maidstone Central PCN was 36, which is similar compared to England. The value for Malling PCN was 31, which is better compared to England. The value for Sevenoaks PCN was 24, which is better compared to England. The value for The Ridge PCN was 30, which is better compared to England. The value for Tonbridge PCN was 33, which is better compared to England. The value for Tunbridge Wells PCN was 27, which is better compared to England. The value for Weald PCN was 29,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37. The value for Kent and Medway ICS was 36, which is better compared to England. The value for Dartford, Gravesham and Swanley HCP was 39, which is worse compared to England. The value for East Kent HCP was 36, which is similar compared to England. The value for Medway and Swale HCP was 38, which is worse compared to England. The value for West Kent HCP was 30,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13 years, up to 2020/21 - 22/23. In West Kent HCP, the value was 32 in 2008/09 - 10/11 and 30 in 2020/21 - 22/23. In England, the value was 33 in 2008/09 - 10/11 and 37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Proportion - %.
Latest time period: 2020/21 - 22/23.
Source: OHID, Fingertips, Indicator ID: 93108.
Value calculation: Aggregated data.
Small area type: Ward to PCN.
RAG method: Confidence interval (95%) - Wilson Score method.* Due to difficulties with the varied geographies covered by the practices in MPA PCN, it is not possible to estimate values for this PCN using ward level data at this time.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Percentage of physically inactive adults</a:t>
            </a:r>
          </a:p>
        </p:txBody>
      </p:sp>
      <p:sp>
        <p:nvSpPr>
          <p:cNvPr id="3" name="slide_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West Kent HCP, and Districts and UAs for 2021/22 and compares these values to the England average. The value for England was 22. The value for Kent and Medway ICS was 21, which is similar compared to England. The value for West Kent HCP was 18, which is better compared to England. The value for Maidstone was 19, which is similar compared to England. The value for Sevenoaks was 17, which is better compared to England. The value for Tonbridge and Malling was 19, which is similar compared to England. The value for Tunbridge Wells was 15,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22 and compares these values to the England average. The value for England was 22. The value for Dartford, Gravesham and Swanley HCP was 25, which is worse compared to England. The value for East Kent HCP was 22, which is similar compared to England. The value for Medway and Swale HCP was 21, which is similar compared to England. The value for West Kent HCP was 18,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7 years, up to 2021/22. In West Kent HCP, the value was 19 in 2015/16 and 18 in 2021/22. In England, the value was 22 in 2015/16 and 22 in 2021/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Proportion - %.
Latest time period: 2021/22.
Source: OHID, Fingertips, Indicator ID: 93015.
Value calculation: Population weighted average.
Small area type: Districts &amp; UAs (2021/22-2022/23).
RAG method: England plus/minus 10%.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_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West Kent HCP for 2022/23 and compares these values to the England average. The value for ABC PCN was 548, which is similar compared to England. The value for Athena PCN was 304, which is better compared to England. The value for Maidstone Central PCN was 476, which is better compared to England. The value for Malling PCN was 380, which is better compared to England. The value for Sevenoaks PCN was 403, which is better compared to England. The value for The Ridge PCN was 316, which is better compared to England. The value for Tonbridge PCN was 461, which is better compared to England. The value for Tunbridge Wells PCN was 559, which is similar compared to England. The value for Weald PCN was 569,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583. The value for Kent and Medway ICS was 464, which is better compared to England. The value for Dartford, Gravesham and Swanley HCP was 617, which is worse compared to England. The value for East Kent HCP was 457, which is better compared to England. The value for Medway and Swale HCP was 384, which is better compared to England. The value for West Kent HCP was 457,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10 years, up to 2022/23. In West Kent HCP, the value was 405 in 2013/14 and 457 in 2022/23. In England, the value was 583 in 2013/14 and 583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Directly standardised rate per 100,000.
Latest time period: 2022/23.
Source: Hospital Episode Statistics (HES), NHS Digital.
Value calculation: Aggregated data.
Small area type: LSOA to PCN.
RAG method: Confidence interval (95%) - Dobson's method.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Air pollution: fine particulate matter (new method - concentrations of total PM2.5)</a:t>
            </a:r>
          </a:p>
        </p:txBody>
      </p:sp>
      <p:sp>
        <p:nvSpPr>
          <p:cNvPr id="3" name="slide_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England, Kent and Medway ICS, West Kent HCP, and Districts and UAs for 2021. These values cannot be compared to the England average. The value for England was 7.4. The value for Kent and Medway ICS was 6.9. The value for West Kent HCP was 6.9. The value for Maidstone was 7.1. The value for Sevenoaks was 6.9. The value for Tonbridge and Malling was 6.9. The value for Tunbridge Wells was 6.4.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Kent and Medway ICS and each of the HCPs for 2021. These values cannot be compared to the England average. The value for England was 7.4. The value for Dartford, Gravesham and Swanley HCP was 7.6. The value for East Kent HCP was 6.4. The value for Medway and Swale HCP was 7.3. The value for West Kent HCP was 6.9.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4 years, up to 2021. In West Kent HCP, the value was 10.4 in 2018 and 6.9 in 2021. In England, the value was 9.5 in 2018 and 7.4 in 2021.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West Kent cannot be compared to England statistically.
Value type: Mean - µg/m3.
Latest time period: 2021.
Source: OHID, Fingertips, Indicator ID: 93867.
Value calculation: Population weighted average.
Small area type: Districts &amp; UAs (2021/22-2022/23).
RAG method: None applied.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_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West Kent HCP for 2023 Q3 and compares these values to the England average. The value for ABC PCN was 0.16, which is lower compared to England. The value for Athena PCN was 0.20, which is similar compared to England. The value for Maidstone Central PCN was 0.22, which is higher compared to England. The value for Malling PCN was 0.19, which is lower compared to England. The value for Sevenoaks PCN was 0.19, which is similar compared to England. The value for The Ridge PCN was 0.23, which is higher compared to England. The value for Tonbridge PCN was 0.22, which is higher compared to England. The value for Tunbridge Wells PCN was 0.20, which is similar compared to England. The value for Weald PCN was 0.24, which is high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 Q3 and compares these values to the England average. The value for England was 0.2. The value for Kent and Medway ICS was 0.2, which is similar compared to England. The value for Dartford, Gravesham and Swanley HCP was 0.19, which is similar compared to England. The value for East Kent HCP was 0.2, which is similar compared to England. The value for Medway and Swale HCP was 0.21, which is similar compared to England. The value for West Kent HCP was 0.2,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35 quarters, up to 2023 Q3. In West Kent HCP, the value was 0.3 in 2015 Q1 and 0.2 in 2023 Q3. In England, the value was 0.3 in 2015 Q1 and 0.2 in 2023 Q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STAR-PU: Specific Therapeutic group Age-sex weightings Related Prescribing Unit
The rate in West Kent is similar to England.
Value type: Indirectly standardised ratio - per STAR-PU.
Latest time period: 2023 Q3.
Source: OHID, Fingertips, Indicator ID: 91900.
Value calculation: Population weighted average.
Small area type: Practice to PCN.
RAG method: England plus/minus 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_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West Kent HCP, and Districts and UAs for 2023 and compares these values to the England average. The value for England was 66.2. The value for Kent and Medway ICS was 66.1, which is similar compared to England. The value for West Kent HCP was 69.0, which is better compared to England. The value for Maidstone was 71.5, which is better compared to England. The value for Sevenoaks was 67.8, which is better compared to England. The value for Tonbridge and Malling was 69.4, which is better compared to England. The value for Tunbridge Wells was 66.3,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 and compares these values to the England average. The value for England was 66.2. The value for Dartford, Gravesham and Swanley HCP was 60.7, which is worse compared to England. The value for East Kent HCP was 67.4, which is better compared to England. The value for Medway and Swale HCP was 62.6, which is worse compared to England. The value for West Kent HCP was 69,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14 years, up to 2023. In West Kent HCP, the value was 79.9 in 2010 and 69 in 2023. In England, the value was 76.9 in 2010 and 66.2 in 20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Proportion - %.
Latest time period: 2023.
Source: OHID, Fingertips, Indicator ID: 22001.
Value calculation: Aggregated data.
Small area type: Districts &amp; UAs (from Apr 2023).
RAG method: Confidence interval (95%) - Wilson Score method.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_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West Kent HCP for 2022/23 and compares these values to the England average. The value for ABC PCN was 70, which is better compared to England. The value for Athena PCN was 75, which is better compared to England. The value for Maidstone Central PCN was 73, which is better compared to England. The value for Malling PCN was 75, which is better compared to England. The value for Orphan PCN was 70, which is better compared to England. The value for Sevenoaks PCN was 74, which is better compared to England. The value for The Ridge PCN was 77, which is better compared to England. The value for Tonbridge PCN was 75, which is better compared to England. The value for Tunbridge Wells PCN was 71, which is better compared to England. The value for Weald PCN was 76,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67. The value for Kent and Medway ICS was 70, which is better compared to England. The value for Dartford, Gravesham and Swanley HCP was 67, which is similar compared to England. The value for East Kent HCP was 68, which is better compared to England. The value for Medway and Swale HCP was 70, which is better compared to England. The value for West Kent HCP was 73,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5 years, up to 2022/23. In West Kent HCP, the value was 76 in 2018/19 and 73 in 2022/23. In England, the value was 70 in 2018/19 and 67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Proportion - %.
Latest time period: 2022/23.
Source: OHID, Fingertips, Indicator ID: 93725.
Value calculation: Aggregated data.
Small area type: Practice to PCN.
RAG method: Confidence interval (99.8%) - Wilson Score method.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_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West Kent HCP for 2022/23 and compares these values to the England average. The value for ABC PCN was 72, which is similar compared to England. The value for Athena PCN was 78, which is better compared to England. The value for Maidstone Central PCN was 74, which is better compared to England. The value for Malling PCN was 74, which is better compared to England. The value for Orphan PCN was 70, which is similar compared to England. The value for Sevenoaks PCN was 77, which is better compared to England. The value for The Ridge PCN was 78, which is better compared to England. The value for Tonbridge PCN was 75, which is better compared to England. The value for Tunbridge Wells PCN was 75, which is better compared to England. The value for Weald PCN was 76,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72. The value for Kent and Medway ICS was 73, which is better compared to England. The value for Dartford, Gravesham and Swanley HCP was 70, which is worse compared to England. The value for East Kent HCP was 74, which is better compared to England. The value for Medway and Swale HCP was 71, which is worse compared to England. The value for West Kent HCP was 75,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5 years, up to 2022/23. In West Kent HCP, the value was 65 in 2018/19 and 75 in 2022/23. In England, the value was 60 in 2018/19 and 72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Proportion - %.
Latest time period: 2022/23.
Source: OHID, Fingertips, Indicator ID: 92600.
Value calculation: Aggregated data.
Small area type: Practice to PCN.
RAG method: Confidence interval (99.8%) - Wilson Score method.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
        <p:nvSpPr>
          <p:cNvPr id="5" name="Content"/>
          <p:cNvSpPr>
            <a:spLocks noGrp="1"/>
          </p:cNvSpPr>
          <p:nvPr>
            <p:ph idx="1"/>
          </p:nvPr>
        </p:nvSpPr>
        <p:spPr>
          <a:xfrm>
            <a:off x="395536" y="1124744"/>
            <a:ext cx="8352928" cy="5112568"/>
          </a:xfrm>
        </p:spPr>
        <p:txBody>
          <a:bodyPr/>
          <a:lstStyle/>
          <a:p>
            <a:r>
              <a:t>Profiles have been created for each of the Health and Care Partnerships (HCPs) in the Kent and Medway (KM) Integrated Care System (ICS).
1) Dartford, Gravesham and Swanley (DGS)
2) East Kent (EK)
3) Medway and Swale (MS)
4) West Kent (WK)
The aim of the profiles is to allow comparison between each of the HCPs and identify priority areas to focus work.</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Infant mortality rate</a:t>
            </a:r>
          </a:p>
        </p:txBody>
      </p:sp>
      <p:sp>
        <p:nvSpPr>
          <p:cNvPr id="3" name="slide_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West Kent HCP, and Districts and UAs for 2020 - 22 and compares these values to the England average. The value for England was 3.9. The value for Kent and Medway ICS was 3.4, which is similar compared to England. The value for West Kent HCP was 2.8, which is better compared to England. The value for Maidstone was 3.6, which is similar compared to England. The value for Sevenoaks was 3.3, which is similar compared to England. The value for Tonbridge and Malling was 1.5, which is better compared to England. The value for Tunbridge Wells was 2.4,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3.9. The value for Dartford, Gravesham and Swanley HCP was 3.3, which is similar compared to England. The value for East Kent HCP was 3.6, which is similar compared to England. The value for Medway and Swale HCP was 3.9, which is similar compared to England. The value for West Kent HCP was 2.8,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20 years, up to 2020 - 22. In West Kent HCP, the value was 3.3 in 2001 - 03 and 2.8 in 2020 - 22. In England, the value was 5.4 in 2001 - 03 and 3.9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Crude rate - per 1,000.
Latest time period: 2020 - 22.
Source: OHID, Fingertips, Indicator ID: 92196.
Value calculation: Aggregated data.
Small area type: Districts &amp; UAs (from Apr 2023).
RAG method: Confidence interval (95%) - Byar's method.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term babies</a:t>
            </a:r>
          </a:p>
        </p:txBody>
      </p:sp>
      <p:sp>
        <p:nvSpPr>
          <p:cNvPr id="3" name="slide_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West Kent HCP, and Districts and UAs for 2021 and compares these values to the England average. The value for England was 2.8. The value for Kent and Medway ICS was 2.2, which is better compared to England. The value for West Kent HCP was 1.4, which is better compared to England. The value for Maidstone was 1.1, which is better compared to England. The value for Sevenoaks was 1.5, which is better compared to England. The value for Tonbridge and Malling was 1.5, which is better compared to England. The value for Tunbridge Wells was 1.9,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 and compares these values to the England average. The value for England was 2.8. The value for Dartford, Gravesham and Swanley HCP was 3.1, which is similar compared to England. The value for East Kent HCP was 2.1, which is better compared to England. The value for Medway and Swale HCP was 3.1, which is similar compared to England. The value for West Kent HCP was 1.4,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16 years, up to 2021. In West Kent HCP, the value was 2.3 in 2006 and 1.4 in 2021. In England, the value was 3 in 2006 and 2.8 in 2021.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Proportion - %.
Latest time period: 2021.
Source: OHID, Fingertips, Indicator ID: 20101.
Value calculation: Aggregated data.
Small area type: Districts &amp; UAs (2021/22-2022/23).
RAG method: Confidence interval (95%) - Wilson Score method.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AE attendances (0-4 years)</a:t>
            </a:r>
          </a:p>
        </p:txBody>
      </p:sp>
      <p:sp>
        <p:nvSpPr>
          <p:cNvPr id="3" name="slide_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West Kent HCP for 2022/23 and compares these values to the England average. The value for ABC PCN was 1036, which is worse compared to England. The value for Athena PCN was  934, which is worse compared to England. The value for Maidstone Central PCN was  960, which is worse compared to England. The value for Malling PCN was  936, which is worse compared to England. The value for Sevenoaks PCN was  978, which is worse compared to England. The value for The Ridge PCN was  816, which is similar compared to England. The value for Tonbridge PCN was  742, which is better compared to England. The value for Tunbridge Wells PCN was  810, which is similar compared to England. The value for Weald PCN was  761,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795. The value for Kent and Medway ICS was 1101, which is worse compared to England. The value for Dartford, Gravesham and Swanley HCP was 1255, which is worse compared to England. The value for East Kent HCP was 1340, which is worse compared to England. The value for Medway and Swale HCP was 907, which is worse compared to England. The value for West Kent HCP was 888,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10 years, up to 2022/23. In West Kent HCP, the value was 365 in 2013/14 and 888 in 2022/23. In England, the value was 528 in 2013/14 and 795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worse than England.
Value type: Crude rate per 1,000.
Latest time period: 2022/23.
Source: Hospital Episode Statistics (HES), NHS Digital.
Value calculation: Aggregated data.
Small area type: LSOA to PCN.
RAG method: Confidence interval (95%) - Byar's method.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Percentage of 5 year olds with experience of visually obvious dental decay</a:t>
            </a:r>
          </a:p>
        </p:txBody>
      </p:sp>
      <p:sp>
        <p:nvSpPr>
          <p:cNvPr id="3" name="slide_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West Kent HCP, and Districts and UAs for 2018/19 and compares these values to the England average. The value for England was 23. The value for Kent and Medway ICS was 21, which is better compared to England. The value for West Kent HCP was 17, which is better compared to England. The value for Maidstone was 17, which is better compared to England. The value for Sevenoaks was 13, which is better compared to England. The value for Tonbridge and Malling was 25, which is similar compared to England. The value for Tunbridge Wells was 12,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18/19 and compares these values to the England average. The value for England was 23. The value for Dartford, Gravesham and Swanley HCP was 20, which is better compared to England. The value for East Kent HCP was 22, which is similar compared to England. The value for Medway and Swale HCP was 24, which is similar compared to England. The value for West Kent HCP was 17,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5 years, up to 2018/19. In West Kent HCP, the value was 18 in 2007/08 and 17 in 2018/19. In England, the value was 31 in 2007/08 and 23 in 2018/19.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Proportion - %.
Latest time period: 2018/19.
Source: OHID, Fingertips, Indicator ID: 93563.
Value calculation: Population weighted average.
Small area type: Districts &amp; UAs (from Apr 2023).
RAG method: England plus/minus 10%.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Under 18s conception rate / 1,000</a:t>
            </a:r>
          </a:p>
        </p:txBody>
      </p:sp>
      <p:sp>
        <p:nvSpPr>
          <p:cNvPr id="3" name="slide_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West Kent HCP, and Districts and UAs for 2021 and compares these values to the England average. The value for England was 13. The value for Kent and Medway ICS was 15, which is worse compared to England. The value for West Kent HCP was 11, which is similar compared to England. The value for Maidstone was 17, which is similar compared to England. The value for Sevenoaks was 10, which is similar compared to England. The value for Tonbridge and Malling was 11, which is similar compared to England. The value for Tunbridge Wells was  6,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 and compares these values to the England average. The value for England was 13. The value for Dartford, Gravesham and Swanley HCP was 10, which is similar compared to England. The value for East Kent HCP was 17, which is worse compared to England. The value for Medway and Swale HCP was 21, which is worse compared to England. The value for West Kent HCP was 11,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sp>
        <p:nvSpPr>
          <p:cNvPr id="7" name="bottom_left"/>
          <p:cNvSpPr>
            <a:spLocks noGrp="1"/>
          </p:cNvSpPr>
          <p:nvPr>
            <p:ph type="pic" sz="quarter" idx="18"/>
          </p:nvPr>
        </p:nvSpPr>
        <p:spPr>
          <a:xfrm>
            <a:off x="179512" y="5333896"/>
            <a:ext cx="4248472" cy="1406316"/>
          </a:xfrm>
        </p:spPr>
        <p:txBody>
          <a:bodyPr/>
          <a:lstStyle/>
          <a:p>
            <a:r>
              <a:t>Trend data currently not available</a:t>
            </a:r>
          </a:p>
        </p:txBody>
      </p:sp>
      <p:sp>
        <p:nvSpPr>
          <p:cNvPr id="8" name="notes_box"/>
          <p:cNvSpPr>
            <a:spLocks noGrp="1"/>
          </p:cNvSpPr>
          <p:nvPr>
            <p:ph type="body" sz="quarter" idx="15"/>
          </p:nvPr>
        </p:nvSpPr>
        <p:spPr>
          <a:xfrm>
            <a:off x="4716016" y="4797152"/>
            <a:ext cx="4320480" cy="1944216"/>
          </a:xfrm>
        </p:spPr>
        <p:txBody>
          <a:bodyPr/>
          <a:lstStyle/>
          <a:p>
            <a:r>
              <a:t>The rate in West Kent is similar to England.
Value type: Crude rate - per 1,000.
Latest time period: 2021.
Source: OHID, Fingertips, Indicator ID: 20401.
Value calculation: Aggregated data.
Small area type: Districts &amp; UAs (2021/22-2022/23).
RAG method: Confidence interval (95%) - Byar's method.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_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West Kent HCP for 2020/21 - 22/23 and compares these values to the England average. The value for ABC PCN was 92, which is similar compared to England. The value for Athena PCN was 94, which is similar compared to England. The value for Maidstone Central PCN was 90, which is similar compared to England. The value for Malling PCN was 57, which is better compared to England. The value for Sevenoaks PCN was 59, which is better compared to England. The value for The Ridge PCN was 79, which is similar compared to England. The value for Tonbridge PCN was 64, which is better compared to England. The value for Tunbridge Wells PCN was 97, which is similar compared to England. The value for Weald PCN was 83,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110. The value for Kent and Medway ICS was 99, which is better compared to England. The value for Dartford, Gravesham and Swanley HCP was 115, which is similar compared to England. The value for East Kent HCP was 98, which is better compared to England. The value for Medway and Swale HCP was 119, which is similar compared to England. The value for West Kent HCP was 76,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8 years, up to 2020/21 - 22/23. In West Kent HCP, the value was 91 in 2013/14 - 15/16 and 76 in 2020/21 - 22/23. In England, the value was 206 in 2013/14 - 15/16 and 110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Crude rate - per 100,000.
Latest time period: 2020/21 - 22/23.
Source: Hospital Episode Statistics (HES), NHS Digital.
Value calculation: Aggregated data.
Small area type: LSOA to PCN.
RAG method: Confidence interval (95%) - Byar's method.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epilepsy (&lt; 19 yrs)</a:t>
            </a:r>
          </a:p>
        </p:txBody>
      </p:sp>
      <p:sp>
        <p:nvSpPr>
          <p:cNvPr id="3" name="slide_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West Kent HCP, and District and UA for 2020/21 - 22/23 and compares these values to the England average. The value for England was 71. The value for Kent and Medway ICS was 71, which is similar compared to England. The value for West Kent HCP was 48, which is better compared to England. The value for Maidstone was 71, which is similar compared to England. The value for Sevenoaks was 29, which is better compared to England. The value for Tonbridge and Malling was 47, which is better compared to England. The value for Tunbridge Wells was 42,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71. The value for Dartford, Gravesham and Swanley HCP was 82, which is similar compared to England. The value for East Kent HCP was 66, which is similar compared to England. The value for Medway and Swale HCP was 98, which is worse compared to England. The value for West Kent HCP was 48,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8 years, up to 2020/21 - 22/23. In West Kent HCP, the value was 51 in 2013/14 - 15/16 and 48 in 2020/21 - 22/23. In England, the value was 77 in 2013/14 - 15/16 and 71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Crude rate - per 100,000.
Latest time period: 2020/21 - 22/23.
Source: Hospital Episode Statistics (HES), NHS Digital.
Value calculation: Aggregated data.
Small area type: District &amp; UA.
RAG method: Confidence interval (95%) - Byar's method.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diabetes (&lt; 19 yrs)</a:t>
            </a:r>
          </a:p>
        </p:txBody>
      </p:sp>
      <p:sp>
        <p:nvSpPr>
          <p:cNvPr id="3" name="slide_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West Kent HCP, and District and UA for 2020/21 - 22/23 and compares these values to the England average. The value for England was 53. The value for Kent and Medway ICS was 66, which is worse compared to England. The value for West Kent HCP was 53, which is similar compared to England. The value for Maidstone was 54, which is similar compared to England. The value for Sevenoaks was 59, which is similar compared to England. The value for Tonbridge and Malling was 47, which is similar compared to England. The value for Tunbridge Wells was 54,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53. The value for Dartford, Gravesham and Swanley HCP was 76, which is worse compared to England. The value for East Kent HCP was 57, which is similar compared to England. The value for Medway and Swale HCP was 85, which is worse compared to England. The value for West Kent HCP was 53,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8 years, up to 2020/21 - 22/23. In West Kent HCP, the value was 50 in 2013/14 - 15/16 and 53 in 2020/21 - 22/23. In England, the value was 56 in 2013/14 - 15/16 and 53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similar to England.
Value type: Crude rate - per 100,000.
Latest time period: 2020/21 - 22/23.
Source: Hospital Episode Statistics (HES), NHS Digital.
Value calculation: Aggregated data.
Small area type: District &amp; UA.
RAG method: Confidence interval (95%) - Byar's method.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for mental health conditions (0-17 years)</a:t>
            </a:r>
          </a:p>
        </p:txBody>
      </p:sp>
      <p:sp>
        <p:nvSpPr>
          <p:cNvPr id="3" name="slide_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West Kent HCP, and District and UA for 2020/21 - 22/23 and compares these values to the England average. The value for England was  90. The value for Kent and Medway ICS was  92, which is similar compared to England. The value for West Kent HCP was  92, which is similar compared to England. The value for Maidstone was  83, which is similar compared to England. The value for Sevenoaks was  86, which is similar compared to England. The value for Tonbridge and Malling was  77, which is similar compared to England. The value for Tunbridge Wells was 127,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90. The value for Dartford, Gravesham and Swanley HCP was 61, which is better compared to England. The value for East Kent HCP was 113, which is worse compared to England. The value for Medway and Swale HCP was 86, which is similar compared to England. The value for West Kent HCP was 92,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8 years, up to 2020/21 - 22/23. In West Kent HCP, the value was 71 in 2013/14 - 15/16 and 92 in 2020/21 - 22/23. In England, the value was 87 in 2013/14 - 15/16 and 90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similar to England.
Value type: Crude rate - per 100,000.
Latest time period: 2020/21 - 22/23.
Source: Hospital Episode Statistics (HES), NHS Digital.
Value calculation: Aggregated data.
Small area type: District &amp; UA.
RAG method: Confidence interval (95%) - Byar's method.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_number"/>
          <p:cNvSpPr>
            <a:spLocks noGrp="1"/>
          </p:cNvSpPr>
          <p:nvPr>
            <p:ph type="body" sz="quarter" idx="10"/>
          </p:nvPr>
        </p:nvSpPr>
        <p:spPr>
          <a:xfrm>
            <a:off x="0" y="0"/>
            <a:ext cx="576263" cy="576263"/>
          </a:xfrm>
        </p:spPr>
        <p:txBody>
          <a:bodyPr/>
          <a:lstStyle/>
          <a:p>
            <a:r>
              <a:t>49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West Kent HCP for 2022/23 and compares these values to the England average. The value for ABC PCN was 648, which is worse compared to England. The value for Athena PCN was 221, which is not compared to England. The value for Maidstone Central PCN was 532, which is worse compared to England. The value for Malling PCN was 458, which is worse compared to England. The value for Sevenoaks PCN was 436, which is worse compared to England. The value for The Ridge PCN was 233, which is similar compared to England. The value for Tonbridge PCN was 440, which is similar compared to England. The value for Tunbridge Wells PCN was 601, which is worse compared to England. The value for Weald PCN was 451,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319. The value for Kent and Medway ICS was 336, which is similar compared to England. The value for Dartford, Gravesham and Swanley HCP was 190, which is better compared to England. The value for East Kent HCP was 229, which is better compared to England. The value for Medway and Swale HCP was 463, which is worse compared to England. The value for West Kent HCP was 479,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10 years, up to 2022/23. In West Kent HCP, the value was 438 in 2013/14 and 479 in 2022/23. In England, the value was 415 in 2013/14 and 319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worse than England.
Value type: Directly standardised rate - per 100,000.
Latest time period: 2022/23.
Source: Hospital Episode Statistics (HES), NHS Digital.
Value calculation: Aggregated data.
Small area type: LSOA to PCN.
RAG method: Confidence interval (95%) - Dobson's method.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Kent and Medway HCPs</a:t>
            </a:r>
          </a:p>
        </p:txBody>
      </p:sp>
      <p:sp>
        <p:nvSpPr>
          <p:cNvPr id="3" name="Slide Number"/>
          <p:cNvSpPr>
            <a:spLocks noGrp="1"/>
          </p:cNvSpPr>
          <p:nvPr>
            <p:ph type="body" sz="quarter" idx="10"/>
          </p:nvPr>
        </p:nvSpPr>
        <p:spPr>
          <a:xfrm>
            <a:off x="0" y="0"/>
            <a:ext cx="576263" cy="576263"/>
          </a:xfrm>
        </p:spPr>
        <p:txBody>
          <a:bodyPr/>
          <a:lstStyle/>
          <a:p>
            <a:r>
              <a:t>5</a:t>
            </a:r>
          </a:p>
        </p:txBody>
      </p:sp>
      <p:pic>
        <p:nvPicPr>
          <p:cNvPr id="4" name="Content" descr="The map shows the locations of the four HCPs in Kent and Medway. Dartford, Gravesham and Swanley HCP, which covers the majority of Dartford and Gravesham. East Kent HCP which covers the majority of Ashford, Canterbury, Dover, Folkestone and Hythe, and Thanet. Medway and Swale HCP which covers the majority of Medway and Swale. West Kent HCP, which covers the majority  of Maidstone, Sevenoaks, Tonbridge and Malling, and Tunbridge Wells. "/>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due to substance misuse (15-24 years)</a:t>
            </a:r>
          </a:p>
        </p:txBody>
      </p:sp>
      <p:sp>
        <p:nvSpPr>
          <p:cNvPr id="3" name="slide_number"/>
          <p:cNvSpPr>
            <a:spLocks noGrp="1"/>
          </p:cNvSpPr>
          <p:nvPr>
            <p:ph type="body" sz="quarter" idx="10"/>
          </p:nvPr>
        </p:nvSpPr>
        <p:spPr>
          <a:xfrm>
            <a:off x="0" y="0"/>
            <a:ext cx="576263" cy="576263"/>
          </a:xfrm>
        </p:spPr>
        <p:txBody>
          <a:bodyPr/>
          <a:lstStyle/>
          <a:p>
            <a:r>
              <a:t>49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West Kent HCP, and District and UA for 2020/21 - 22/23 and compares these values to the England average. The value for England was  60. The value for Kent and Medway ICS was  74, which is worse compared to England. The value for West Kent HCP was  82, which is worse compared to England. The value for Maidstone was  95, which is worse compared to England. The value for Sevenoaks was  71, which is similar compared to England. The value for Tonbridge and Malling was  61, which is similar compared to England. The value for Tunbridge Wells was 101,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60. The value for Dartford, Gravesham and Swanley HCP was 57, which is similar compared to England. The value for East Kent HCP was 64, which is similar compared to England. The value for Medway and Swale HCP was 90, which is worse compared to England. The value for West Kent HCP was 82,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8 years, up to 2020/21 - 22/23. In West Kent HCP, the value was 91 in 2013/14 - 15/16 and 82 in 2020/21 - 22/23. In England, the value was 95 in 2013/14 - 15/16 and 60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worse than England.
Value type: Crude rate - per 100,000.
Latest time period: 2020/21 - 22/23.
Source: Hospital Episode Statistics (HES), NHS Digital.
Value calculation: Aggregated data.
Small area type: District &amp; UA.
RAG method: Confidence interval (95%) - Byar's method.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51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Hypertension: QOF prevalence (all ages)</a:t>
            </a:r>
          </a:p>
        </p:txBody>
      </p:sp>
      <p:sp>
        <p:nvSpPr>
          <p:cNvPr id="3" name="slide_number"/>
          <p:cNvSpPr>
            <a:spLocks noGrp="1"/>
          </p:cNvSpPr>
          <p:nvPr>
            <p:ph type="body" sz="quarter" idx="10"/>
          </p:nvPr>
        </p:nvSpPr>
        <p:spPr>
          <a:xfrm>
            <a:off x="0" y="0"/>
            <a:ext cx="576263" cy="576263"/>
          </a:xfrm>
        </p:spPr>
        <p:txBody>
          <a:bodyPr/>
          <a:lstStyle/>
          <a:p>
            <a:r>
              <a:t>52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West Kent HCP for 2022/23 and compares these values to the England average. The value for ABC PCN was 15, which is similar compared to England. The value for Athena PCN was 17, which is higher compared to England. The value for Maidstone Central PCN was 15, which is similar compared to England. The value for Malling PCN was 14, which is lower compared to England. The value for Orphan PCN was 14, which is lower compared to England. The value for Sevenoaks PCN was 14, which is similar compared to England. The value for The Ridge PCN was 16, which is higher compared to England. The value for Tonbridge PCN was 15, which is higher compared to England. The value for Tunbridge Wells PCN was 14, which is lower compared to England. The value for Weald PCN was 15, which is high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14. The value for Kent and Medway ICS was 15, which is higher compared to England. The value for Dartford, Gravesham and Swanley HCP was 14, which is similar compared to England. The value for East Kent HCP was 17, which is higher compared to England. The value for Medway and Swale HCP was 15, which is higher compared to England. The value for West Kent HCP was 15, which is high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5 years, up to 2022/23. In West Kent HCP, the value was 14 in 2018/19 and 15 in 2022/23. In England, the value was 14 in 2018/19 and 14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higher than England.
Value type: Proportion - %.
Latest time period: 2022/23.
Source: OHID, Fingertips, Indicator ID: 219.
Value calculation: Aggregated data.
Small area type: Practice to PCN.
RAG method: Confidence interval (99.8%) - Wilson Score method.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Diabetes: QOF prevalence (17+ yrs)</a:t>
            </a:r>
          </a:p>
        </p:txBody>
      </p:sp>
      <p:sp>
        <p:nvSpPr>
          <p:cNvPr id="3" name="slide_number"/>
          <p:cNvSpPr>
            <a:spLocks noGrp="1"/>
          </p:cNvSpPr>
          <p:nvPr>
            <p:ph type="body" sz="quarter" idx="10"/>
          </p:nvPr>
        </p:nvSpPr>
        <p:spPr>
          <a:xfrm>
            <a:off x="0" y="0"/>
            <a:ext cx="576263" cy="576263"/>
          </a:xfrm>
        </p:spPr>
        <p:txBody>
          <a:bodyPr/>
          <a:lstStyle/>
          <a:p>
            <a:r>
              <a:t>53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West Kent HCP for 2022/23 and compares these values to the England average. The value for ABC PCN was 7.5, which is similar compared to England. The value for Athena PCN was 7.3, which is similar compared to England. The value for Maidstone Central PCN was 7.6, which is similar compared to England. The value for Malling PCN was 7.3, which is similar compared to England. The value for Orphan PCN was 8.3, which is higher compared to England. The value for Sevenoaks PCN was 5.8, which is lower compared to England. The value for The Ridge PCN was 7.1, which is similar compared to England. The value for Tonbridge PCN was 7.0, which is lower compared to England. The value for Tunbridge Wells PCN was 6.2, which is lower compared to England. The value for Weald PCN was 6.6, which is low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7.5. The value for Kent and Medway ICS was 7.6, which is higher compared to England. The value for Dartford, Gravesham and Swanley HCP was 7.8, which is higher compared to England. The value for East Kent HCP was 7.6, which is similar compared to England. The value for Medway and Swale HCP was 8.4, which is higher compared to England. The value for West Kent HCP was 6.8, which is low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5 years, up to 2022/23. In West Kent HCP, the value was 6.1 in 2018/19 and 6.8 in 2022/23. In England, the value was 6.9 in 2018/19 and 7.5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lower than England.
Value type: Proportion - %.
Latest time period: 2022/23.
Source: OHID, Fingertips, Indicator ID: 241.
Value calculation: Aggregated data.
Small area type: Practice to PCN.
RAG method: Confidence interval (99.8%) - Wilson Score method.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CHD: QOF prevalence (all ages)</a:t>
            </a:r>
          </a:p>
        </p:txBody>
      </p:sp>
      <p:sp>
        <p:nvSpPr>
          <p:cNvPr id="3" name="slide_number"/>
          <p:cNvSpPr>
            <a:spLocks noGrp="1"/>
          </p:cNvSpPr>
          <p:nvPr>
            <p:ph type="body" sz="quarter" idx="10"/>
          </p:nvPr>
        </p:nvSpPr>
        <p:spPr>
          <a:xfrm>
            <a:off x="0" y="0"/>
            <a:ext cx="576263" cy="576263"/>
          </a:xfrm>
        </p:spPr>
        <p:txBody>
          <a:bodyPr/>
          <a:lstStyle/>
          <a:p>
            <a:r>
              <a:t>54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West Kent HCP for 2022/23 and compares these values to the England average. The value for ABC PCN was 2.4, which is lower compared to England. The value for Athena PCN was 3.0, which is similar compared to England. The value for Maidstone Central PCN was 2.7, which is lower compared to England. The value for Malling PCN was 2.6, which is lower compared to England. The value for Orphan PCN was 2.1, which is lower compared to England. The value for Sevenoaks PCN was 2.5, which is lower compared to England. The value for The Ridge PCN was 3.0, which is similar compared to England. The value for Tonbridge PCN was 2.6, which is lower compared to England. The value for Tunbridge Wells PCN was 2.3, which is lower compared to England. The value for Weald PCN was 2.6, which is low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3. The value for Kent and Medway ICS was 2.8, which is lower compared to England. The value for Dartford, Gravesham and Swanley HCP was 2.4, which is lower compared to England. The value for East Kent HCP was 3.2, which is higher compared to England. The value for Medway and Swale HCP was 2.7, which is lower compared to England. The value for West Kent HCP was 2.6, which is low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5 years, up to 2022/23. In West Kent HCP, the value was 2.6 in 2018/19 and 2.6 in 2022/23. In England, the value was 3.1 in 2018/19 and 3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lower than England.
Value type: Proportion - %.
Latest time period: 2022/23.
Source: OHID, Fingertips, Indicator ID: 273.
Value calculation: Aggregated data.
Small area type: Practice to PCN.
RAG method: Confidence interval (99.8%) - Wilson Score method.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CKD: QOF prevalence (18+ yrs)</a:t>
            </a:r>
          </a:p>
        </p:txBody>
      </p:sp>
      <p:sp>
        <p:nvSpPr>
          <p:cNvPr id="3" name="slide_number"/>
          <p:cNvSpPr>
            <a:spLocks noGrp="1"/>
          </p:cNvSpPr>
          <p:nvPr>
            <p:ph type="body" sz="quarter" idx="10"/>
          </p:nvPr>
        </p:nvSpPr>
        <p:spPr>
          <a:xfrm>
            <a:off x="0" y="0"/>
            <a:ext cx="576263" cy="576263"/>
          </a:xfrm>
        </p:spPr>
        <p:txBody>
          <a:bodyPr/>
          <a:lstStyle/>
          <a:p>
            <a:r>
              <a:t>55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West Kent HCP for 2022/23 and compares these values to the England average. The value for ABC PCN was 5.2, which is higher compared to England. The value for Athena PCN was 6.4, which is higher compared to England. The value for Maidstone Central PCN was 5.0, which is higher compared to England. The value for Malling PCN was 4.6, which is higher compared to England. The value for Orphan PCN was 5.9, which is higher compared to England. The value for Sevenoaks PCN was 4.9, which is higher compared to England. The value for The Ridge PCN was 4.6, which is higher compared to England. The value for Tonbridge PCN was 4.7, which is higher compared to England. The value for Tunbridge Wells PCN was 4.6, which is higher compared to England. The value for Weald PCN was 4.6, which is high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4.2. The value for Kent and Medway ICS was 4.7, which is higher compared to England. The value for Dartford, Gravesham and Swanley HCP was 4.1, which is similar compared to England. The value for East Kent HCP was 5, which is higher compared to England. The value for Medway and Swale HCP was 4.3, which is similar compared to England. The value for West Kent HCP was 4.9, which is high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5 years, up to 2022/23. In West Kent HCP, the value was 4.3 in 2018/19 and 4.9 in 2022/23. In England, the value was 4.1 in 2018/19 and 4.2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higher than England.
Value type: Proportion - %.
Latest time period: 2022/23.
Source: OHID, Fingertips, Indicator ID: 258.
Value calculation: Aggregated data.
Small area type: Practice to PCN.
RAG method: Confidence interval (99.8%) - Wilson Score method.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Stroke: QOF prevalence (all ages)</a:t>
            </a:r>
          </a:p>
        </p:txBody>
      </p:sp>
      <p:sp>
        <p:nvSpPr>
          <p:cNvPr id="3" name="slide_number"/>
          <p:cNvSpPr>
            <a:spLocks noGrp="1"/>
          </p:cNvSpPr>
          <p:nvPr>
            <p:ph type="body" sz="quarter" idx="10"/>
          </p:nvPr>
        </p:nvSpPr>
        <p:spPr>
          <a:xfrm>
            <a:off x="0" y="0"/>
            <a:ext cx="576263" cy="576263"/>
          </a:xfrm>
        </p:spPr>
        <p:txBody>
          <a:bodyPr/>
          <a:lstStyle/>
          <a:p>
            <a:r>
              <a:t>56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West Kent HCP for 2022/23 and compares these values to the England average. The value for ABC PCN was 1.7, which is similar compared to England. The value for Athena PCN was 2.0, which is similar compared to England. The value for Maidstone Central PCN was 1.8, which is similar compared to England. The value for Malling PCN was 1.6, which is lower compared to England. The value for Orphan PCN was 1.5, which is lower compared to England. The value for Sevenoaks PCN was 1.9, which is similar compared to England. The value for The Ridge PCN was 2.0, which is similar compared to England. The value for Tonbridge PCN was 1.9, which is similar compared to England. The value for Tunbridge Wells PCN was 2.0, which is similar compared to England. The value for Weald PCN was 1.9,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1.8. The value for Kent and Medway ICS was 1.8, which is similar compared to England. The value for Dartford, Gravesham and Swanley HCP was 1.6, which is lower compared to England. The value for East Kent HCP was 2.1, which is higher compared to England. The value for Medway and Swale HCP was 1.4, which is lower compared to England. The value for West Kent HCP was 1.9,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5 years, up to 2022/23. In West Kent HCP, the value was 1.8 in 2018/19 and 1.9 in 2022/23. In England, the value was 1.8 in 2018/19 and 1.8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similar to England.
Value type: Proportion - %.
Latest time period: 2022/23.
Source: OHID, Fingertips, Indicator ID: 212.
Value calculation: Aggregated data.
Small area type: Practice to PCN.
RAG method: Confidence interval (99.8%) - Wilson Score method.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Deaths from circulatory disease, under 75 years</a:t>
            </a:r>
          </a:p>
        </p:txBody>
      </p:sp>
      <p:sp>
        <p:nvSpPr>
          <p:cNvPr id="3" name="slide_number"/>
          <p:cNvSpPr>
            <a:spLocks noGrp="1"/>
          </p:cNvSpPr>
          <p:nvPr>
            <p:ph type="body" sz="quarter" idx="10"/>
          </p:nvPr>
        </p:nvSpPr>
        <p:spPr>
          <a:xfrm>
            <a:off x="0" y="0"/>
            <a:ext cx="576263" cy="576263"/>
          </a:xfrm>
        </p:spPr>
        <p:txBody>
          <a:bodyPr/>
          <a:lstStyle/>
          <a:p>
            <a:r>
              <a:t>57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West Kent HCP for 2020 - 22 and compares these values to the England average. The value for ABC PCN was 92, which is similar compared to England. The value for Athena PCN was 53, which is better compared to England. The value for Maidstone Central PCN was 72, which is similar compared to England. The value for Malling PCN was 66, which is similar compared to England. The value for Sevenoaks PCN was 46, which is better compared to England. The value for The Ridge PCN was 56, which is better compared to England. The value for Tonbridge PCN was 60, which is better compared to England. The value for Tunbridge Wells PCN was 60, which is better compared to England. The value for Weald PCN was 58,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76. The value for Kent and Medway ICS was 71, which is better compared to England. The value for Dartford, Gravesham and Swanley HCP was 70, which is similar compared to England. The value for East Kent HCP was 71, which is better compared to England. The value for Medway and Swale HCP was 85, which is worse compared to England. The value for West Kent HCP was 60,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4 years, up to 2020 - 22. In West Kent HCP, the value was 57 in 2017 - 19 and 60 in 2020 - 22. In England, the value was 71 in 2017 - 19 and 76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Directly standardised rate per 100,000.
Latest time period: 2020 - 22.
Source: OHID, Fingertips and NHS Digital, PCMD, Indicator ID: 40401.
Value calculation: Aggregated data.
Small area type: Ward to PCN.
RAG method: Confidence interval (95%) - Dobson's method.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Deaths from all cancer, under 75 years</a:t>
            </a:r>
          </a:p>
        </p:txBody>
      </p:sp>
      <p:sp>
        <p:nvSpPr>
          <p:cNvPr id="3" name="slide_number"/>
          <p:cNvSpPr>
            <a:spLocks noGrp="1"/>
          </p:cNvSpPr>
          <p:nvPr>
            <p:ph type="body" sz="quarter" idx="10"/>
          </p:nvPr>
        </p:nvSpPr>
        <p:spPr>
          <a:xfrm>
            <a:off x="0" y="0"/>
            <a:ext cx="576263" cy="576263"/>
          </a:xfrm>
        </p:spPr>
        <p:txBody>
          <a:bodyPr/>
          <a:lstStyle/>
          <a:p>
            <a:r>
              <a:t>58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West Kent HCP for 2020 - 22 and compares these values to the England average. The value for ABC PCN was 108, which is similar compared to England. The value for Athena PCN was 105, which is similar compared to England. The value for Maidstone Central PCN was 121, which is similar compared to England. The value for Malling PCN was 120, which is similar compared to England. The value for Sevenoaks PCN was 108, which is similar compared to England. The value for The Ridge PCN was  84, which is better compared to England. The value for Tonbridge PCN was 121, which is similar compared to England. The value for Tunbridge Wells PCN was 118, which is similar compared to England. The value for Weald PCN was 119,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123. The value for Kent and Medway ICS was 124, which is similar compared to England. The value for Dartford, Gravesham and Swanley HCP was 123, which is similar compared to England. The value for East Kent HCP was 127, which is similar compared to England. The value for Medway and Swale HCP was 133, which is worse compared to England. The value for West Kent HCP was 114,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4 years, up to 2020 - 22. In West Kent HCP, the value was 118 in 2017 - 19 and 114 in 2020 - 22. In England, the value was 130 in 2017 - 19 and 123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Directly standardised rate per 100,000.
Latest time period: 2020 - 22.
Source: OHID, Fingertips and NHS Digital, PCMD, Indicator ID: 40501.
Value calculation: Aggregated data.
Small area type: Ward to PCN.
RAG method: Confidence interval (95%) - Dobson's method.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_number"/>
          <p:cNvSpPr>
            <a:spLocks noGrp="1"/>
          </p:cNvSpPr>
          <p:nvPr>
            <p:ph type="body" sz="quarter" idx="10"/>
          </p:nvPr>
        </p:nvSpPr>
        <p:spPr>
          <a:xfrm>
            <a:off x="0" y="0"/>
            <a:ext cx="576263" cy="576263"/>
          </a:xfrm>
        </p:spPr>
        <p:txBody>
          <a:bodyPr/>
          <a:lstStyle/>
          <a:p>
            <a:r>
              <a:t>59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West Kent HCP for 2022/23 and compares these values to the England average. The value for ABC PCN was 1084, which is worse compared to England. The value for Athena PCN was  702, which is better compared to England. The value for Maidstone Central PCN was  972, which is worse compared to England. The value for Malling PCN was  897, which is similar compared to England. The value for Sevenoaks PCN was  648, which is better compared to England. The value for The Ridge PCN was  689, which is better compared to England. The value for Tonbridge PCN was  781, which is better compared to England. The value for Tunbridge Wells PCN was  801, which is similar compared to England. The value for Weald PCN was  770,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856. The value for Kent and Medway ICS was 833, which is better compared to England. The value for Dartford, Gravesham and Swanley HCP was 922, which is worse compared to England. The value for East Kent HCP was 680, which is better compared to England. The value for Medway and Swale HCP was 1106, which is worse compared to England. The value for West Kent HCP was 807,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10 years, up to 2022/23. In West Kent HCP, the value was 705 in 2013/14 and 807 in 2022/23. In England, the value was 877 in 2013/14 and 856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Directly standardised rate per 100,000.
Latest time period: 2022/23.
Source: Hospital Episode Statistics (HES), NHS Digital.
Value calculation: Aggregated data.
Small area type: LSOA to PCN.
RAG method: Confidence interval (95%) - Dobson's method.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Rationale</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
        <p:nvSpPr>
          <p:cNvPr id="5" name="Content"/>
          <p:cNvSpPr>
            <a:spLocks noGrp="1"/>
          </p:cNvSpPr>
          <p:nvPr>
            <p:ph idx="1"/>
          </p:nvPr>
        </p:nvSpPr>
        <p:spPr>
          <a:xfrm>
            <a:off x="395536" y="1124744"/>
            <a:ext cx="8352928" cy="5112568"/>
          </a:xfrm>
        </p:spPr>
        <p:txBody>
          <a:bodyPr/>
          <a:lstStyle/>
          <a:p>
            <a:r>
              <a:t>The profiles contain six sections, which are based on key themes identified in the NHS Long Term Plan.
1) Demographics
2) Wider Determinants
3) Prevention and Health Inequalities
4) Best Start in Life
5) Major Health Conditions
6) Ageing Well
Key stakeholders were consulted to identify the indicators that should be included.
Due to limitations in the available data, some indicators could not be included for all the priorities identified at this time.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Depression: QOF prevalence (18+ yrs)</a:t>
            </a:r>
          </a:p>
        </p:txBody>
      </p:sp>
      <p:sp>
        <p:nvSpPr>
          <p:cNvPr id="3" name="slide_number"/>
          <p:cNvSpPr>
            <a:spLocks noGrp="1"/>
          </p:cNvSpPr>
          <p:nvPr>
            <p:ph type="body" sz="quarter" idx="10"/>
          </p:nvPr>
        </p:nvSpPr>
        <p:spPr>
          <a:xfrm>
            <a:off x="0" y="0"/>
            <a:ext cx="576263" cy="576263"/>
          </a:xfrm>
        </p:spPr>
        <p:txBody>
          <a:bodyPr/>
          <a:lstStyle/>
          <a:p>
            <a:r>
              <a:t>60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West Kent HCP for 2022/23 and compares these values to the England average. The value for ABC PCN was 15, which is higher compared to England. The value for Athena PCN was 15, which is higher compared to England. The value for Maidstone Central PCN was 11, which is lower compared to England. The value for Malling PCN was 16, which is higher compared to England. The value for Orphan PCN was 17, which is higher compared to England. The value for Sevenoaks PCN was 13, which is similar compared to England. The value for The Ridge PCN was 14, which is higher compared to England. The value for Tonbridge PCN was 15, which is higher compared to England. The value for Tunbridge Wells PCN was 16, which is higher compared to England. The value for Weald PCN was 15, which is high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13. The value for Kent and Medway ICS was 16, which is higher compared to England. The value for Dartford, Gravesham and Swanley HCP was 13, which is similar compared to England. The value for East Kent HCP was 17, which is higher compared to England. The value for Medway and Swale HCP was 17, which is higher compared to England. The value for West Kent HCP was 15, which is high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5 years, up to 2022/23. In West Kent HCP, the value was 11 in 2018/19 and 15 in 2022/23. In England, the value was 11 in 2018/19 and 13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higher than England.
Value type: Proportion - %.
Latest time period: 2022/23.
Source: OHID, Fingertips, Indicator ID: 848.
Value calculation: Aggregated data.
Small area type: Practice to PCN.
RAG method: Confidence interval (99.8%) - Byar's method.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Serious Mental Illness: QOF prevalence (all ages)</a:t>
            </a:r>
          </a:p>
        </p:txBody>
      </p:sp>
      <p:sp>
        <p:nvSpPr>
          <p:cNvPr id="3" name="slide_number"/>
          <p:cNvSpPr>
            <a:spLocks noGrp="1"/>
          </p:cNvSpPr>
          <p:nvPr>
            <p:ph type="body" sz="quarter" idx="10"/>
          </p:nvPr>
        </p:nvSpPr>
        <p:spPr>
          <a:xfrm>
            <a:off x="0" y="0"/>
            <a:ext cx="576263" cy="576263"/>
          </a:xfrm>
        </p:spPr>
        <p:txBody>
          <a:bodyPr/>
          <a:lstStyle/>
          <a:p>
            <a:r>
              <a:t>61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West Kent HCP for 2022/23 and compares these values to the England average. The value for ABC PCN was 1.2, which is higher compared to England. The value for Athena PCN was 0.7, which is lower compared to England. The value for Maidstone Central PCN was 0.9, which is similar compared to England. The value for Malling PCN was 0.6, which is lower compared to England. The value for Orphan PCN was 1.0, which is similar compared to England. The value for Sevenoaks PCN was 0.7, which is lower compared to England. The value for The Ridge PCN was 0.6, which is lower compared to England. The value for Tonbridge PCN was 0.8, which is lower compared to England. The value for Tunbridge Wells PCN was 1.1, which is higher compared to England. The value for Weald PCN was 0.7, which is low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1. The value for Kent and Medway ICS was 0.9, which is lower compared to England. The value for Dartford, Gravesham and Swanley HCP was 0.8, which is lower compared to England. The value for East Kent HCP was 1, which is similar compared to England. The value for Medway and Swale HCP was 0.8, which is lower compared to England. The value for West Kent HCP was 0.8, which is low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5 years, up to 2022/23. In West Kent HCP, the value was 0.8 in 2018/19 and 0.8 in 2022/23. In England, the value was 1 in 2018/19 and 1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lower than England.
Value type: Proportion - %.
Latest time period: 2022/23.
Source: OHID, Fingertips, Indicator ID: 90581.
Value calculation: Aggregated data.
Small area type: Practice to PCN.
RAG method: Confidence interval (99.8%) - Wilson Score method.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Suicide rate (Persons)</a:t>
            </a:r>
          </a:p>
        </p:txBody>
      </p:sp>
      <p:sp>
        <p:nvSpPr>
          <p:cNvPr id="3" name="slide_number"/>
          <p:cNvSpPr>
            <a:spLocks noGrp="1"/>
          </p:cNvSpPr>
          <p:nvPr>
            <p:ph type="body" sz="quarter" idx="10"/>
          </p:nvPr>
        </p:nvSpPr>
        <p:spPr>
          <a:xfrm>
            <a:off x="0" y="0"/>
            <a:ext cx="576263" cy="576263"/>
          </a:xfrm>
        </p:spPr>
        <p:txBody>
          <a:bodyPr/>
          <a:lstStyle/>
          <a:p>
            <a:r>
              <a:t>62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West Kent HCP, and Districts and UAs for 2020 - 22 and compares these values to the England average. The value for England was 10. The value for Kent and Medway ICS was 12, which is worse compared to England. The value for West Kent HCP was 12, which is worse compared to England. The value for Maidstone was 11, which is similar compared to England. The value for Sevenoaks was 11, which is similar compared to England. The value for Tonbridge and Malling was 14, which is similar compared to England. The value for Tunbridge Wells was 10,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10. The value for Dartford, Gravesham and Swanley HCP was 10, which is similar compared to England. The value for East Kent HCP was 13, which is worse compared to England. The value for Medway and Swale HCP was 12, which is worse compared to England. The value for West Kent HCP was 12,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20 years, up to 2020 - 22. In West Kent HCP, the value was 10 in 2001 - 03 and 12 in 2020 - 22. In England, the value was 10 in 2001 - 03 and 10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worse than England.
Value type: Directly standardised rate - per 100,000.
Latest time period: 2020 - 22.
Source: OHID, Fingertips, Indicator ID: 41001.
Value calculation: Population weighted average.
Small area type: Districts &amp; UAs (from Apr 2023).
RAG method: England plus/minus 10%.</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Suicide rate (Male)</a:t>
            </a:r>
          </a:p>
        </p:txBody>
      </p:sp>
      <p:sp>
        <p:nvSpPr>
          <p:cNvPr id="3" name="slide_number"/>
          <p:cNvSpPr>
            <a:spLocks noGrp="1"/>
          </p:cNvSpPr>
          <p:nvPr>
            <p:ph type="body" sz="quarter" idx="10"/>
          </p:nvPr>
        </p:nvSpPr>
        <p:spPr>
          <a:xfrm>
            <a:off x="0" y="0"/>
            <a:ext cx="576263" cy="576263"/>
          </a:xfrm>
        </p:spPr>
        <p:txBody>
          <a:bodyPr/>
          <a:lstStyle/>
          <a:p>
            <a:r>
              <a:t>63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West Kent HCP, and Districts and UAs for 2020 - 22 and compares these values to the England average. The value for England was 16. The value for Kent and Medway ICS was 18, which is worse compared to England. The value for West Kent HCP was 17, which is similar compared to England. The value for Maidstone was 14, which is similar compared to England. The value for Sevenoaks was 15, which is similar compared to England. The value for Tonbridge and Malling was 23, which is worse compared to England. The value for Tunbridge Wells was 15,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16. The value for Dartford, Gravesham and Swanley HCP was 15, which is similar compared to England. The value for East Kent HCP was 20, which is worse compared to England. The value for Medway and Swale HCP was 19, which is worse compared to England. The value for West Kent HCP was 17,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20 years, up to 2020 - 22. In West Kent HCP, the value was 16 in 2001 - 03 and 17 in 2020 - 22. In England, the value was 16 in 2001 - 03 and 16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similar to England.
Value type: Directly standardised rate - per 100,000.
Latest time period: 2020 - 22.
Source: OHID, Fingertips, Indicator ID: 41001.
Value calculation: Population weighted average.
Small area type: Districts &amp; UAs (from Apr 2023).
RAG method: England plus/minus 10%.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64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dementia diagnosis rate (aged 65 and older)</a:t>
            </a:r>
          </a:p>
        </p:txBody>
      </p:sp>
      <p:sp>
        <p:nvSpPr>
          <p:cNvPr id="3" name="slide_number"/>
          <p:cNvSpPr>
            <a:spLocks noGrp="1"/>
          </p:cNvSpPr>
          <p:nvPr>
            <p:ph type="body" sz="quarter" idx="10"/>
          </p:nvPr>
        </p:nvSpPr>
        <p:spPr>
          <a:xfrm>
            <a:off x="0" y="0"/>
            <a:ext cx="576263" cy="576263"/>
          </a:xfrm>
        </p:spPr>
        <p:txBody>
          <a:bodyPr/>
          <a:lstStyle/>
          <a:p>
            <a:r>
              <a:t>65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England, Kent and Medway ICS, West Kent HCP, and Districts and UAs for 2023. These values cannot be compared to the England average. The value for England was 63. The value for Kent and Medway ICS was 58. The value for West Kent HCP was 59. The value for Maidstone was 62. The value for Sevenoaks was 63. The value for Tonbridge and Malling was 48. The value for Tunbridge Wells was 64.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Kent and Medway ICS and each of the HCPs for 2023. These values cannot be compared to the England average. The value for England was 63. The value for Dartford, Gravesham and Swanley HCP was 62. The value for East Kent HCP was 58. The value for Medway and Swale HCP was 56. The value for West Kent HCP was 59.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7 years, up to 2023. In West Kent HCP, the value was 61 in 2017 and 59 in 2023. In England, the value was 68 in 2017 and 63 in 20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West Kent cannot be compared to England statistically.
Value type: Proportion - %.
Latest time period: 2023.
Source: OHID, Fingertips, Indicator ID: 92949.
Value calculation: Aggregated data.
Small area type: Districts &amp; UAs (from Apr 2023).
RAG method: None applied.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due to falls (persons aged 65 and over)</a:t>
            </a:r>
          </a:p>
        </p:txBody>
      </p:sp>
      <p:sp>
        <p:nvSpPr>
          <p:cNvPr id="3" name="slide_number"/>
          <p:cNvSpPr>
            <a:spLocks noGrp="1"/>
          </p:cNvSpPr>
          <p:nvPr>
            <p:ph type="body" sz="quarter" idx="10"/>
          </p:nvPr>
        </p:nvSpPr>
        <p:spPr>
          <a:xfrm>
            <a:off x="0" y="0"/>
            <a:ext cx="576263" cy="576263"/>
          </a:xfrm>
        </p:spPr>
        <p:txBody>
          <a:bodyPr/>
          <a:lstStyle/>
          <a:p>
            <a:r>
              <a:t>66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West Kent HCP, and Districts and UAs for 2021/22 and compares these values to the England average. The value for England was 2100. The value for Kent and Medway ICS was 2227, which is worse compared to England. The value for West Kent HCP was 2448, which is worse compared to England. The value for Maidstone was 2439, which is worse compared to England. The value for Sevenoaks was 2163, which is similar compared to England. The value for Tonbridge and Malling was 2564, which is worse compared to England. The value for Tunbridge Wells was 2627,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22 and compares these values to the England average. The value for England was 2100. The value for Dartford, Gravesham and Swanley HCP was 2345, which is worse compared to England. The value for East Kent HCP was 2185, which is similar compared to England. The value for Medway and Swale HCP was 1950, which is better compared to England. The value for West Kent HCP was 2448,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sp>
        <p:nvSpPr>
          <p:cNvPr id="7" name="bottom_left"/>
          <p:cNvSpPr>
            <a:spLocks noGrp="1"/>
          </p:cNvSpPr>
          <p:nvPr>
            <p:ph type="pic" sz="quarter" idx="18"/>
          </p:nvPr>
        </p:nvSpPr>
        <p:spPr>
          <a:xfrm>
            <a:off x="179512" y="5333896"/>
            <a:ext cx="4248472" cy="1406316"/>
          </a:xfrm>
        </p:spPr>
        <p:txBody>
          <a:bodyPr/>
          <a:lstStyle/>
          <a:p>
            <a:r>
              <a:t>Trend data not available.</a:t>
            </a:r>
          </a:p>
        </p:txBody>
      </p:sp>
      <p:sp>
        <p:nvSpPr>
          <p:cNvPr id="8" name="notes_box"/>
          <p:cNvSpPr>
            <a:spLocks noGrp="1"/>
          </p:cNvSpPr>
          <p:nvPr>
            <p:ph type="body" sz="quarter" idx="15"/>
          </p:nvPr>
        </p:nvSpPr>
        <p:spPr>
          <a:xfrm>
            <a:off x="4716016" y="4797152"/>
            <a:ext cx="4320480" cy="1944216"/>
          </a:xfrm>
        </p:spPr>
        <p:txBody>
          <a:bodyPr/>
          <a:lstStyle/>
          <a:p>
            <a:r>
              <a:rPr dirty="0"/>
              <a:t>The rate in West Kent is worse than England.
Value type: Directly </a:t>
            </a:r>
            <a:r>
              <a:rPr dirty="0" err="1"/>
              <a:t>standardised</a:t>
            </a:r>
            <a:r>
              <a:rPr dirty="0"/>
              <a:t> rate - per 100,000.
Latest time period: 2021/22.
Source: OHID, Fingertips, Indicator ID: 22401.
Value calculation: Population weighted average.
Small area type: Districts &amp; UAs (from Apr 2023).
RAG method: England plus/minus 5%.</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hip fracture (persons aged 65 and over)</a:t>
            </a:r>
          </a:p>
        </p:txBody>
      </p:sp>
      <p:sp>
        <p:nvSpPr>
          <p:cNvPr id="3" name="slide_number"/>
          <p:cNvSpPr>
            <a:spLocks noGrp="1"/>
          </p:cNvSpPr>
          <p:nvPr>
            <p:ph type="body" sz="quarter" idx="10"/>
          </p:nvPr>
        </p:nvSpPr>
        <p:spPr>
          <a:xfrm>
            <a:off x="0" y="0"/>
            <a:ext cx="576263" cy="576263"/>
          </a:xfrm>
        </p:spPr>
        <p:txBody>
          <a:bodyPr/>
          <a:lstStyle/>
          <a:p>
            <a:r>
              <a:t>67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West Kent HCP, and Districts and UAs for 2022/23 and compares these values to the England average. The value for England was 558. The value for Kent and Medway ICS was 585, which is similar compared to England. The value for West Kent HCP was 640, which is worse compared to England. The value for Maidstone was 694, which is worse compared to England. The value for Sevenoaks was 556, which is similar compared to England. The value for Tonbridge and Malling was 741, which is worse compared to England. The value for Tunbridge Wells was 526,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558. The value for Dartford, Gravesham and Swanley HCP was 561, which is similar compared to England. The value for East Kent HCP was 553, which is similar compared to England. The value for Medway and Swale HCP was 575, which is similar compared to England. The value for West Kent HCP was 640,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13 years, up to 2022/23. In West Kent HCP, the value was 620 in 2010/11 and 640 in 2022/23. In England, the value was 615 in 2010/11 and 558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rPr dirty="0"/>
              <a:t>The rate in West Kent is worse than England.
Value type: </a:t>
            </a:r>
            <a:r>
              <a:rPr lang="en-GB" dirty="0"/>
              <a:t>Directly standardised rate - per 100,000. </a:t>
            </a:r>
            <a:r>
              <a:rPr dirty="0"/>
              <a:t>
Latest time period: 2022/23.
Source: OHID, Fingertips, Indicator ID: 41401.
Value calculation: Population weighted average.
Small area type: Districts &amp; UAs (from Apr 2023).
RAG method: England plus/minus 5%.</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QOF prevalence (50+ yrs)</a:t>
            </a:r>
          </a:p>
        </p:txBody>
      </p:sp>
      <p:sp>
        <p:nvSpPr>
          <p:cNvPr id="3" name="slide_number"/>
          <p:cNvSpPr>
            <a:spLocks noGrp="1"/>
          </p:cNvSpPr>
          <p:nvPr>
            <p:ph type="body" sz="quarter" idx="10"/>
          </p:nvPr>
        </p:nvSpPr>
        <p:spPr>
          <a:xfrm>
            <a:off x="0" y="0"/>
            <a:ext cx="576263" cy="576263"/>
          </a:xfrm>
        </p:spPr>
        <p:txBody>
          <a:bodyPr/>
          <a:lstStyle/>
          <a:p>
            <a:r>
              <a:t>68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West Kent HCP for 2022/23 and compares these values to the England average. The value for ABC PCN was 1.5, which is higher compared to England. The value for Athena PCN was 1.7, which is higher compared to England. The value for Maidstone Central PCN was 0.8, which is similar compared to England. The value for Malling PCN was 0.6, which is lower compared to England. The value for Orphan PCN was 1.4, which is higher compared to England. The value for Sevenoaks PCN was 0.8, which is similar compared to England. The value for The Ridge PCN was 0.8, which is similar compared to England. The value for Tonbridge PCN was 1.6, which is higher compared to England. The value for Tunbridge Wells PCN was 1.8, which is higher compared to England. The value for Weald PCN was 0.6, which is low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1. The value for Kent and Medway ICS was 1.1, which is higher compared to England. The value for Dartford, Gravesham and Swanley HCP was 1, which is similar compared to England. The value for East Kent HCP was 1.1, which is higher compared to England. The value for Medway and Swale HCP was 0.9, which is similar compared to England. The value for West Kent HCP was 1.1, which is high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5 years, up to 2022/23. In West Kent HCP, the value was 0.9 in 2018/19 and 1.1 in 2022/23. In England, the value was 0.8 in 2018/19 and 1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higher than England.
Value type: Crude rate - %.
Latest time period: 2022/23.
Source: OHID, Fingertips, Indicator ID: 90443.
Value calculation: Aggregated data.
Small area type: Practice to PCN.
RAG method: Confidence interval (99.8%) - Wilson Score method.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hex map explained</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
        <p:nvSpPr>
          <p:cNvPr id="5" name="Text"/>
          <p:cNvSpPr>
            <a:spLocks noGrp="1"/>
          </p:cNvSpPr>
          <p:nvPr>
            <p:ph sz="quarter" idx="16"/>
          </p:nvPr>
        </p:nvSpPr>
        <p:spPr>
          <a:xfrm>
            <a:off x="288131" y="1016199"/>
            <a:ext cx="8676356" cy="1116658"/>
          </a:xfrm>
        </p:spPr>
        <p:txBody>
          <a:bodyPr/>
          <a:lstStyle/>
          <a:p>
            <a:r>
              <a:t>Some slides contain a hex map, which displays the indicator value at PCN level.
Each hexagon represents a PCN, arranged according to its relative geography within the HCP.</a:t>
            </a:r>
          </a:p>
        </p:txBody>
      </p:sp>
      <p:pic>
        <p:nvPicPr>
          <p:cNvPr id="6" name="Image" descr="There are 9 PCNs in West Kent HCP: ABC; Athena; Maidstone Central; Malling; Sevenoaks; The Ridge; Tonbridge; Tunbridge Wells; Weald. "/>
          <p:cNvPicPr>
            <a:picLocks noGrp="1"/>
          </p:cNvPicPr>
          <p:nvPr>
            <p:ph sz="quarter" idx="12"/>
          </p:nvPr>
        </p:nvPicPr>
        <p:blipFill>
          <a:blip r:embed="rId2" cstate="print"/>
          <a:stretch>
            <a:fillRect/>
          </a:stretch>
        </p:blipFill>
        <p:spPr>
          <a:xfrm>
            <a:off x="288131" y="2204864"/>
            <a:ext cx="8676357" cy="460851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Number grid explained</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
        <p:nvSpPr>
          <p:cNvPr id="5" name="Content 1"/>
          <p:cNvSpPr>
            <a:spLocks noGrp="1"/>
          </p:cNvSpPr>
          <p:nvPr>
            <p:ph sz="quarter" idx="12"/>
          </p:nvPr>
        </p:nvSpPr>
        <p:spPr>
          <a:xfrm>
            <a:off x="395537" y="1340769"/>
            <a:ext cx="4536503" cy="3168351"/>
          </a:xfrm>
        </p:spPr>
        <p:txBody>
          <a:bodyPr/>
          <a:lstStyle/>
          <a:p>
            <a:r>
              <a:t>Some slides contain a number grid, which displays the indicator value at different levels of geography.
England, Kent and Medway ICS, HCP, and small area.
The small area type displayed depends on the data available for the indicator.</a:t>
            </a:r>
          </a:p>
        </p:txBody>
      </p:sp>
      <p:sp>
        <p:nvSpPr>
          <p:cNvPr id="6" name="Content 2"/>
          <p:cNvSpPr>
            <a:spLocks noGrp="1"/>
          </p:cNvSpPr>
          <p:nvPr>
            <p:ph sz="quarter" idx="16"/>
          </p:nvPr>
        </p:nvSpPr>
        <p:spPr>
          <a:xfrm>
            <a:off x="395536" y="4640923"/>
            <a:ext cx="8402190" cy="1596119"/>
          </a:xfrm>
        </p:spPr>
        <p:txBody>
          <a:bodyPr/>
          <a:lstStyle/>
          <a:p>
            <a:r>
              <a:t>Either District &amp; Unitary Authority (UA) or former Clinical Commissioning Group (CCG).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
        <p:nvSpPr>
          <p:cNvPr id="5" name="Content"/>
          <p:cNvSpPr>
            <a:spLocks noGrp="1"/>
          </p:cNvSpPr>
          <p:nvPr>
            <p:ph idx="1"/>
          </p:nvPr>
        </p:nvSpPr>
        <p:spPr>
          <a:xfrm>
            <a:off x="395536" y="1124744"/>
            <a:ext cx="8352928" cy="2016224"/>
          </a:xfrm>
        </p:spPr>
        <p:txBody>
          <a:bodyPr/>
          <a:lstStyle/>
          <a:p>
            <a:r>
              <a:t>District &amp; UA and former CCG data have been mapped to the HCP boundaries as per the table below.
Caveat: District &amp; UA data does not align with the HCP areas exactly.
For the purpose of this profile, data for whole District &amp; UAs have been assigned to the HCP where the majority of residents reside.</a:t>
            </a:r>
          </a:p>
        </p:txBody>
      </p:sp>
      <p:graphicFrame>
        <p:nvGraphicFramePr>
          <p:cNvPr id="6" name="Table" descr="Table showing mapping of health and care partnerships to local authorities and former clinical commissioning groups."/>
          <p:cNvGraphicFramePr>
            <a:graphicFrameLocks noGrp="1"/>
          </p:cNvGraphicFramePr>
          <p:nvPr>
            <p:extLst>
              <p:ext uri="{D42A27DB-BD31-4B8C-83A1-F6EECF244321}">
                <p14:modId xmlns:p14="http://schemas.microsoft.com/office/powerpoint/2010/main" val="1105274538"/>
              </p:ext>
            </p:extLst>
          </p:nvPr>
        </p:nvGraphicFramePr>
        <p:xfrm>
          <a:off x="983196" y="3446060"/>
          <a:ext cx="7315200" cy="1828800"/>
        </p:xfrm>
        <a:graphic>
          <a:graphicData uri="http://schemas.openxmlformats.org/drawingml/2006/table">
            <a:tbl>
              <a:tblPr firstRow="1"/>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22860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Health and Care Partnership</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District &amp; Unitary Authority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Former Clinical Commissioning Group</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3657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Dartford, Gravesham and Swanley</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solidFill>
                      <a:prstDash val="solid"/>
                      <a:round/>
                      <a:headEnd type="none" w="med" len="med"/>
                      <a:tailEnd type="none" w="med" len="me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Dartford; Gravesham</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solidFill>
                      <a:prstDash val="solid"/>
                      <a:round/>
                      <a:headEnd type="none" w="med" len="med"/>
                      <a:tailEnd type="none" w="med" len="me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Dartford, Gravesham and Swanley CCG</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BEBEBE">
                          <a:alpha val="100000"/>
                        </a:srgbClr>
                      </a:solidFill>
                      <a:prstDash val="solid"/>
                    </a:lnB>
                  </a:tcPr>
                </a:tc>
                <a:extLst>
                  <a:ext uri="{0D108BD9-81ED-4DB2-BD59-A6C34878D82A}">
                    <a16:rowId xmlns:a16="http://schemas.microsoft.com/office/drawing/2014/main" val="10001"/>
                  </a:ext>
                </a:extLst>
              </a:tr>
              <a:tr h="3657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East Kent</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Ashford; Canterbury; Dover; Folkestone and Hythe; Thanet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Ashford CCG; Canterbury and Coastal CCG; South Kent Coast CCG; Thanet CCG</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2"/>
                  </a:ext>
                </a:extLst>
              </a:tr>
              <a:tr h="3657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Medway and Swale</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Medway; Swale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Medway CCG; Swale CCG</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3"/>
                  </a:ext>
                </a:extLst>
              </a:tr>
              <a:tr h="3657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West Kent</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Maidstone; Sevenoaks; Tonbridge and Malling; Tunbridge Wells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dirty="0">
                          <a:solidFill>
                            <a:srgbClr val="000000">
                              <a:alpha val="100000"/>
                            </a:srgbClr>
                          </a:solidFill>
                          <a:latin typeface="Arial"/>
                          <a:cs typeface="Arial"/>
                          <a:sym typeface="Arial"/>
                        </a:rPr>
                        <a:t>West Kent CCG</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814</TotalTime>
  <Words>6001</Words>
  <Application>Microsoft Office PowerPoint</Application>
  <PresentationFormat>On-screen Show (4:3)</PresentationFormat>
  <Paragraphs>387</Paragraphs>
  <Slides>68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vt:lpstr>
      <vt:lpstr>Calibri</vt:lpstr>
      <vt:lpstr>Wingdings</vt:lpstr>
      <vt:lpstr>stp-theme</vt:lpstr>
      <vt:lpstr>West Kent</vt:lpstr>
      <vt:lpstr>Summary: West Kent</vt:lpstr>
      <vt:lpstr>Contact details</vt:lpstr>
      <vt:lpstr>Purpose</vt:lpstr>
      <vt:lpstr>Kent and Medway HCPs</vt:lpstr>
      <vt:lpstr>Rationale</vt:lpstr>
      <vt:lpstr>PCN hex map explained</vt:lpstr>
      <vt:lpstr>Number grid explained</vt:lpstr>
      <vt:lpstr>Small areas</vt:lpstr>
      <vt:lpstr>Small areas continued</vt:lpstr>
      <vt:lpstr>HCP value and comparison</vt:lpstr>
      <vt:lpstr>Accessibility</vt:lpstr>
      <vt:lpstr>Demographics</vt:lpstr>
      <vt:lpstr>Population</vt:lpstr>
      <vt:lpstr>Ethnicity</vt:lpstr>
      <vt:lpstr>Deprivation</vt:lpstr>
      <vt:lpstr>Wider determinants</vt:lpstr>
      <vt:lpstr>School readiness: Children achieving a good level of development at the end of Reception</vt:lpstr>
      <vt:lpstr>Average Attainment 8 score</vt:lpstr>
      <vt:lpstr>Pupil absence</vt:lpstr>
      <vt:lpstr>Unemployment (Percentage of the working age population claiming out of work benefit)</vt:lpstr>
      <vt:lpstr>Children in relative low income families (under 16s)</vt:lpstr>
      <vt:lpstr>Fuel poverty (low income, low energy efficiency methodology)</vt:lpstr>
      <vt:lpstr>Homelessness: households owed a duty under the Homelessness Reduction Act</vt:lpstr>
      <vt:lpstr>Violent crime - violence offences per 1,000 population</vt:lpstr>
      <vt:lpstr>Prevention and Health Inequalities</vt:lpstr>
      <vt:lpstr>Life expectancy at birth (Male)</vt:lpstr>
      <vt:lpstr>Life expectancy at birth (Female)</vt:lpstr>
      <vt:lpstr>Smoking Prevalence in adults (18+) - current smokers (APS)</vt:lpstr>
      <vt:lpstr>Percentage of adults (aged 18 plus) classified as overweight or obese</vt:lpstr>
      <vt:lpstr>Children with excess weight Year 6, three year average</vt:lpstr>
      <vt:lpstr>Percentage of physically inactive adults</vt:lpstr>
      <vt:lpstr>Admission episodes for alcohol-specific conditions</vt:lpstr>
      <vt:lpstr>Air pollution: fine particulate matter (new method - concentrations of total PM2.5)</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Infant mortality rate</vt:lpstr>
      <vt:lpstr>Low birth weight of term babies</vt:lpstr>
      <vt:lpstr>AE attendances (0-4 years)</vt:lpstr>
      <vt:lpstr>Percentage of 5 year olds with experience of visually obvious dental decay</vt:lpstr>
      <vt:lpstr>Under 18s conception rate / 1,000</vt:lpstr>
      <vt:lpstr>Emergency hospital admissions for asthma (&lt; 19 yrs)</vt:lpstr>
      <vt:lpstr>Emergency hospital admissions for epilepsy (&lt; 19 yrs)</vt:lpstr>
      <vt:lpstr>Emergency hospital admissions for diabetes (&lt; 19 yrs)</vt:lpstr>
      <vt:lpstr>Hospital admissions for mental health conditions (0-17 years)</vt:lpstr>
      <vt:lpstr>Hospital admissions as a result of self-harm (10-24 years)</vt:lpstr>
      <vt:lpstr>Hospital admissions due to substance misuse (15-24 years)</vt:lpstr>
      <vt:lpstr>Major Health Conditions</vt:lpstr>
      <vt:lpstr>Hypertension: QOF prevalence (all ages)</vt:lpstr>
      <vt:lpstr>Diabetes: QOF prevalence (17+ yrs)</vt:lpstr>
      <vt:lpstr>CHD: QOF prevalence (all ages)</vt:lpstr>
      <vt:lpstr>CKD: QOF prevalence (18+ yrs)</vt:lpstr>
      <vt:lpstr>Stroke: QOF prevalence (all ages)</vt:lpstr>
      <vt:lpstr>Deaths from circulatory disease, under 75 years</vt:lpstr>
      <vt:lpstr>Deaths from all cancer, under 75 years</vt:lpstr>
      <vt:lpstr>Unplanned hospitalisation for chronic ACSC</vt:lpstr>
      <vt:lpstr>Depression: QOF prevalence (18+ yrs)</vt:lpstr>
      <vt:lpstr>Serious Mental Illness: QOF prevalence (all ages)</vt:lpstr>
      <vt:lpstr>Suicide rate (Persons)</vt:lpstr>
      <vt:lpstr>Suicide rate (Male)</vt:lpstr>
      <vt:lpstr>Ageing Well</vt:lpstr>
      <vt:lpstr>Estimated dementia diagnosis rate (aged 65 and older)</vt:lpstr>
      <vt:lpstr>Emergency hospital admissions due to falls (persons aged 65 and over)</vt:lpstr>
      <vt:lpstr>Emergency hospital admissions for hip fracture (persons aged 65 and over)</vt:lpstr>
      <vt:lpstr>Osteoporosis: QOF prevalence (50+ yrs)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broom, eluned</cp:lastModifiedBy>
  <cp:revision>226</cp:revision>
  <dcterms:created xsi:type="dcterms:W3CDTF">2016-07-22T08:30:09Z</dcterms:created>
  <dcterms:modified xsi:type="dcterms:W3CDTF">2024-05-20T10:38:35Z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