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South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edway South PCN. The total population of Medway South PCN is 72,952. In Medway South PCN, 18.3% of children are aged under 15 compared to 16.3% in England. In Medway South PCN, 64.7% of people are aged 15 to 64 compared to 66.0% in England. In Medway South PCN, 17.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South PCN in July 2019. There are 8 LSOAs in the 9.4 - 20.7 value range. There are 16 LSOAs in the 20.7 - 27 value range. There are 11 LSOAs in the 27 - 34.1 value range. There are 6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edway South PCN compared to Kent and Medway ICS. In Medway South PCN, 88.9% of the population were from the White British ethnic group compared to 89.2% in Kent and Medway ICS. In Medway South PCN, 2.6% of the population were from the White other ethnic group compared to 3.8% in Kent and Medway ICS. In Medway South PCN, 1.8% of the population were from the Mixed ethnic group compared to 1.6% in Kent and Medway ICS. In Medway South PCN, 3.6% of the population were from the Asian ethnic group compared to 3.5% in Kent and Medway ICS. In Medway South PCN, 2.7% of the population were from the Black ethnic group compared to 1.3% in Kent and Medway ICS. In Medway South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South PCN compared to Kent and Medway ICS as reported in the 2011 Census. In Medway South PCN, 96% of the population spoke English as their main language compared to 95.2% in Kent and Medway ICS. In Medway South PCN, 0.5% of the population spoke Polish as their main language compared to 0.7% in Kent and Medway ICS. In Medway South PCN, 0.3% of the population spoke Panjabi as their main language compared to 0.3% in Kent and Medway ICS. In Medway South PCN, 0.3% of the population spoke Tagalog/Filipino as their main language compared to 0.1% in Kent and Medway ICS. In Medway South PCN, 0.2% of the population spoke Slovak as their main language compared to 0.2% in Kent and Medway ICS. In Medway South PCN, 0.2% of the population spoke Bengali as their main language compared to 0.2% in Kent and Medway ICS. In Medway South PCN, 0.2% of the population spoke Malayalam as their main language compared to 0.1% in Kent and Medway ICS. In Medway South PCN, 0.1% of the population spoke Urdu as their main language compared to 0.1% in Kent and Medway ICS. In Medway South PCN, 0.1% of the population spoke Russian as their main language compared to 0.1% in Kent and Medway ICS. In Medway South PCN, 0.1% of the population spoke Gujarat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edway South PCN compared to Kent and Medway ICS. In Medway South PCN, 2.6% of the population were from the White other ethnic group compared to 3.8% in Kent and Medway ICS. In Medway South PCN, 1.8% of the population were from the Mixed ethnic group compared to 1.6% in Kent and Medway ICS. In Medway South PCN, 3.6% of the population were from the Asian ethnic group compared to 3.5% in Kent and Medway ICS. In Medway South PCN, 2.7% of the population were from the Black ethnic group compared to 1.3% in Kent and Medway ICS. In Medway South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South PCN compared to Kent and Medway ICS as reported in the 2011 Census. In Medway South PCN, 0.5% of the population spoke Polish as their main language compared to 0.7% in Kent and Medway ICS. In Medway South PCN, 0.3% of the population spoke Panjabi as their main language compared to 0.3% in Kent and Medway ICS. In Medway South PCN, 0.3% of the population spoke Tagalog/Filipino as their main language compared to 0.1% in Kent and Medway ICS. In Medway South PCN, 0.2% of the population spoke Slovak as their main language compared to 0.2% in Kent and Medway ICS. In Medway South PCN, 0.2% of the population spoke Bengali as their main language compared to 0.2% in Kent and Medway ICS. In Medway South PCN, 0.2% of the population spoke Malayalam as their main language compared to 0.1% in Kent and Medway ICS. In Medway South PCN, 0.1% of the population spoke Urdu as their main language compared to 0.1% in Kent and Medway ICS. In Medway South PCN, 0.1% of the population spoke Russian as their main language compared to 0.1% in Kent and Medway ICS. In Medway South PCN, 0.1% of the population spoke Gujarati as their main language compared to 0.1% in Kent and Medway ICS. In Medway South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edway South PCN compared to Kent and Medway ICS. In Medway South PCN, 66.1% of pupils were from the White British/Irish ethnic group compared to 72.3% in Kent and Medway ICS. In Medway South PCN, 6.9% of pupils were from the White other ethnic group compared to 8.2% in Kent and Medway ICS. In Medway South PCN, 7.3% of pupils were from the Mixed ethnic group compared to 6.5% in Kent and Medway ICS. In Medway South PCN, 5.4% of pupils were from the Asian ethnic group compared to 5.4% in Kent and Medway ICS. In Medway South PCN, 10.5% of pupils were from the Black ethnic group compared to 5% in Kent and Medway ICS. In Medway South PCN, 0.9%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- 85.7% of pupils in Medway South.
- 86% of pupils in Kent and Medway. 
Other than English as first language: 
- 13.9% of pupils in Medway South.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edway South PCN. In Medway South PCN, 9 (or 22%) of 41 LSOAs are in the most deprived 20% of areas nationally. These most deprived LSOAs can be found in the following wards: Gillingham North; Gillingham South; Lordswood and Capstone; Luton and Wayfield; Princes Park.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South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11282935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023694529"/>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edway South PCN, as well the 7 domains of deprivation which combine to create the IMD 2019. For overall deprivation (IMD 2019), 22% of LSOAs in Medway South PCN are in the most deprived 20% in England. For the Income Domain, 19.5% of LSOAs in Medway South PCN are in the most deprived 20% in England. For the Employment Domain, 19.5% of LSOAs in Medway South PCN are in the most deprived 20% in England. For the Education, Skills and Training Domain, 26.8% of LSOAs in Medway South PCN are in the most deprived 20% in England. For the Health Deprivation and Disability Domain, 9.8% of LSOAs in Medway South PCN are in the most deprived 20% in England. For the Crime Domain, 36.6% of LSOAs in Medway South PCN are in the most deprived 20% in England. For the Barriers to Housing and Services Domain, 14.6% of LSOAs in Medway South PCN are in the most deprived 20% in England. For the Living Environment Domain, 17.1% of LSOAs in Medway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edway South PCN was 7.5,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South PCN in 2022/23 compared to England. The value for England was 5.9. The value for Byron Primary School was  9.2, which is worse compared to England. The value for Horsted Infant School was  6.4, which is worse compared to England. The value for Kingfisher Community Primary School was  5.6, which is similar compared to England. The value for Lordswood School was  7.8, which is worse compared to England. The value for Maundene School was  9.0, which is worse compared to England. The value for Napier Community Primary and Nursery Academy was  5.8, which is similar compared to England. The value for Oaklands School was  8.0, which is worse compared to England. The value for Saxon Way Primary School was 11.2, which is worse compared to England. The value for St Mary's Catholic Primary School was  7.4, which is worse compared to England. The value for St Thomas More Roman Catholic Primary School was  7.8, which is worse compared to England. The value for Swingate Primary School was  4.9, which is better compared to England. The value for Tunbury Primary School was  5.0, which is better compared to England. The value for Walderslade Primary School was  7.0, which is worse compared to England. The value for Wayfield Primary School was 10.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3 years, up to 2022/23. In Medway South PCN, the value was 4.5 in 2020/21 and 7.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edway South PCN was 4.8, which is simila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1/22. The value for England was 5.  The value for Aylesford North and Walderslade ward was 2, which is better compared to England. The value for Boxley ward was 2, which is better compared to England. The value for Lordswood and Capstone ward was 4, which is better compared to England. The value for Luton and Wayfield ward was 9, which is worse compared to England. The value for Princes Park ward was 4, which is better compared to England. The value for Walderslade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edwa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South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edway South PCN was  8,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 The value for England was 13.  The value for Aylesford North and Walderslade ward was 5. The value for Boxley ward was 4. The value for Lordswood and Capstone ward was 7. The value for Luton and Wayfield ward was 14. The value for Princes Park ward was 7. The value for Walderslade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South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South PCN, the Male value was 77.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South PCN in 2020 - 22. The value for England was 79.  The value for Aylesford North and Walderslade ward was 79, which is similar compared to England. The value for Boxley ward was 80, which is similar compared to England. The value for Lordswood and Capstone ward was 78, which is similar compared to England. The value for Luton and Wayfield ward was 73, which is worse compared to England. The value for Princes Park ward was 76, which is worse compared to England. The value for Walderslade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South PCN, the Female value was 81.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South PCN in 2020 - 22. The value for England was 83.  The value for Aylesford North and Walderslade ward was 86, which is better compared to England. The value for Boxley ward was 81, which is similar compared to England. The value for Lordswood and Capstone ward was 82, which is similar compared to England. The value for Luton and Wayfield ward was 79, which is worse compared to England. The value for Princes Park ward was 83, which is similar compared to England. The value for Walderslad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edway South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15. The value for King George Road Surgery was 18, which is higher compared to England. The value for Matrix Medical Practice was 16, which is higher compared to England. The value for Medway Medical Centre was 20, which is higher compared to England. The value for Reach Healthcare was 14, which is lower compared to England. The value for Stonecross and West Drive Surgery was 18, which is higher compared to England. The value for The Churchill Clinic was 2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17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edway South PCN was 36, which is similar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21 - 22/23. The value for England was 37.  The value for Aylesford North and Walderslade ward was 27. The value for Boxley ward was 30. The value for Lordswood and Capstone ward was 37. The value for Luton and Wayfield ward was 43. The value for Princes Park ward was 35. The value for Walderslade ward was 3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13 years, up to 2020/21 - 22/23. In Medway South PCN, the value was 35 in 2008/09 - 10/11 and 36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edway South PCN was 12,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11. The value for King George Road Surgery was 16, which is higher compared to England. The value for Matrix Medical Practice was  9, which is lower compared to England. The value for Medway Medical Centre was 10, which is similar compared to England. The value for Reach Healthcare was 12, which is higher compared to England. The value for Stonecross and West Drive Surgery was 12, which is similar compared to England. The value for The Churchill Clinic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edway South PCN was 422,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583.  The value for Aylesford North and Walderslade ward was 228, which is better compared to England. The value for Boxley ward was 139, which is better compared to England. The value for Lordswood and Capstone ward was 371, which is better compared to England. The value for Luton and Wayfield ward was 662, which is similar compared to England. The value for Princes Park ward was 301, which is better compared to England. The value for Walderslade ward was 47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323 in 2018/19 and 42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edway South PCN was 0.25, which is high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3 Q4 compared to England. The value for England was 0.23. The value for King George Road Surgery was 0.30, which is higher compared to England. The value for Matrix Medical Practice was 0.31, which is higher compared to England. The value for Medway Medical Centre was 0.20, which is lower compared to England. The value for Reach Healthcare was 0.22, which is lower compared to England. The value for Stonecross and West Drive Surgery was 0.24, which is similar compared to England. The value for The Churchill Clinic was 0.2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quarters, up to 2023 Q4. In Medway South PCN, the value was 0.28 in 2022 Q4 and 0.25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edway South PCN was 59,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1/22 compared to England. The value for England was 62. The value for King George Road Surgery was 52, which is worse compared to England. The value for Matrix Medical Practice was 65, which is similar compared to England. The value for Medway Medical Centre was 56, which is worse compared to England. The value for Reach Healthcare was 60, which is similar compared to England. The value for Stonecross and West Drive Surgery was 62, which is similar compared to England. The value for The Churchill Clinic was 4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4 years, up to 2021/22. In Medway South PCN, the value was 71 in 2018/19 and 59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edway South PCN was 69,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67. The value for King George Road Surgery was 78, which is better compared to England. The value for Matrix Medical Practice was 67, which is similar compared to England. The value for Medway Medical Centre was 57, which is worse compared to England. The value for Reach Healthcare was 71, which is better compared to England. The value for Stonecross and West Drive Surgery was 67, which is similar compared to England. The value for The Churchill Clinic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75 in 2018/19 and 69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edway South PCN was 70,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72. The value for King George Road Surgery was 70, which is similar compared to England. The value for Matrix Medical Practice was 69, which is worse compared to England. The value for Medway Medical Centre was 66, which is worse compared to England. The value for Reach Healthcare was 72, which is similar compared to England. The value for Stonecross and West Drive Surgery was 70, which is similar compared to England. The value for The Churchill Clinic was 6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60 in 2018/19 and 70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edway South PCN was 4.0,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16 - 20. The value for England was 7.  The value for Aylesford North and Walderslade ward was not calculated due to small numbers. The value for Boxley ward was 4. The value for Lordswood and Capstone ward was 4. The value for Luton and Wayfield ward was 5. The value for Princes Park ward was 3. The value for Walderslade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South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edway South PCN was  917,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795.  The value for Aylesford North and Walderslade ward was 617, which is better compared to England. The value for Boxley ward was 837, which is similar compared to England. The value for Lordswood and Capstone ward was 819, which is similar compared to England. The value for Luton and Wayfield ward was 997, which is worse compared to England. The value for Princes Park ward was 880, which is worse compared to England. The value for Walderslade ward was 94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652 in 2018/19 and 91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edway South PCN was 129,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21 - 22/23. The value for England was 110.  The value for Aylesford North and Walderslade ward was not compared to England. The value for Boxley ward was not compared to England. The value for Lordswood and Capstone ward was not compared to England. The value for Luton and Wayfield ward was 162, which is similar compared to England. The value for Princes Park ward was not compared to England. The value for Walderslad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0/21 - 22/23. In Medway South PCN, the value was 180 in 2016/17 - 18/19 and 12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edway South PCN was 539,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319.  The value for Aylesford North and Walderslade ward was not compared to England. The value for Boxley ward was not compared to England. The value for Lordswood and Capstone ward was not compared to England. The value for Luton and Wayfield ward was 763, which is worse compared to England. The value for Princes Park ward was not compared to England. The value for Walderslad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431 in 2018/19 and 53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South PCN for several indicators. Indicator 1. CHD (all ages). In 2022/23, the value for Medway South PCN was 2.7 and the value for England was 3.0. The value for King George Road Surgery was 3.2, which is similar compared to England. The value for Matrix Medical Practice was 2.7, which is similar compared to England. The value for Medway Medical Centre was 2.7, which is similar compared to England. The value for Reach Healthcare was 2.8, which is similar compared to England. The value for Stonecross and West Drive Surgery was 2.7, which is similar compared to England. The value for The Churchill Clinic was 2.5, which is similar compared to England.   Indicator 2. Stroke (all ages). In 2022/23, the value for Medway South PCN was 1.4 and the value for England was 1.8. The value for King George Road Surgery was 1.3, which is similar compared to England. The value for Matrix Medical Practice was 1.4, which is lower compared to England. The value for Medway Medical Centre was 1.2, which is lower compared to England. The value for Reach Healthcare was 1.5, which is lower compared to England. The value for Stonecross and West Drive Surgery was 1.4, which is lower compared to England. The value for The Churchill Clinic was 1.2, which is lower compared to England.   Indicator 3. PAD (all ages). In 2022/23, the value for Medway South PCN was 0.4 and the value for England was 0.6. The value for King George Road Surgery was 0.6, which is similar compared to England. The value for Matrix Medical Practice was 0.3, which is lower compared to England. The value for Medway Medical Centre was 0.5, which is similar compared to England. The value for Reach Healthcare was 0.4, which is similar compared to England. The value for Stonecross and West Drive Surgery was 0.4, which is similar compared to England. The value for The Churchill Clinic was 0.4, which is similar compared to England.   Indicator 4. Heart failure (all ages). In 2022/23, the value for Medway South PCN was 0.9 and the value for England was 1.0. The value for King George Road Surgery was 0.7, which is similar compared to England. The value for Matrix Medical Practice was 0.9, which is similar compared to England. The value for Medway Medical Centre was 0.9, which is similar compared to England. The value for Reach Healthcare was 1.0, which is similar compared to England. The value for Stonecross and West Drive Surgery was 1.1, which is similar compared to England. The value for The Churchill Clinic was 0.9, which is similar compared to England.   Indicator 5. Atrial fibrillation (all ages). In 2022/23, the value for Medway South PCN was 1.8 and the value for England was 2.1. The value for King George Road Surgery was 2.0, which is similar compared to England. The value for Matrix Medical Practice was 1.9, which is similar compared to England. The value for Medway Medical Centre was 1.6, which is lower compared to England. The value for Reach Healthcare was 1.8, which is similar compared to England. The value for Stonecross and West Drive Surgery was 2.0, which is similar compared to England. The value for The Churchill Clinic was 1.6, which is similar compared to England.   Indicator 6. Hypertension (all ages). In 2022/23, the value for Medway South PCN was 15.5 and the value for England was 14.4. The value for King George Road Surgery was 18.7, which is higher compared to England. The value for Matrix Medical Practice was 15.9, which is higher compared to England. The value for Medway Medical Centre was 15.6, which is similar compared to England. The value for Reach Healthcare was 15.1, which is similar compared to England. The value for Stonecross and West Drive Surgery was 15.7, which is higher compared to England. The value for The Churchill Clinic was 12.7, which is lower compared to England.   Indicator 7. Smoking (15+). In 2022/23, the value for Medway South PCN was 16.6 and the value for England was 14.7. The value for King George Road Surgery was 18.0, which is higher compared to England. The value for Matrix Medical Practice was 16.2, which is higher compared to England. The value for Medway Medical Centre was 20.1, which is higher compared to England. The value for Reach Healthcare was 13.8, which is lower compared to England. The value for Stonecross and West Drive Surgery was 18.1, which is higher compared to England. The value for The Churchill Clinic was 19.9, which is higher compared to England.   Indicator 8. CKD (18+). In 2022/23, the value for Medway South PCN was 3.7 and the value for England was 4.2. The value for King George Road Surgery was 7.5, which is higher compared to England. The value for Matrix Medical Practice was 3.5, which is lower compared to England. The value for Medway Medical Centre was 2.9, which is lower compared to England. The value for Reach Healthcare was 2.8, which is lower compared to England. The value for Stonecross and West Drive Surgery was 5.7, which is higher compared to England. The value for The Churchill Clinic was 2.8,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South PCN for several indicators. Indicator 1. Cancer (all ages). In 22/23, the value for Medway South PCN was 3.5 and the value for England was 3.5. The value for King George Road Surgery was 4.0, which is similar compared to England. The value for Matrix Medical Practice was 3.7, which is similar compared to England. The value for Medway Medical Centre was 2.9, which is similar compared to England. The value for Reach Healthcare was 3.6, which is similar compared to England. The value for Stonecross and West Drive Surgery was 3.5, which is similar compared to England. The value for The Churchill Clinic was 2.9, which is similar compared to England.   Indicator 2. Diabetes (17+ yrs). In 22/23, the value for Medway South PCN was 8.7 and the value for England was 7.5. The value for King George Road Surgery was 10.5, which is higher compared to England. The value for Matrix Medical Practice was 8.6, which is higher compared to England. The value for Medway Medical Centre was 8.4, which is similar compared to England. The value for Reach Healthcare was 8.4, which is higher compared to England. The value for Stonecross and West Drive Surgery was 9.1, which is higher compared to England. The value for The Churchill Clinic was 8.4, which is similar compared to England.   Indicator 3. COPD (all ages). In 22/23, the value for Medway South PCN was 2.1 and the value for England was 1.8. The value for King George Road Surgery was 2.6, which is higher compared to England. The value for Matrix Medical Practice was 1.8, which is similar compared to England. The value for Medway Medical Centre was 2.1, which is similar compared to England. The value for Reach Healthcare was 1.9, which is similar compared to England. The value for Stonecross and West Drive Surgery was 2.2, which is similar compared to England. The value for The Churchill Clinic was 2.8,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South PCN for several indicators. Indicator 1. Serious Mental Illness (all ages). In 22/23, the value for Medway South PCN was 0.7 and the value for England was 1.0. The value for King George Road Surgery was 0.7, which is similar compared to England. The value for Matrix Medical Practice was 0.8, which is lower compared to England. The value for Medway Medical Centre was 1.0, which is similar compared to England. The value for Reach Healthcare was 0.5, which is lower compared to England. The value for Stonecross and West Drive Surgery was 1.0, which is similar compared to England. The value for The Churchill Clinic was 0.9, which is similar compared to England.   Indicator 2. Depression (18+ yrs). In 22/23, the value for Medway South PCN was 16.6 and the value for England was 13.2. The value for King George Road Surgery was 17.2, which is higher compared to England. The value for Matrix Medical Practice was 16.1, which is higher compared to England. The value for Medway Medical Centre was 13.7, which is similar compared to England. The value for Reach Healthcare was 18.6, which is higher compared to England. The value for Stonecross and West Drive Surgery was 13.5, which is similar compared to England. The value for The Churchill Clinic was 18.1, which is higher compared to England.   Indicator 3. Dementia (all ages). In 22/23, the value for Medway South PCN was 0.3 and the value for England was 0.7. The value for King George Road Surgery was 0.4, which is similar compared to England. The value for Matrix Medical Practice was 0.3, which is lower compared to England. The value for Medway Medical Centre was 0.2, which is lower compared to England. The value for Reach Healthcare was 0.4, which is lower compared to England. The value for Stonecross and West Drive Surgery was 0.4, which is lower compared to England. The value for The Churchill Clinic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edway South PCN was 1237,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856.  The value for Aylesford North and Walderslade ward was 828, which is similar compared to England. The value for Boxley ward was 809, which is similar compared to England. The value for Lordswood and Capstone ward was 1319, which is worse compared to England. The value for Luton and Wayfield ward was 1769, which is worse compared to England. The value for Princes Park ward was 1052, which is similar compared to England. The value for Walderslade ward was 128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edwa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10 years, up to 2022/23. In Medway South PCN, the value was  855 in 2013/14 and 1237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edway South PCN was 408,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 - 22. The value for England was 355.  The value for Aylesford North and Walderslade ward was 315, which is similar compared to England. The value for Boxley ward was 294, which is similar compared to England. The value for Lordswood and Capstone ward was 417, which is similar compared to England. The value for Luton and Wayfield ward was 561, which is worse compared to England. The value for Princes Park ward was 406, which is similar compared to England. The value for Walderslade ward was 39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4 years, up to 2020 - 22. In Medway South PCN, the value was 293 in 2017 - 19 and 40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South PCN, the Cancer mortality (under 75 yrs) value was 125.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South PCN in 2020 - 22. The value for England was 123.  The value for Aylesford North and Walderslade ward was 130, which is similar compared to England. The value for Boxley ward was 83, which is similar compared to England. The value for Lordswood and Capstone ward was 146, which is similar compared to England. The value for Luton and Wayfield ward was 141, which is similar compared to England. The value for Princes Park ward was 124, which is similar compared to England. The value for Walderslade ward was 13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South PCN, the Circulatory mortality (under 75 yrs) value was 9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South PCN in 2020 - 22. The value for England was 123.  The value for Aylesford North and Walderslade ward was 130, which is similar compared to England. The value for Boxley ward was 83, which is similar compared to England. The value for Lordswood and Capstone ward was 146, which is similar compared to England. The value for Luton and Wayfield ward was 141, which is similar compared to England. The value for Princes Park ward was 124, which is similar compared to England. The value for Walderslade ward was 13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South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South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South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South PCN in 2022/23 compared to England. The value for England was 1.0. The value for King George Road Surgery was 0.4, which is similar compared to England. The value for Matrix Medical Practice was 1.0, which is similar compared to England. The value for Medway Medical Centre was 0.1, which is lower compared to England. The value for Reach Healthcare was 0.2, which is lower compared to England. The value for Stonecross and West Drive Surgery was 1.5, which is higher compared to England. The value for The Churchill Clinic was 0.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South PCN, the Hip fracture hospital admissions 65+ value was  9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South PCN in 2016/17 - 20/21. The value for England was 100.  The value for Aylesford North and Walderslade ward was 95, which is similar compared to England. The value for Boxley ward was 84, which is similar compared to England. The value for Lordswood and Capstone ward was 89, which is similar compared to England. The value for Luton and Wayfield ward was 130, which is similar compared to England. The value for Princes Park ward was 85, which is similar compared to England. The value for Walderslade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South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South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edway South PCN is in Medway and Swale HCP. The PCN is in the local authority districts of Medway, Maidstone, Tonbridge and Malling, and NA. The PCN covers the following wards: Gillingham North, Gillingham South, Lordswood and Capstone, Luton and Wayfield, Princes Park, Rochester South and Horsted, Walderslade, Watling, Boxley, Aylesford North and Walderslade, and NA."/>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6 GP practices in Medway South PCN: King George Road Surgery, Matrix Medical Practice, Medway Medical Centre, Reach Healthcare, Stonecross And West Drive Surgery, and The Churchill Clinic.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7 primary schools in Medway South PCN: Byron Primary School, Horsted Infant School, Horsted Junior School, Kingfisher Community Primary School, Lordswood School, Luton Primary School, Maundene School, Napier Community Primary and Nursery Academy, Oaklands School, Saxon Way Primary School, St Benedict's Catholic Primary School, St Mary's Catholic Primary School, St Thomas More Roman Catholic Primary School, Swingate Primary School, Tunbury Primary School, Walderslade Primary School, and Wayfiel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South PCN</vt:lpstr>
      <vt:lpstr>Summary: Medway South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