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7" autoAdjust="0"/>
  </p:normalViewPr>
  <p:slideViewPr>
    <p:cSldViewPr>
      <p:cViewPr varScale="1">
        <p:scale>
          <a:sx n="104" d="100"/>
          <a:sy n="104" d="100"/>
        </p:scale>
        <p:origin x="55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25/07/2024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25/07/2024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49.png"/><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9.xml"/><Relationship Id="rId5" Type="http://schemas.openxmlformats.org/officeDocument/2006/relationships/image" Target="../media/image53.png"/><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9.x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9.xml"/><Relationship Id="rId5" Type="http://schemas.openxmlformats.org/officeDocument/2006/relationships/image" Target="../media/image61.png"/><Relationship Id="rId4" Type="http://schemas.openxmlformats.org/officeDocument/2006/relationships/image" Target="../media/image6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9.xml"/><Relationship Id="rId4" Type="http://schemas.openxmlformats.org/officeDocument/2006/relationships/image" Target="../media/image64.png"/></Relationships>
</file>

<file path=ppt/slides/_rels/slide37.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19.xml"/><Relationship Id="rId5" Type="http://schemas.openxmlformats.org/officeDocument/2006/relationships/image" Target="../media/image68.png"/><Relationship Id="rId4" Type="http://schemas.openxmlformats.org/officeDocument/2006/relationships/image" Target="../media/image67.png"/></Relationships>
</file>

<file path=ppt/slides/_rels/slide3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19.xml"/><Relationship Id="rId5" Type="http://schemas.openxmlformats.org/officeDocument/2006/relationships/image" Target="../media/image72.png"/><Relationship Id="rId4" Type="http://schemas.openxmlformats.org/officeDocument/2006/relationships/image" Target="../media/image71.png"/></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9.xml"/><Relationship Id="rId5" Type="http://schemas.openxmlformats.org/officeDocument/2006/relationships/image" Target="../media/image76.png"/><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19.xml"/><Relationship Id="rId5" Type="http://schemas.openxmlformats.org/officeDocument/2006/relationships/image" Target="../media/image83.png"/><Relationship Id="rId4" Type="http://schemas.openxmlformats.org/officeDocument/2006/relationships/image" Target="../media/image82.png"/></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4.png"/><Relationship Id="rId1" Type="http://schemas.openxmlformats.org/officeDocument/2006/relationships/slideLayout" Target="../slideLayouts/slideLayout19.xml"/><Relationship Id="rId5" Type="http://schemas.openxmlformats.org/officeDocument/2006/relationships/image" Target="../media/image86.png"/><Relationship Id="rId4" Type="http://schemas.openxmlformats.org/officeDocument/2006/relationships/image" Target="../media/image85.png"/></Relationships>
</file>

<file path=ppt/slides/_rels/slide4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88.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92.png"/><Relationship Id="rId4" Type="http://schemas.openxmlformats.org/officeDocument/2006/relationships/image" Target="../media/image9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Sheppey PCN</a:t>
            </a:r>
          </a:p>
        </p:txBody>
      </p:sp>
      <p:sp>
        <p:nvSpPr>
          <p:cNvPr id="3" name="Version Number"/>
          <p:cNvSpPr>
            <a:spLocks noGrp="1"/>
          </p:cNvSpPr>
          <p:nvPr>
            <p:ph sz="quarter" idx="14"/>
          </p:nvPr>
        </p:nvSpPr>
        <p:spPr>
          <a:xfrm>
            <a:off x="2555776" y="0"/>
            <a:ext cx="6588224" cy="259345"/>
          </a:xfrm>
        </p:spPr>
        <p:txBody>
          <a:bodyPr/>
          <a:lstStyle/>
          <a:p>
            <a:r>
              <a:t>Version 4.1</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Medway and Swale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population pyramid shows the age profile of Sheppey PCN. The total population of Sheppey PCN is 48,098. In Sheppey PCN, 18.4% of children are aged under 15 compared to 16.3% in England. In Sheppey PCN, 61.9% of people are aged 15 to 64 compared to 66.0% in England. In Sheppey PCN, 19.7%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Sheppey PCN in July 2019. There are 6 LSOAs in the 9.4 - 20.7 value range. There are 8 LSOAs in the 20.7 - 27 value range. There are 9 LSOAs in the 27 - 34.1 value range. There are 3 LSOAs in the 34.1 - 43.4 value range. There are 0 LSOAs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from the 2011 Census for Sheppey PCN compared to Kent and Medway ICS. In Sheppey PCN, 94.3% of the population were from the White British ethnic group compared to 89.2% in Kent and Medway ICS. In Sheppey PCN, 2.4% of the population were from the White other ethnic group compared to 3.8% in Kent and Medway ICS. In Sheppey PCN, 1.1% of the population were from the Mixed ethnic group compared to 1.6% in Kent and Medway ICS. In Sheppey PCN, 1.2% of the population were from the Asian ethnic group compared to 3.5% in Kent and Medway ICS. In Sheppey PCN, 0.9% of the population were from the Black ethnic group compared to 1.3% in Kent and Medway ICS. In Sheppey PCN, 0.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Sheppey PCN compared to Kent and Medway ICS as reported in the 2011 Census. In Sheppey PCN, 97.6% of the population spoke English as their main language compared to 95.2% in Kent and Medway ICS. In Sheppey PCN, 0.5% of the population spoke Polish as their main language compared to 0.7% in Kent and Medway ICS. In Sheppey PCN, 0.2% of the population spoke Lithuanian as their main language compared to 0.2% in Kent and Medway ICS. In Sheppey PCN, 0.1% of the population spoke Bengali as their main language compared to 0.2% in Kent and Medway ICS. In Sheppey PCN, 0.1% of the population spoke Turkish as their main language compared to 0.1% in Kent and Medway ICS. In Sheppey PCN, 0.1% of the population spoke Russian as their main language compared to 0.1% in Kent and Medway ICS. In Sheppey PCN, 0.1% of the population spoke Panjabi as their main language compared to 0.3% in Kent and Medway ICS. In Sheppey PCN, 0.1% of the population spoke Latvian as their main language compared to 0.1% in Kent and Medway ICS. In Sheppey PCN, 0.1% of the population spoke Cantonese Chinese as their main language compared to 0.1% in Kent and Medway ICS. In Sheppey PCN, 0.1% of the population spoke Tamil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people from each ethnic group excluding White British from the 2011 Census for Sheppey PCN compared to Kent and Medway ICS. In Sheppey PCN, 2.4% of the population were from the White other ethnic group compared to 3.8% in Kent and Medway ICS. In Sheppey PCN, 1.1% of the population were from the Mixed ethnic group compared to 1.6% in Kent and Medway ICS. In Sheppey PCN, 1.2% of the population were from the Asian ethnic group compared to 3.5% in Kent and Medway ICS. In Sheppey PCN, 0.9% of the population were from the Black ethnic group compared to 1.3% in Kent and Medway ICS. In Sheppey PCN, 0.1%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Sheppey PCN compared to Kent and Medway ICS as reported in the 2011 Census. In Sheppey PCN, 0.5% of the population spoke Polish as their main language compared to 0.7% in Kent and Medway ICS. In Sheppey PCN, 0.2% of the population spoke Lithuanian as their main language compared to 0.2% in Kent and Medway ICS. In Sheppey PCN, 0.1% of the population spoke Bengali as their main language compared to 0.2% in Kent and Medway ICS. In Sheppey PCN, 0.1% of the population spoke Turkish as their main language compared to 0.1% in Kent and Medway ICS. In Sheppey PCN, 0.1% of the population spoke Russian as their main language compared to 0.1% in Kent and Medway ICS. In Sheppey PCN, 0.1% of the population spoke Panjabi as their main language compared to 0.3% in Kent and Medway ICS. In Sheppey PCN, 0.1% of the population spoke Latvian as their main language compared to 0.1% in Kent and Medway ICS. In Sheppey PCN, 0.1% of the population spoke Cantonese Chinese as their main language compared to 0.1% in Kent and Medway ICS. In Sheppey PCN, 0.1% of the population spoke Tamil as their main language compared to 0.1% in Kent and Medway ICS. In Sheppey PCN, 0.1% of the population spoke Slovak as their main language compared to 0.2%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1" descr="The bar plot shows the percentage of nursery and primary school pupils from each ethnic group for Sheppey PCN compared to Kent and Medway ICS. In Sheppey PCN, 86.7% of pupils were from the White British/Irish ethnic group compared to 72.3% in Kent and Medway ICS. In Sheppey PCN, 4.9% of pupils were from the White other ethnic group compared to 8.2% in Kent and Medway ICS. In Sheppey PCN, 3.4% of pupils were from the Mixed ethnic group compared to 6.5% in Kent and Medway ICS. In Sheppey PCN, 1% of pupils were from the Asian ethnic group compared to 5.4% in Kent and Medway ICS. In Sheppey PCN, 2.2% of pupils were from the Black ethnic group compared to 5% in Kent and Medway ICS. In Sheppey PCN, 0.8%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- 94.2% of pupils in Sheppey.
- 86% of pupils in Kent and Medway. 
Other than English as first language: 
- 5.5% of pupils in Sheppey.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map shows the distribution of the Index of Multiple Deprivation (IMD) 2019 by LSOA in Sheppey PCN. In Sheppey PCN, 15 (or 57.7%) of 26 LSOAs are in the most deprived 20% of areas nationally. These most deprived LSOAs can be found in the following wards: Minster Cliffs; Queenborough and Halfway; Sheerness; Sheppey Central; Sheppey East.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Sheppey</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441452037"/>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C007A">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1082503239"/>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Content" descr="The stacked bar plot shows the Index of Multiple Deprivation (IMD 2019) for Sheppey PCN, as well the 7 domains of deprivation which combine to create the IMD 2019. For overall deprivation (IMD 2019), 57.7% of LSOAs in Sheppey PCN are in the most deprived 20% in England. For the Income Domain, 57.7% of LSOAs in Sheppey PCN are in the most deprived 20% in England. For the Employment Domain, 57.7% of LSOAs in Sheppey PCN are in the most deprived 20% in England. For the Education, Skills and Training Domain, 69.2% of LSOAs in Sheppey PCN are in the most deprived 20% in England. For the Health Deprivation and Disability Domain, 53.8% of LSOAs in Sheppey PCN are in the most deprived 20% in England. For the Crime Domain, 50% of LSOAs in Sheppey PCN are in the most deprived 20% in England. For the Barriers to Housing and Services Domain, 19.2% of LSOAs in Sheppey PCN are in the most deprived 20% in England. For the Living Environment Domain, 23.1% of LSOAs in Sheppey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9. The value for Sheppey PCN was 9.4, which is worse compared to England. The value for peer group was 7.2, which is worse compared to England. The value for Medway and Swale HCP was 7.2,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Sheppey PCN in 2022/23 compared to England. The value for England was 5.9. The value for Eastchurch Church of England Primary School was 13.1, which is worse compared to England. The value for Halfway Houses Primary School was  8.0, which is worse compared to England. The value for Minster in Sheppey Primary School was  8.0, which is worse compared to England. The value for Queenborough School and Nursery was  7.3, which is worse compared to England. The value for Richmond Primary School was 13.4, which is worse compared to England. The value for Rose Street Primary School was  9.8, which is worse compared to England. The value for St Edward's Catholic Primary School was  9.6, which is worse compared to England. The value for St Georges CofE (Aided) Primary School was  8.2, which is worse compared to England. The value for St. Clement’s CE Primary School was 13.3, which is worse compared to England. The value for Thistle Hill Academy was  8.0, which is worse compared to England. The value for West Minster Primary School was 11.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5 schools in Kent and Medway ICS. There are 3 schools that are outliers in Sheppey PCN, which are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3 years, up to 2022/23. In Sheppey PCN, the value was 6.7 in 2020/21 and 9.4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worse than England.
Value type: Proportion - %.
Latest time period: 2022/23.
Source: Department for Education, Pupil abscence.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5.0. The value for Sheppey PCN was 7.3, which is worse compared to England. The value for peer group was 5.0, which is similar compared to England. The value for Medway and Swale HCP was 5.3,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heppey PCN in 2021/22. The value for England was 5.  The value for Minster Cliffs ward was 5, which is similar compared to England. The value for Queenborough and Halfway ward was 5, which is similar compared to England. The value for Sheerness ward was 11, which is worse compared to England. The value for Sheppey Central ward was 5, which is similar compared to England. The value for Sheppey East ward was 9,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2 wards that are outliers in Sheppey PCN, which are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Sheppey PCN is worse than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and compares these values to the England average. The value for England was 13. The value for Sheppey PCN was 12, which is lower compared to England. The value for peer group was 10, which is lower compared to England. The value for Medway and Swale HCP was 10,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heppey PCN in 2020. The value for England was 13.  The value for Minster Cliffs ward was 9. The value for Queenborough and Halfway ward was 11. The value for Sheerness ward was 17. The value for Sheppey Central ward was 8. The value for Sheppey East ward was 11.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Sheppey PCN, which is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Sheppey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Sheppey PCN, the Male value was 75.5.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Sheppey PCN in 2020 - 22. The value for England was 79.  The value for Minster Cliffs ward was 78, which is similar compared to England. The value for Queenborough and Halfway ward was 78, which is similar compared to England. The value for Sheerness ward was 73, which is worse compared to England. The value for Sheppey Central ward was 79, which is similar compared to England. The value for Sheppey East ward was 72,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Sheppey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Sheppey PCN, the Female value was 81.2.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Sheppey PCN in 2020 - 22. The value for England was 83.  The value for Minster Cliffs ward was 84, which is similar compared to England. The value for Queenborough and Halfway ward was 83, which is similar compared to England. The value for Sheerness ward was 78, which is worse compared to England. The value for Sheppey Central ward was 82, which is similar compared to England. The value for Sheppey East ward was 80,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Sheppey PCN is worse than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5. The value for Sheppey PCN was 22, which is higher compared to England. The value for peer group was 16, which is higher compared to England. The value for Medway and Swale HCP was 17,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heppey PCN in 2022/23 compared to England. The value for England was 15. The value for Sheerness Health Centre was 24, which is higher compared to England. The value for Sheppey Healthy Living Centre was 16, which is higher compared to England. The value for St Georges Medical Centre was 25, which is higher compared to England. The value for The Om Medical Centre was 23, which is higher compared to England. The value for Vel Surgery was 25,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hepp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5 years, up to 2022/23. In Sheppey PCN, the value was 25 in 2018/19 and 22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37. The value for Sheppey PCN was 41, which is worse compared to England. The value for peer group was 36, which is similar compared to England. The value for Medway and Swale HCP was 38, which is worse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heppey PCN in 2020/21 - 22/23. The value for England was 37.  The value for Minster Cliffs ward was 36. The value for Queenborough and Halfway ward was 43. The value for Sheerness ward was 42. The value for Sheppey Central ward was 42. The value for Sheppey East ward was 3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hepp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13 years, up to 2020/21 - 22/23. In Sheppey PCN, the value was 33 in 2008/09 - 10/11 and 41 in 2020/21 - 22/23. In England, the value was 33 in 2008/09 - 10/11 and 37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worse than England.
Value type: Proportion - %.
Latest time period: 2020/21 - 22/23.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11. The value for Sheppey PCN was 16, which is higher compared to England. The value for peer group was 11, which is similar compared to England. The value for Medway and Swale HCP was 13, which is highe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heppey PCN in 2022/23 compared to England. The value for England was 11. The value for Sheerness Health Centre was 16, which is higher compared to England. The value for Sheppey Healthy Living Centre was 17, which is higher compared to England. The value for St Georges Medical Centre was 16, which is higher compared to England. The value for The Om Medical Centre was 11, which is similar compared to England. The value for Vel Surgery was 16,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hepp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5 years, up to 2022/23. In Sheppey PCN, the value was 16 in 2018/19 and 16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higher than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583. The value for Sheppey PCN was 486, which is better compared to England. The value for peer group was 499, which is better compared to England. The value for Medway and Swale HCP was 384,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heppey PCN in 2022/23. The value for England was 583.  The value for Minster Cliffs ward was 524, which is similar compared to England. The value for Queenborough and Halfway ward was 359, which is better compared to England. The value for Sheerness ward was 771, which is worse compared to England. The value for Sheppey Central ward was 288, which is better compared to England. The value for Sheppey East ward was 42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hepp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5 years, up to 2022/23. In Sheppey PCN, the value was 445 in 2018/19 and 486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better than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3 Q4 and compares these values to the England average. The value for England was 0.23. The value for Sheppey PCN was 0.43, which is higher compared to England. The value for Medway and Swale HCP was 0.26, which is higher compared to England. The value for Kent and Medway ICS was 0.24,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heppey PCN in 2023 Q4 compared to England. The value for England was 0.23. The value for Sheerness Health Centre was 0.54, which is higher compared to England. The value for Sheppey Healthy Living Centre was 0.59, which is higher compared to England. The value for St Georges Medical Centre was 0.35, which is higher compared to England. The value for The Om Medical Centre was 0.28, which is higher compared to England. The value for Vel Surgery was 0.33,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1 practices in Kent and Medway ICS. There are 2 practices that are outliers in Sheppey PCN, which are higher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5 quarters, up to 2023 Q4. In Sheppey PCN, the value was 0.49 in 2022 Q4 and 0.43 in 2023 Q4. In England, the value was 0.27 in 2022 Q4 and 0.23 in 2023 Q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higher than England.
Value type: Indirectly standardised ratio.
Latest time period: 2023 Q4.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1/22 and compares these values to the England average. The value for England was 62. The value for Sheppey PCN was 63, which is similar compared to England. The value for peer group was 63, which is similar compared to England. The value for Medway and Swale HCP was 61, which is worse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heppey PCN in 2021/22 compared to England. The value for England was 62. The value for Sheerness Health Centre was 66, which is similar compared to England. The value for Sheppey Healthy Living Centre was 63, which is similar compared to England. The value for St Georges Medical Centre was 63, which is similar compared to England. The value for The Om Medical Centre was 62, which is similar compared to England. The value for Vel Surgery was 64,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hepp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4 years, up to 2021/22. In Sheppey PCN, the value was 70 in 2018/19 and 63 in 2021/22. In England, the value was 71 in 2018/19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similar to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67. The value for Sheppey PCN was 70, which is better compared to England. The value for peer group was 69, which is better compared to England. The value for Medway and Swale HCP was 70,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heppey PCN in 2022/23 compared to England. The value for England was 67. The value for Sheerness Health Centre was 75, which is better compared to England. The value for Sheppey Healthy Living Centre was 75, which is better compared to England. The value for St Georges Medical Centre was 68, which is similar compared to England. The value for The Om Medical Centre was 55, which is worse compared to England. The value for Vel Surgery was 73,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hepp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5 years, up to 2022/23. In Sheppey PCN, the value was 70 in 2018/19 and 70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better than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2. The value for Sheppey PCN was 70, which is worse compared to England. The value for peer group was 72, which is similar compared to England. The value for Medway and Swale HCP was 71, which is worse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Sheppey PCN in 2022/23 compared to England. The value for England was 72. The value for Sheerness Health Centre was 72, which is similar compared to England. The value for Sheppey Healthy Living Centre was 74, which is similar compared to England. The value for St Georges Medical Centre was 68, which is worse compared to England. The value for The Om Medical Centre was 66, which is worse compared to England. The value for Vel Surgery was 68,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Shepp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5 years, up to 2022/23. In Sheppey PCN, the value was 57 in 2018/19 and 70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worse than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16 - 20 and compares these values to the England average. The value for England was 6.8. The value for Sheppey PCN was 3.6, which is better compared to England. The value for peer group was 4.4, which is better compared to England. The value for Medway and Swale HCP was 3.8,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heppey PCN in 2016 - 20. The value for England was 7.  The value for Minster Cliffs ward was 3. The value for Queenborough and Halfway ward was 4. The value for Sheerness ward was 4. The value for Sheppey Central ward was 2. The value for Sheppey East ward was 4.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hepp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Sheppey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795. The value for Sheppey PCN was  857, which is worse compared to England. The value for peer group was 1085, which is worse compared to England. The value for Medway and Swale HCP was  907,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heppey PCN in 2022/23. The value for England was 795.  The value for Minster Cliffs ward was 1035, which is worse compared to England. The value for Queenborough and Halfway ward was 933, which is worse compared to England. The value for Sheerness ward was 762, which is similar compared to England. The value for Sheppey Central ward was 890, which is worse compared to England. The value for Sheppey East ward was 815,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hepp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5 years, up to 2022/23. In Sheppey PCN, the value was 604 in 2018/19 and 857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21 - 22/23 and compares these values to the England average. The value for England was 110. The value for Sheppey PCN was 154, which is worse compared to England. The value for peer group was 105, which is similar compared to England. The value for Medway and Swale HCP was 119, which is simila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heppey PCN in 2020/21 - 22/23. The value for England was 110.  The value for Minster Cliffs ward was not compared to England. The value for Queenborough and Halfway ward was not compared to England. The value for Sheerness ward was 252, which is worse compared to England. The value for Sheppey Central ward was 146, which is similar compared to England. The value for Sheppey East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hepp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5 years, up to 2020/21 - 22/23. In Sheppey PCN, the value was 233 in 2016/17 - 18/19 and 154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worse than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319. The value for Sheppey PCN was 429, which is similar compared to England. The value for peer group was 378, which is worse compared to England. The value for Medway and Swale HCP was 463, which is worse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heppey PCN in 2022/23. The value for England was 319.  The value for Minster Cliffs ward was not compared to England. The value for Queenborough and Halfway ward was not compared to England. The value for Sheerness ward was 503, which is similar compared to England. The value for Sheppey Central ward was not compared to England. The value for Sheppey East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Shepp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5 years, up to 2022/23. In Sheppey PCN, the value was 349 in 2018/19 and 429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Sheppey PCN for several indicators. Indicator 1. CHD (all ages). In 2022/23, the value for Sheppey PCN was 3.2 and the value for England was 3.0. The value for Sheerness Health Centre was 3.2, which is similar compared to England. The value for Sheppey Healthy Living Centre was 3.1, which is similar compared to England. The value for St Georges Medical Centre was 3.8, which is higher compared to England. The value for The Om Medical Centre was 2.9, which is similar compared to England. The value for Vel Surgery was 3.0, which is similar compared to England.   Indicator 2. Stroke (all ages). In 2022/23, the value for Sheppey PCN was 1.7 and the value for England was 1.8. The value for Sheerness Health Centre was 1.9, which is similar compared to England. The value for Sheppey Healthy Living Centre was 1.4, which is lower compared to England. The value for St Georges Medical Centre was 2.3, which is higher compared to England. The value for The Om Medical Centre was 1.4, which is similar compared to England. The value for Vel Surgery was 1.4, which is similar compared to England.   Indicator 3. PAD (all ages). In 2022/23, the value for Sheppey PCN was 0.6 and the value for England was 0.6. The value for Sheerness Health Centre was 0.8, which is similar compared to England. The value for Sheppey Healthy Living Centre was 0.5, which is similar compared to England. The value for St Georges Medical Centre was 0.9, which is higher compared to England. The value for The Om Medical Centre was 0.4, which is similar compared to England. The value for Vel Surgery was 0.5, which is similar compared to England.   Indicator 4. Heart failure (all ages). In 2022/23, the value for Sheppey PCN was 1.3 and the value for England was 1.0. The value for Sheerness Health Centre was 1.5, which is higher compared to England. The value for Sheppey Healthy Living Centre was 1.1, which is similar compared to England. The value for St Georges Medical Centre was 1.7, which is higher compared to England. The value for The Om Medical Centre was 1.0, which is similar compared to England. The value for Vel Surgery was 0.9, which is similar compared to England.   Indicator 5. Atrial fibrillation (all ages). In 2022/23, the value for Sheppey PCN was 2.1 and the value for England was 2.1. The value for Sheerness Health Centre was 2.0, which is similar compared to England. The value for Sheppey Healthy Living Centre was 2.2, which is similar compared to England. The value for St Georges Medical Centre was 2.7, which is higher compared to England. The value for The Om Medical Centre was 1.7, which is similar compared to England. The value for Vel Surgery was 1.7, which is similar compared to England.   Indicator 6. Hypertension (all ages). In 2022/23, the value for Sheppey PCN was 17.0 and the value for England was 14.4. The value for Sheerness Health Centre was 14.9, which is similar compared to England. The value for Sheppey Healthy Living Centre was 17.3, which is higher compared to England. The value for St Georges Medical Centre was 18.8, which is higher compared to England. The value for The Om Medical Centre was 14.6, which is similar compared to England. The value for Vel Surgery was 17.5, which is higher compared to England.   Indicator 7. Smoking (15+). In 2022/23, the value for Sheppey PCN was 22.2 and the value for England was 14.7. The value for Sheerness Health Centre was 24.5, which is higher compared to England. The value for Sheppey Healthy Living Centre was 16.5, which is higher compared to England. The value for St Georges Medical Centre was 25.1, which is higher compared to England. The value for The Om Medical Centre was 23.5, which is higher compared to England. The value for Vel Surgery was 24.7, which is higher compared to England.   Indicator 8. CKD (18+). In 2022/23, the value for Sheppey PCN was 5.3 and the value for England was 4.2. The value for Sheerness Health Centre was 3.7, which is similar compared to England. The value for Sheppey Healthy Living Centre was 5.4, which is higher compared to England. The value for St Georges Medical Centre was 5.4, which is higher compared to England. The value for The Om Medical Centre was 4.9, which is similar compared to England. The value for Vel Surgery was 6.6,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Sheppey PCN for several indicators. Indicator 1. Cancer (all ages). In 22/23, the value for Sheppey PCN was 3.7 and the value for England was 3.5. The value for Sheerness Health Centre was 3.0, which is similar compared to England. The value for Sheppey Healthy Living Centre was 3.4, which is similar compared to England. The value for St Georges Medical Centre was 5.0, which is higher compared to England. The value for The Om Medical Centre was 3.3, which is similar compared to England. The value for Vel Surgery was 3.5, which is similar compared to England.   Indicator 2. Diabetes (17+ yrs). In 22/23, the value for Sheppey PCN was 10.0 and the value for England was 7.5. The value for Sheerness Health Centre was 9.3, which is higher compared to England. The value for Sheppey Healthy Living Centre was 9.6, which is higher compared to England. The value for St Georges Medical Centre was 11.6, which is higher compared to England. The value for The Om Medical Centre was 9.2, which is higher compared to England. The value for Vel Surgery was 9.8, which is higher compared to England.   Indicator 3. COPD (all ages). In 22/23, the value for Sheppey PCN was 2.8 and the value for England was 1.8. The value for Sheerness Health Centre was 2.9, which is higher compared to England. The value for Sheppey Healthy Living Centre was 2.3, which is higher compared to England. The value for St Georges Medical Centre was 3.7, which is higher compared to England. The value for The Om Medical Centre was 2.5, which is higher compared to England. The value for Vel Surgery was 2.9,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 scatter plot shows the values for practices in Sheppey PCN for several indicators. Indicator 1. Serious Mental Illness (all ages). In 22/23, the value for Sheppey PCN was 0.8 and the value for England was 1.0. The value for Sheerness Health Centre was 1.0, which is similar compared to England. The value for Sheppey Healthy Living Centre was 0.7, which is lower compared to England. The value for St Georges Medical Centre was 0.7, which is similar compared to England. The value for The Om Medical Centre was 0.8, which is similar compared to England. The value for Vel Surgery was 0.8, which is similar compared to England.   Indicator 2. Depression (18+ yrs). In 22/23, the value for Sheppey PCN was 17.4 and the value for England was 13.2. The value for Sheerness Health Centre was 17.8, which is higher compared to England. The value for Sheppey Healthy Living Centre was 15.3, which is higher compared to England. The value for St Georges Medical Centre was 19.1, which is higher compared to England. The value for The Om Medical Centre was 20.2, which is higher compared to England. The value for Vel Surgery was 16.3, which is higher compared to England.   Indicator 3. Dementia (all ages). In 22/23, the value for Sheppey PCN was 0.6 and the value for England was 0.7. The value for Sheerness Health Centre was 1.3, which is higher compared to England. The value for Sheppey Healthy Living Centre was 0.3, which is lower compared to England. The value for St Georges Medical Centre was 0.7, which is similar compared to England. The value for The Om Medical Centre was 0.3, which is lower compared to England. The value for Vel Surgery was 0.6,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2/23 and compares these values to the England average. The value for England was  856. The value for Sheppey PCN was 1230, which is worse compared to England. The value for peer group was  911, which is worse compared to England. The value for Medway and Swale HCP was 1106, which is worse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heppey PCN in 2022/23. The value for England was 856.  The value for Minster Cliffs ward was 1141, which is worse compared to England. The value for Queenborough and Halfway ward was 910, which is similar compared to England. The value for Sheerness ward was 1799, which is worse compared to England. The value for Sheppey Central ward was 946, which is similar compared to England. The value for Sheppey East ward was 1233,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Sheppey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10 years, up to 2022/23. In Sheppey PCN, the value was  987 in 2013/14 and 1230 in 2022/23. In England, the value was  877 in 2013/14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worse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lollipop_box" descr="The lollipop plot shows the indicator values for the PCN, peer group, HCP and ICS for 2020 - 22 and compares these values to the England average. The value for England was 355. The value for Sheppey PCN was 482, which is worse compared to England. The value for peer group was 376, which is worse compared to England. The value for Medway and Swale HCP was 402,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Sheppey PCN in 2020 - 22. The value for England was 355.  The value for Minster Cliffs ward was 400, which is similar compared to England. The value for Queenborough and Halfway ward was 410, which is similar compared to England. The value for Sheerness ward was 624, which is worse compared to England. The value for Sheppey Central ward was 368, which is similar compared to England. The value for Sheppey East ward was 618,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Sheppey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Sheppey PCN and England over the last 4 years, up to 2020 - 22. In Sheppey PCN, the value was 435 in 2017 - 19 and 482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Sheppey PCN is worse than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Sheppey PCN, the Cancer mortality (under 75 yrs) value was 145.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Sheppey PCN in 2020 - 22. The value for England was 123.  The value for Minster Cliffs ward was 127, which is similar compared to England. The value for Queenborough and Halfway ward was 138, which is similar compared to England. The value for Sheerness ward was 173, which is worse compared to England. The value for Sheppey Central ward was 110, which is similar compared to England. The value for Sheppey East ward was 184,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Sheppey PCN, the Circulatory mortality (under 75 yrs) value was 101.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Sheppey PCN in 2020 - 22. The value for England was 123.  The value for Minster Cliffs ward was 127, which is similar compared to England. The value for Queenborough and Halfway ward was 138, which is similar compared to England. The value for Sheerness ward was 173, which is worse compared to England. The value for Sheppey Central ward was 110, which is similar compared to England. The value for Sheppey East ward was 184,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Sheppey PCN is worse than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Sheppey PCN is worse than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4.1 © Medway Council, Public Health Intelligence Team, 13/06/2024</a:t>
            </a:r>
          </a:p>
        </p:txBody>
      </p:sp>
      <p:pic>
        <p:nvPicPr>
          <p:cNvPr id="5" name="Value 1" descr="In Sheppey PCN, the Osteoporosis prev 50+ [%] value was 1.4. In England, the value was 1.0. The time period is 2022/23.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Sheppey PCN in 2022/23 compared to England. The value for England was 1.0. The value for Sheerness Health Centre was 1.4, which is similar compared to England. The value for Sheppey Healthy Living Centre was 0.3, which is lower compared to England. The value for St Georges Medical Centre was 2.4, which is higher compared to England. The value for The Om Medical Centre was 1.8, which is higher compared to England. The value for Vel Surgery was 1.8, which is highe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Sheppey PCN, the Hip fracture hospital admissions 65+ value was 122.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Sheppey PCN in 2016/17 - 20/21. The value for England was 100.  The value for Minster Cliffs ward was 104, which is similar compared to England. The value for Queenborough and Halfway ward was 105, which is similar compared to England. The value for Sheerness ward was 146, which is worse compared to England. The value for Sheppey Central ward was 104, which is similar compared to England. The value for Sheppey East ward was 137,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Sheppey PCN is higher than England.
Value type: Prevalence (%).
Latest time period: 2022/23.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Sheppey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42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Sheppey PCN is in Medway and Swale HCP. The PCN is in the local authority district of Swale. The PCN covers the following wards: Sheppey East, Minster Cliffs, Queenborough and Halfway, Sheerness, and Sheppey Central."/>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5 GP practices in Sheppey PCN: Sheerness Health Centre, Sheppey Healthy Living Centre, St Georges Medical Centre, The Om Medical Centre, and Vel Surgery.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pic>
        <p:nvPicPr>
          <p:cNvPr id="5" name="Content" descr="There are 11 primary schools in Sheppey PCN: Eastchurch Church of England Primary School, Halfway Houses Primary School, Minster in Sheppey Primary School, Queenborough School and Nursery, Richmond Primary School, Rose Street Primary School, St Edward's Catholic Primary School, St Georges CofE (Aided) Primary School, St. Clement's CE Primary School, Thistle Hill Academy, and West Minster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4.1 © Medway Council, Public Health Intelligence Team, 13/06/2024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4268</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Sheppey PCN</vt:lpstr>
      <vt:lpstr>Summary: Sheppey</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ford, lewis</cp:lastModifiedBy>
  <cp:revision>225</cp:revision>
  <dcterms:created xsi:type="dcterms:W3CDTF">2016-07-22T08:30:09Z</dcterms:created>
  <dcterms:modified xsi:type="dcterms:W3CDTF">2024-07-25T11:01:03Z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