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104" d="100"/>
          <a:sy n="104" d="100"/>
        </p:scale>
        <p:origin x="55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25/07/2024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25/07/2024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9.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9.xml"/><Relationship Id="rId5" Type="http://schemas.openxmlformats.org/officeDocument/2006/relationships/image" Target="../media/image69.pn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9.xml"/><Relationship Id="rId5" Type="http://schemas.openxmlformats.org/officeDocument/2006/relationships/image" Target="../media/image73.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4.png"/><Relationship Id="rId1" Type="http://schemas.openxmlformats.org/officeDocument/2006/relationships/slideLayout" Target="../slideLayouts/slideLayout19.xml"/><Relationship Id="rId5" Type="http://schemas.openxmlformats.org/officeDocument/2006/relationships/image" Target="../media/image76.png"/><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0.png"/><Relationship Id="rId1" Type="http://schemas.openxmlformats.org/officeDocument/2006/relationships/slideLayout" Target="../slideLayouts/slideLayout19.xml"/><Relationship Id="rId5" Type="http://schemas.openxmlformats.org/officeDocument/2006/relationships/image" Target="../media/image82.png"/><Relationship Id="rId4" Type="http://schemas.openxmlformats.org/officeDocument/2006/relationships/image" Target="../media/image81.png"/></Relationships>
</file>

<file path=ppt/slides/_rels/slide4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83.png"/><Relationship Id="rId1" Type="http://schemas.openxmlformats.org/officeDocument/2006/relationships/slideLayout" Target="../slideLayouts/slideLayout19.xml"/><Relationship Id="rId5" Type="http://schemas.openxmlformats.org/officeDocument/2006/relationships/image" Target="../media/image85.png"/><Relationship Id="rId4" Type="http://schemas.openxmlformats.org/officeDocument/2006/relationships/image" Target="../media/image84.png"/></Relationships>
</file>

<file path=ppt/slides/_rels/slide4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5.xml"/><Relationship Id="rId5" Type="http://schemas.openxmlformats.org/officeDocument/2006/relationships/image" Target="../media/image89.png"/><Relationship Id="rId4" Type="http://schemas.openxmlformats.org/officeDocument/2006/relationships/image" Target="../media/image8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5.xml"/><Relationship Id="rId5" Type="http://schemas.openxmlformats.org/officeDocument/2006/relationships/image" Target="../media/image93.png"/><Relationship Id="rId4" Type="http://schemas.openxmlformats.org/officeDocument/2006/relationships/image" Target="../media/image9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Gillingham South PCN</a:t>
            </a:r>
          </a:p>
        </p:txBody>
      </p:sp>
      <p:sp>
        <p:nvSpPr>
          <p:cNvPr id="3" name="Version Number"/>
          <p:cNvSpPr>
            <a:spLocks noGrp="1"/>
          </p:cNvSpPr>
          <p:nvPr>
            <p:ph sz="quarter" idx="14"/>
          </p:nvPr>
        </p:nvSpPr>
        <p:spPr>
          <a:xfrm>
            <a:off x="2555776" y="0"/>
            <a:ext cx="6588224" cy="259345"/>
          </a:xfrm>
        </p:spPr>
        <p:txBody>
          <a:bodyPr/>
          <a:lstStyle/>
          <a:p>
            <a:r>
              <a:t>Version 4.1</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Medway and Swale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population pyramid shows the age profile of Gillingham South PCN. The total population of Gillingham South PCN is 30,138. In Gillingham South PCN, 18.5% of children are aged under 15 compared to 16.3% in England. In Gillingham South PCN, 64.9% of people are aged 15 to 64 compared to 66.0% in England. In Gillingham South PCN, 16.5%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Gillingham South PCN in July 2019. There are 3 LSOAs in the 9.4 - 20.7 value range. There are 5 LSOAs in the 20.7 - 27 value range. There are 8 LSOAs in the 27 - 34.1 value range. There is 1 LSOA in the 34.1 - 43.4 value range. There are 0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from the 2011 Census for Gillingham South PCN compared to Kent and Medway ICS. In Gillingham South PCN, 86.1% of the population were from the White British ethnic group compared to 89.2% in Kent and Medway ICS. In Gillingham South PCN, 3.1% of the population were from the White other ethnic group compared to 3.8% in Kent and Medway ICS. In Gillingham South PCN, 2.2% of the population were from the Mixed ethnic group compared to 1.6% in Kent and Medway ICS. In Gillingham South PCN, 5.8% of the population were from the Asian ethnic group compared to 3.5% in Kent and Medway ICS. In Gillingham South PCN, 2.2% of the population were from the Black ethnic group compared to 1.3% in Kent and Medway ICS. In Gillingham South PCN, 0.7%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Gillingham South PCN compared to Kent and Medway ICS as reported in the 2011 Census. In Gillingham South PCN, 94.5% of the population spoke English as their main language compared to 95.2% in Kent and Medway ICS. In Gillingham South PCN, 0.9% of the population spoke Polish as their main language compared to 0.7% in Kent and Medway ICS. In Gillingham South PCN, 0.7% of the population spoke Panjabi as their main language compared to 0.3% in Kent and Medway ICS. In Gillingham South PCN, 0.4% of the population spoke Slovak as their main language compared to 0.2% in Kent and Medway ICS. In Gillingham South PCN, 0.3% of the population spoke Lithuanian as their main language compared to 0.2% in Kent and Medway ICS. In Gillingham South PCN, 0.3% of the population spoke Bengali as their main language compared to 0.2% in Kent and Medway ICS. In Gillingham South PCN, 0.2% of the population spoke Gujarati as their main language compared to 0.1% in Kent and Medway ICS. In Gillingham South PCN, 0.2% of the population spoke Urdu as their main language compared to 0.1% in Kent and Medway ICS. In Gillingham South PCN, 0.2% of the population spoke Turkish as their main language compared to 0.1% in Kent and Medway ICS. In Gillingham South PCN, 0.2% of the population spoke Italian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excluding White British from the 2011 Census for Gillingham South PCN compared to Kent and Medway ICS. In Gillingham South PCN, 3.1% of the population were from the White other ethnic group compared to 3.8% in Kent and Medway ICS. In Gillingham South PCN, 2.2% of the population were from the Mixed ethnic group compared to 1.6% in Kent and Medway ICS. In Gillingham South PCN, 5.8% of the population were from the Asian ethnic group compared to 3.5% in Kent and Medway ICS. In Gillingham South PCN, 2.2% of the population were from the Black ethnic group compared to 1.3% in Kent and Medway ICS. In Gillingham South PCN, 0.7%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Gillingham South PCN compared to Kent and Medway ICS as reported in the 2011 Census. In Gillingham South PCN, 0.9% of the population spoke Polish as their main language compared to 0.7% in Kent and Medway ICS. In Gillingham South PCN, 0.7% of the population spoke Panjabi as their main language compared to 0.3% in Kent and Medway ICS. In Gillingham South PCN, 0.4% of the population spoke Slovak as their main language compared to 0.2% in Kent and Medway ICS. In Gillingham South PCN, 0.3% of the population spoke Lithuanian as their main language compared to 0.2% in Kent and Medway ICS. In Gillingham South PCN, 0.3% of the population spoke Bengali as their main language compared to 0.2% in Kent and Medway ICS. In Gillingham South PCN, 0.2% of the population spoke Gujarati as their main language compared to 0.1% in Kent and Medway ICS. In Gillingham South PCN, 0.2% of the population spoke Urdu as their main language compared to 0.1% in Kent and Medway ICS. In Gillingham South PCN, 0.2% of the population spoke Turkish as their main language compared to 0.1% in Kent and Medway ICS. In Gillingham South PCN, 0.2% of the population spoke Italian as their main language compared to 0.1% in Kent and Medway ICS. In Gillingham South PCN, 0.2% of the population spoke Russian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nursery and primary school pupils from each ethnic group for Gillingham South PCN compared to Kent and Medway ICS. In Gillingham South PCN, 64.9% of pupils were from the White British/Irish ethnic group compared to 72.3% in Kent and Medway ICS. In Gillingham South PCN, 6% of pupils were from the White other ethnic group compared to 8.2% in Kent and Medway ICS. In Gillingham South PCN, 10.1% of pupils were from the Mixed ethnic group compared to 6.5% in Kent and Medway ICS. In Gillingham South PCN, 7.7% of pupils were from the Asian ethnic group compared to 5.4% in Kent and Medway ICS. In Gillingham South PCN, 7% of pupils were from the Black ethnic group compared to 5% in Kent and Medway ICS. In Gillingham South PCN, 1.6%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- 84.1% of pupils in Gillingham South.
- 86% of pupils in Kent and Medway. 
Other than English as first language: 
- 13.6% of pupils in Gillingham South.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map shows the distribution of the Index of Multiple Deprivation (IMD) 2019 by LSOA in Gillingham South PCN. In Gillingham South PCN, 3 (or 17.6%) of 17 LSOAs are in the most deprived 20% of areas nationally. These most deprived LSOAs can be found in the following wards: Gillingham South; Twydal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Gillingham South</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3626429677"/>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00A499">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2294181492"/>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C00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Content" descr="The stacked bar plot shows the Index of Multiple Deprivation (IMD 2019) for Gillingham South PCN, as well the 7 domains of deprivation which combine to create the IMD 2019. For overall deprivation (IMD 2019), 17.6% of LSOAs in Gillingham South PCN are in the most deprived 20% in England. For the Income Domain, 11.8% of LSOAs in Gillingham South PCN are in the most deprived 20% in England. For the Employment Domain, 23.5% of LSOAs in Gillingham South PCN are in the most deprived 20% in England. For the Education, Skills and Training Domain, 23.5% of LSOAs in Gillingham South PCN are in the most deprived 20% in England. For the Health Deprivation and Disability Domain, 11.8% of LSOAs in Gillingham South PCN are in the most deprived 20% in England. For the Crime Domain, 64.7% of LSOAs in Gillingham South PCN are in the most deprived 20% in England. For the Barriers to Housing and Services Domain, 0% of LSOAs in Gillingham South PCN are in the most deprived 20% in England. For the Living Environment Domain, 35.3% of LSOAs in Gillingham South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9. The value for Gillingham South PCN was 6.5, which is worse compared to England. The value for peer group was 7.2, which is worse compared to England. The value for Medway and Swale HCP was 7.2,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Gillingham South PCN in 2022/23 compared to England. The value for England was 5.9. The value for Barnsole Primary School was 8.9, which is worse compared to England. The value for The Academy of Woodlands was 4.0,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5 schools in Kent and Medway ICS. There are 0 schools that are outliers in Gillingham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illingham South PCN and England over the last 3 years, up to 2022/23. In Gillingham South PCN, the value was 6.5 in 2020/21 and 6.5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Gillingham South PCN is worse than England.
Value type: Proportion - %.
Latest time period: 2022/23.
Source: Department for Education, Pupil abscence.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5.0. The value for Gillingham South PCN was 6.4, which is worse compared to England. The value for peer group was 5.0, which is similar compared to England. The value for Medway and Swale HCP was 5.3, which is worse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illingham South PCN in 2021/22. The value for England was 5.  The value for Gillingham South ward was 8, which is worse compared to England. The value for Twydall ward was 6, which is worse compared to England. The value for Watling ward was 5,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illingham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Gillingham South PCN is worse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and compares these values to the England average. The value for England was 13. The value for Gillingham South PCN was 12, which is lower compared to England. The value for peer group was 10, which is lower compared to England. The value for Medway and Swale HCP was 10,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illingham South PCN in 2020. The value for England was 13.  The value for Gillingham South ward was 14. The value for Twydall ward was 12. The value for Watling ward was 9.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illingham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Gillingham South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Gillingham South PCN, the Male value was 76.0.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Gillingham South PCN in 2020 - 22. The value for England was 79.  The value for Gillingham South ward was 74, which is worse compared to England. The value for Twydall ward was 77, which is similar compared to England. The value for Watling ward was 77,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Gillingham South PCN is worse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Gillingham South PCN, the Female value was 80.7.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Gillingham South PCN in 2020 - 22. The value for England was 83.  The value for Gillingham South ward was 81, which is worse compared to England. The value for Twydall ward was 83, which is similar compared to England. The value for Watling ward was 79, which is worse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Gillingham South PCN is worse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5. The value for Gillingham South PCN was 17, which is higher compared to England. The value for peer group was 16, which is higher compared to England. The value for Medway and Swale HCP was 17, which is high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Gillingham South PCN in 2022/23 compared to England. The value for England was 15. The value for Napier Road Surgery was 19, which is higher compared to England. The value for Pump Lane Surgery was  9, which is lower compared to England. The value for The Glebe Family Practice was 15, which is similar compared to England. The value for Woodlands Family Practice was 17,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Gillingham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illingham South PCN and England over the last 5 years, up to 2022/23. In Gillingham South PCN, the value was 18 in 2018/19 and 17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Gillingham South PCN is higher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37. The value for Gillingham South PCN was 41, which is worse compared to England. The value for peer group was 36, which is similar compared to England. The value for Medway and Swale HCP was 38, which is worse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illingham South PCN in 2020/21 - 22/23. The value for England was 37.  The value for Gillingham South ward was 42. The value for Twydall ward was 43. The value for Watling ward was 37.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illingham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illingham South PCN and England over the last 13 years, up to 2020/21 - 22/23. In Gillingham South PCN, the value was 34 in 2008/09 - 10/11 and 41 in 2020/21 - 22/23. In England, the value was 33 in 2008/09 - 10/11 and 37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Gillingham South PCN is worse than England.
Value type: Proportion - %.
Latest time period: 2020/21 - 22/23.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1. The value for Gillingham South PCN was 13, which is higher compared to England. The value for peer group was 11, which is similar compared to England. The value for Medway and Swale HCP was 13, which is highe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Gillingham South PCN in 2022/23 compared to England. The value for England was 11. The value for Napier Road Surgery was 12, which is similar compared to England. The value for Pump Lane Surgery was  9, which is lower compared to England. The value for The Glebe Family Practice was 17, which is higher compared to England. The value for Woodlands Family Practice was 13,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Gillingham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illingham South PCN and England over the last 5 years, up to 2022/23. In Gillingham South PCN, the value was 12 in 2018/19 and 13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Gillingham South PCN is higher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83. The value for Gillingham South PCN was 473, which is better compared to England. The value for peer group was 499, which is better compared to England. The value for Medway and Swale HCP was 384,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illingham South PCN in 2022/23. The value for England was 583.  The value for Gillingham South ward was 717, which is worse compared to England. The value for Twydall ward was 278, which is better compared to England. The value for Watling ward was 474,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illingham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illingham South PCN and England over the last 5 years, up to 2022/23. In Gillingham South PCN, the value was 313 in 2018/19 and 473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Gillingham South PCN is better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3 Q4 and compares these values to the England average. The value for England was 0.23. The value for Gillingham South PCN was 0.21, which is lower compared to England. The value for Medway and Swale HCP was 0.26, which is higher compared to England. The value for Kent and Medway ICS was 0.24,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Gillingham South PCN in 2023 Q4 compared to England. The value for England was 0.23. The value for Napier Road Surgery was 0.20, which is lower compared to England. The value for Pump Lane Surgery was 0.34, which is higher compared to England. The value for The Glebe Family Practice was 0.23, which is similar compared to England. The value for Woodlands Family Practice was 0.19,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Gillingham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illingham South PCN and England over the last 5 quarters, up to 2023 Q4. In Gillingham South PCN, the value was 0.25 in 2022 Q4 and 0.21 in 2023 Q4. In England, the value was 0.27 in 2022 Q4 and 0.23 in 2023 Q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Gillingham South PCN is lower than England.
Value type: Indirectly standardised ratio.
Latest time period: 2023 Q4.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62. The value for Gillingham South PCN was 58, which is worse compared to England. The value for peer group was 63, which is similar compared to England. The value for Medway and Swale HCP was 61, which is worse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Gillingham South PCN in 2021/22 compared to England. The value for England was 62. The value for Napier Road Surgery was 55, which is similar compared to England. The value for Pump Lane Surgery was 71, which is similar compared to England. The value for The Glebe Family Practice was 65, which is similar compared to England. The value for Woodlands Family Practice was 55,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Gillingham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illingham South PCN and England over the last 4 years, up to 2021/22. In Gillingham South PCN, the value was 75 in 2018/19 and 58 in 2021/22. In England, the value was 71 in 2018/19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Gillingham South PCN is worse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67. The value for Gillingham South PCN was 73, which is better compared to England. The value for peer group was 69, which is better compared to England. The value for Medway and Swale HCP was 70,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Gillingham South PCN in 2022/23 compared to England. The value for England was 67. The value for Napier Road Surgery was 68, which is similar compared to England. The value for Pump Lane Surgery was 82, which is better compared to England. The value for The Glebe Family Practice was 80, which is better compared to England. The value for Woodlands Family Practice was 71,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Gillingham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illingham South PCN and England over the last 5 years, up to 2022/23. In Gillingham South PCN, the value was 77 in 2018/19 and 73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Gillingham South PCN is better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2. The value for Gillingham South PCN was 72, which is similar compared to England. The value for peer group was 72, which is similar compared to England. The value for Medway and Swale HCP was 71, which is worse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Gillingham South PCN in 2022/23 compared to England. The value for England was 72. The value for Napier Road Surgery was 68, which is similar compared to England. The value for Pump Lane Surgery was 79, which is better compared to England. The value for The Glebe Family Practice was 76, which is similar compared to England. The value for Woodlands Family Practice was 70,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Gillingham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illingham South PCN and England over the last 5 years, up to 2022/23. In Gillingham South PCN, the value was 59 in 2018/19 and 72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Gillingham South PCN is similar to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16 - 20 and compares these values to the England average. The value for England was 6.8. The value for Gillingham South PCN was 3.9, which is better compared to England. The value for peer group was 4.4, which is better compared to England. The value for Medway and Swale HCP was 3.8,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illingham South PCN in 2016 - 20. The value for England was 7.  The value for Gillingham South ward was 4. The value for Twydall ward was 3. The value for Watling ward was 5.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illingham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Gillingham South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95. The value for Gillingham South PCN was  915, which is worse compared to England. The value for peer group was 1085, which is worse compared to England. The value for Medway and Swale HCP was  907,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illingham South PCN in 2022/23. The value for England was 795.  The value for Gillingham South ward was 1028, which is worse compared to England. The value for Twydall ward was 826, which is similar compared to England. The value for Watling ward was 856,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illingham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illingham South PCN and England over the last 5 years, up to 2022/23. In Gillingham South PCN, the value was 671 in 2018/19 and 915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Gillingham South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110. The value for Gillingham South PCN was 143, which is similar compared to England. The value for peer group was 105, which is similar compared to England. The value for Medway and Swale HCP was 119, which is simila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illingham South PCN in 2020/21 - 22/23. The value for England was 110.  The value for Gillingham South ward was 211, which is worse compared to England. The value for Twydall ward was 104, which is similar compared to England. The value for Watling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illingham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illingham South PCN and England over the last 5 years, up to 2020/21 - 22/23. In Gillingham South PCN, the value was 273 in 2016/17 - 18/19 and 143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Gillingham South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319. The value for Gillingham South PCN was 613, which is worse compared to England. The value for peer group was 378, which is worse compared to England. The value for Medway and Swale HCP was 463, which is worse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illingham South PCN in 2022/23. The value for England was 319.  The value for Gillingham South ward was 1271, which is worse compared to England. The value for Twydall ward was 530, which is similar compared to England. The value for Watling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Gillingham South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illingham South PCN and England over the last 5 years, up to 2022/23. In Gillingham South PCN, the value was 328 in 2018/19 and 613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Gillingham South PCN is worse than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Gillingham South PCN for several indicators. Indicator 1. CHD (all ages). In 2022/23, the value for Gillingham South PCN was 2.6 and the value for England was 3.0. The value for Napier Road Surgery was 2.5, which is similar compared to England. The value for Pump Lane Surgery was 4.3, which is higher compared to England. The value for The Glebe Family Practice was 2.9, which is similar compared to England. The value for Woodlands Family Practice was 2.3, which is lower compared to England.   Indicator 2. Stroke (all ages). In 2022/23, the value for Gillingham South PCN was 1.2 and the value for England was 1.8. The value for Napier Road Surgery was 1.0, which is lower compared to England. The value for Pump Lane Surgery was 1.6, which is similar compared to England. The value for The Glebe Family Practice was 1.4, which is similar compared to England. The value for Woodlands Family Practice was 1.1, which is lower compared to England.   Indicator 3. PAD (all ages). In 2022/23, the value for Gillingham South PCN was 0.4 and the value for England was 0.6. The value for Napier Road Surgery was 0.3, which is similar compared to England. The value for Pump Lane Surgery was 0.6, which is similar compared to England. The value for The Glebe Family Practice was 0.5, which is similar compared to England. The value for Woodlands Family Practice was 0.4, which is lower compared to England.   Indicator 4. Heart failure (all ages). In 2022/23, the value for Gillingham South PCN was 0.9 and the value for England was 1.0. The value for Napier Road Surgery was 1.3, which is similar compared to England. The value for Pump Lane Surgery was 2.2, which is higher compared to England. The value for The Glebe Family Practice was 0.8, which is similar compared to England. The value for Woodlands Family Practice was 0.7, which is lower compared to England.   Indicator 5. Atrial fibrillation (all ages). In 2022/23, the value for Gillingham South PCN was 1.9 and the value for England was 2.1. The value for Napier Road Surgery was 2.0, which is similar compared to England. The value for Pump Lane Surgery was 2.5, which is similar compared to England. The value for The Glebe Family Practice was 2.4, which is similar compared to England. The value for Woodlands Family Practice was 1.7, which is lower compared to England.   Indicator 6. Hypertension (all ages). In 2022/23, the value for Gillingham South PCN was 14.5 and the value for England was 14.4. The value for Napier Road Surgery was 13.9, which is similar compared to England. The value for Pump Lane Surgery was 19.2, which is higher compared to England. The value for The Glebe Family Practice was 19.9, which is higher compared to England. The value for Woodlands Family Practice was 12.8, which is lower compared to England.   Indicator 7. Smoking (15+). In 2022/23, the value for Gillingham South PCN was 16.6 and the value for England was 14.7. The value for Napier Road Surgery was 19.4, which is higher compared to England. The value for Pump Lane Surgery was 8.7, which is lower compared to England. The value for The Glebe Family Practice was 15.5, which is similar compared to England. The value for Woodlands Family Practice was 17.5, which is higher compared to England.   Indicator 8. CKD (18+). In 2022/23, the value for Gillingham South PCN was 4.0 and the value for England was 4.2. The value for Napier Road Surgery was 5.4, which is similar compared to England. The value for Pump Lane Surgery was 6.2, which is higher compared to England. The value for The Glebe Family Practice was 3.0, which is lower compared to England. The value for Woodlands Family Practice was 3.8,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Gillingham South PCN for several indicators. Indicator 1. Cancer (all ages). In 2022/23, the value for Gillingham South PCN was 3.4 and the value for England was 3.5. The value for Napier Road Surgery was 2.7, which is similar compared to England. The value for Pump Lane Surgery was 4.6, which is similar compared to England. The value for The Glebe Family Practice was 5.3, which is higher compared to England. The value for Woodlands Family Practice was 2.9, which is lower compared to England.   Indicator 2. Diabetes (17+ yrs). In 2022/23, the value for Gillingham South PCN was 8.7 and the value for England was 7.5. The value for Napier Road Surgery was 9.1, which is similar compared to England. The value for Pump Lane Surgery was 8.9, which is similar compared to England. The value for The Glebe Family Practice was 9.7, which is higher compared to England. The value for Woodlands Family Practice was 8.4, which is higher compared to England.   Indicator 3. COPD (all ages). In 2022/23, the value for Gillingham South PCN was 1.7 and the value for England was 1.8. The value for Napier Road Surgery was 1.4, which is similar compared to England. The value for Pump Lane Surgery was 1.8, which is similar compared to England. The value for The Glebe Family Practice was 2.4, which is similar compared to England. The value for Woodlands Family Practice was 1.6,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Gillingham South PCN for several indicators. Indicator 1. Serious Mental Illness (all ages). In 2022/23, the value for Gillingham South PCN was 0.7 and the value for England was 1.0. The value for Napier Road Surgery was 1.1, which is similar compared to England. The value for Pump Lane Surgery was 0.7, which is similar compared to England. The value for The Glebe Family Practice was 0.6, which is similar compared to England. The value for Woodlands Family Practice was 0.7, which is lower compared to England.   Indicator 2. Depression (18+ yrs). In 2022/23, the value for Gillingham South PCN was 17.2 and the value for England was 13.2. The value for Napier Road Surgery was 11.0, which is similar compared to England. The value for Pump Lane Surgery was 18.5, which is higher compared to England. The value for The Glebe Family Practice was 17.5, which is higher compared to England. The value for Woodlands Family Practice was 17.8, which is higher compared to England.   Indicator 3. Dementia (all ages). In 2022/23, the value for Gillingham South PCN was 0.5 and the value for England was 0.7. The value for Napier Road Surgery was 0.4, which is similar compared to England. The value for Pump Lane Surgery was 0.6, which is similar compared to England. The value for The Glebe Family Practice was 0.7, which is similar compared to England. The value for Woodlands Family Practice was 0.4,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856. The value for Gillingham South PCN was 1345, which is worse compared to England. The value for peer group was  911, which is worse compared to England. The value for Medway and Swale HCP was 1106, which is worse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illingham South PCN in 2022/23. The value for England was 856.  The value for Gillingham South ward was 1534, which is worse compared to England. The value for Twydall ward was 1237, which is worse compared to England. The value for Watling ward was 997,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Gillingham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illingham South PCN and England over the last 10 years, up to 2022/23. In Gillingham South PCN, the value was  800 in 2013/14 and 1345 in 2022/23. In England, the value was  877 in 2013/14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Gillingham South PCN is worse than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 22 and compares these values to the England average. The value for England was 355. The value for Gillingham South PCN was 498, which is worse compared to England. The value for peer group was 376, which is worse compared to England. The value for Medway and Swale HCP was 402, which is worse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Gillingham South PCN in 2020 - 22. The value for England was 355.  The value for Gillingham South ward was 498, which is worse compared to England. The value for Twydall ward was 407, which is similar compared to England. The value for Watling ward was 383,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Gillingham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Gillingham South PCN and England over the last 4 years, up to 2020 - 22. In Gillingham South PCN, the value was 454 in 2017 - 19 and 498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Gillingham South PCN is worse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Gillingham South PCN, the Cancer mortality (under 75 yrs) value was 119.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Gillingham South PCN in 2020 - 22. The value for England was 123.  The value for Gillingham South ward was 119, which is similar compared to England. The value for Twydall ward was 140, which is similar compared to England. The value for Watling ward was 130,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Gillingham South PCN, the Circulatory mortality (under 75 yrs) value was 126.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Gillingham South PCN in 2020 - 22. The value for England was 123.  The value for Gillingham South ward was 119, which is similar compared to England. The value for Twydall ward was 140, which is similar compared to England. The value for Watling ward was 130,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Gillingham South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Gillingham South PCN is worse than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Gillingham South PCN, the Osteoporosis prev 50+ [%] value was 0.4. In England, the value was 1.0. The time period is 2022/23.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Gillingham South PCN in 2022/23 compared to England. The value for England was 1.0. The value for Napier Road Surgery was 0.9, which is similar compared to England. The value for Pump Lane Surgery was 1.4, which is similar compared to England. The value for The Glebe Family Practice was 0.6, which is similar compared to England. The value for Woodlands Family Practice was 0.1, which is lowe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Gillingham South PCN, the Hip fracture hospital admissions 65+ value was 107.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Gillingham South PCN in 2016/17 - 20/21. The value for England was 100.  The value for Gillingham South ward was 105, which is similar compared to England. The value for Twydall ward was 99, which is similar compared to England. The value for Watling ward was 125,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Gillingham South PCN is lower than England.
Value type: Prevalence (%).
Latest time period: 2022/23.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Gillingham South PCN is worse than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42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Gillingham South PCN is in Medway and Swale HCP. The PCN is in the local authority district of Medway. The PCN covers the following wards: Gillingham North, Gillingham South, Twydall, and Watling."/>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4 GP practices in Gillingham South PCN: Napier Road Surgery, Pump Lane Surgery, The Glebe Family Practice, and Woodlands Family Practic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2 primary schools in Gillingham South PCN: Barnsole Primary School and The Academy of Woodlands.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808</TotalTime>
  <Words>4295</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Gillingham South PCN</vt:lpstr>
      <vt:lpstr>Summary: Gillingham South</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ford, lewis</cp:lastModifiedBy>
  <cp:revision>225</cp:revision>
  <dcterms:created xsi:type="dcterms:W3CDTF">2016-07-22T08:30:09Z</dcterms:created>
  <dcterms:modified xsi:type="dcterms:W3CDTF">2024-07-25T10:57:16Z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