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Canterbury South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Canterbury South PCN. The total population of Canterbury South PCN is 49,694. In Canterbury South PCN, 12.0% of children are aged under 15 compared to 16.3% in England. In Canterbury South PCN, 72.8% of people are aged 15 to 64 compared to 66.0% in England. In Canterbury South PCN, 15.2%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Canterbury South PCN in July 2019. There are 5 LSOAs in the 9.4 - 20.7 value range. There are 8 LSOAs in the 20.7 - 27 value range. There are 2 LSOAs in the 27 - 34.1 value range. There are 3 LSOAs in the 34.1 - 43.4 value range. There are 2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Canterbury South PCN compared to Kent and Medway ICS. In Canterbury South PCN, 80.9% of the population were from the White British ethnic group compared to 89.2% in Kent and Medway ICS. In Canterbury South PCN, 7.5% of the population were from the White other ethnic group compared to 3.8% in Kent and Medway ICS. In Canterbury South PCN, 2.4% of the population were from the Mixed ethnic group compared to 1.6% in Kent and Medway ICS. In Canterbury South PCN, 5.8% of the population were from the Asian ethnic group compared to 3.5% in Kent and Medway ICS. In Canterbury South PCN, 2.3% of the population were from the Black ethnic group compared to 1.3% in Kent and Medway ICS. In Canterbury South PCN, 1.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Canterbury South PCN compared to Kent and Medway ICS as reported in the 2011 Census. In Canterbury South PCN, 91.1% of the population spoke English as their main language compared to 95.2% in Kent and Medway ICS. In Canterbury South PCN, 1.1% of the population spoke All other Chinese as their main language compared to 0.2% in Kent and Medway ICS. In Canterbury South PCN, 0.8% of the population spoke French as their main language compared to 0.2% in Kent and Medway ICS. In Canterbury South PCN, 0.6% of the population spoke Polish as their main language compared to 0.7% in Kent and Medway ICS. In Canterbury South PCN, 0.5% of the population spoke Greek as their main language compared to 0.1% in Kent and Medway ICS. In Canterbury South PCN, 0.4% of the population spoke German as their main language compared to 0.1% in Kent and Medway ICS. In Canterbury South PCN, 0.4% of the population spoke Romanian as their main language compared to 0.1% in Kent and Medway ICS. In Canterbury South PCN, 0.4% of the population spoke Arabic as their main language compared to 0.1% in Kent and Medway ICS. In Canterbury South PCN, 0.3% of the population spoke Spanish as their main language compared to 0.1% in Kent and Medway ICS. In Canterbury South PCN, 0.3% of the population spoke Ital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Canterbury South PCN compared to Kent and Medway ICS. In Canterbury South PCN, 7.5% of the population were from the White other ethnic group compared to 3.8% in Kent and Medway ICS. In Canterbury South PCN, 2.4% of the population were from the Mixed ethnic group compared to 1.6% in Kent and Medway ICS. In Canterbury South PCN, 5.8% of the population were from the Asian ethnic group compared to 3.5% in Kent and Medway ICS. In Canterbury South PCN, 2.3% of the population were from the Black ethnic group compared to 1.3% in Kent and Medway ICS. In Canterbury South PCN, 1.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Canterbury South PCN compared to Kent and Medway ICS as reported in the 2011 Census. In Canterbury South PCN, 1.1% of the population spoke All other Chinese as their main language compared to 0.2% in Kent and Medway ICS. In Canterbury South PCN, 0.8% of the population spoke French as their main language compared to 0.2% in Kent and Medway ICS. In Canterbury South PCN, 0.6% of the population spoke Polish as their main language compared to 0.7% in Kent and Medway ICS. In Canterbury South PCN, 0.5% of the population spoke Greek as their main language compared to 0.1% in Kent and Medway ICS. In Canterbury South PCN, 0.4% of the population spoke German as their main language compared to 0.1% in Kent and Medway ICS. In Canterbury South PCN, 0.4% of the population spoke Romanian as their main language compared to 0.1% in Kent and Medway ICS. In Canterbury South PCN, 0.4% of the population spoke Arabic as their main language compared to 0.1% in Kent and Medway ICS. In Canterbury South PCN, 0.3% of the population spoke Spanish as their main language compared to 0.1% in Kent and Medway ICS. In Canterbury South PCN, 0.3% of the population spoke Italian as their main language compared to 0.1% in Kent and Medway ICS. In Canterbury South PCN, 0.3% of the population spoke Cantonese Chinese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Canterbury South PCN compared to Kent and Medway ICS. In Canterbury South PCN, 65.3% of pupils were from the White British/Irish ethnic group compared to 72.3% in Kent and Medway ICS. In Canterbury South PCN, 10.3% of pupils were from the White other ethnic group compared to 8.2% in Kent and Medway ICS. In Canterbury South PCN, 8.4% of pupils were from the Mixed ethnic group compared to 6.5% in Kent and Medway ICS. In Canterbury South PCN, 6.6% of pupils were from the Asian ethnic group compared to 5.4% in Kent and Medway ICS. In Canterbury South PCN, 3.9% of pupils were from the Black ethnic group compared to 5% in Kent and Medway ICS. In Canterbury South PCN, 4.1%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- 77.7% of pupils in Canterbury South.
- 86% of pupils in Kent and Medway. 
Other than English as first language: 
- 22% of pupils in Canterbury South.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Canterbury South PCN. In Canterbury South PCN, 0 (or 0%) of 20 LSOAs are in the most deprived 20% of areas nationall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Canterbury South</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2347843216"/>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2735205212"/>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Canterbury South PCN, as well the 7 domains of deprivation which combine to create the IMD 2019. For overall deprivation (IMD 2019), 0% of LSOAs in Canterbury South PCN are in the most deprived 20% in England. For the Income Domain, 0% of LSOAs in Canterbury South PCN are in the most deprived 20% in England. For the Employment Domain, 0% of LSOAs in Canterbury South PCN are in the most deprived 20% in England. For the Education, Skills and Training Domain, 5% of LSOAs in Canterbury South PCN are in the most deprived 20% in England. For the Health Deprivation and Disability Domain, 0% of LSOAs in Canterbury South PCN are in the most deprived 20% in England. For the Crime Domain, 5% of LSOAs in Canterbury South PCN are in the most deprived 20% in England. For the Barriers to Housing and Services Domain, 30% of LSOAs in Canterbury South PCN are in the most deprived 20% in England. For the Living Environment Domain, 10% of LSOAs in Canterbury South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Canterbury South PCN was 6.9, which is worse compared to England. The value for peer group was 6.7,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Canterbury South PCN in 2022/23 compared to England. The value for England was 5.9. The value for Adisham Church of England Primary School was  6.4, which is similar compared to England. The value for Barham Church of England Primary School was  6.1, which is similar compared to England. The value for Blean Primary School was  4.9, which is better compared to England. The value for Bridge and Patrixbourne Church of England Primary School was  4.8, which is better compared to England. The value for Littlebourne Church of England Primary School was  3.7, which is better compared to England. The value for Petham Primary School was  4.6, which is better compared to England. The value for Pilgrims' Way Primary School was 14.0, which is worse compared to England. The value for St Stephen's Infant School was  8.3, which is worse compared to England. The value for Wickhambreaux Church of England Primary School was  4.5,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is 1 school that is an outlier in Canterbury South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3 years, up to 2022/23. In Canterbury South PCN, the value was 3.4 in 2020/21 and 6.9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Canterbury South PCN was 2.1, which is better compared to England. The value for peer group was 3.6, which is bette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South PCN in 2021/22. The value for England was 5.  The value for Blean Forest ward was 1, which is better compared to England. The value for Little Stour and Adisham ward was 3, which is better compared to England. The value for Nailbourne ward was 3, which is better compared to England. The value for Westgate ward was 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Canterbury South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Canterbury South PCN was 11, which is lower compared to England. The value for peer group was  9,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South PCN in 2020. The value for England was 13.  The value for Blean Forest ward was 8. The value for Little Stour and Adisham ward was 10. The value for Nailbourne ward was 8. The value for Westgate ward was 1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Canterbury South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Canterbury South PCN, the Male value was 80.9.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Canterbury South PCN in 2020 - 22. The value for England was 79.  The value for Blean Forest ward was 84, which is better compared to England. The value for Little Stour and Adisham ward was 80, which is similar compared to England. The value for Nailbourne ward was 82, which is better compared to England. The value for Westgate ward was 7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Canterbury South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Canterbury South PCN, the Female value was 83.9.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Canterbury South PCN in 2020 - 22. The value for England was 83.  The value for Blean Forest ward was 87, which is better compared to England. The value for Little Stour and Adisham ward was 81, which is similar compared to England. The value for Nailbourne ward was 85, which is better compared to England. The value for Westgate ward was 8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Canterbury South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Canterbury South PCN was 11, which is lower compared to England. The value for peer group was 13, which is low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South PCN in 2022/23 compared to England. The value for England was 15. The value for Canterbury Medical Practice was 11, which is lower compared to England. The value for New Dover Road Surgery was 14, which is similar compared to England. The value for University Medical Centre was  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5 years, up to 2022/23. In Canterbury South PCN, the value was 13 in 2018/19 and 11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Canterbury South PCN was 32, which is better compared to England. The value for peer group was 33, which is better compared to England. The value for East Kent HCP was 36,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South PCN in 2020/21 - 22/23. The value for England was 37.  The value for Blean Forest ward was 24. The value for Little Stour and Adisham ward was 32. The value for Nailbourne ward was 33. The value for Westgate ward was 3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13 years, up to 2020/21 - 22/23. In Canterbury South PCN, the value was 24 in 2008/09 - 10/11 and 32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better than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Canterbury South PCN was  7, which is lower compared to England. The value for peer group was 12, which is highe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South PCN in 2022/23 compared to England. The value for England was 11. The value for Canterbury Medical Practice was 8, which is lower compared to England. The value for New Dover Road Surgery was 9, which is lower compared to England. The value for University Medical Centre was 4,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5 years, up to 2022/23. In Canterbury South PCN, the value was  6 in 2018/19 and  7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Canterbury South PCN was 262, which is better compared to England. The value for peer group was 357,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South PCN in 2022/23. The value for England was 583.  The value for Blean Forest ward was 210, which is better compared to England. The value for Little Stour and Adisham ward was not compared to England. The value for Nailbourne ward was not compared to England. The value for Westgate ward was 76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5 years, up to 2022/23. In Canterbury South PCN, the value was 320 in 2018/19 and 262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Canterbury South PCN was 0.20, which is lower compared to England. The value for East Kent HCP was 0.23,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South PCN in 2023 Q4 compared to England. The value for England was 0.23. The value for Canterbury Medical Practice was 0.25, which is higher compared to England. The value for New Dover Road Surgery was 0.23, which is similar compared to England. The value for University Medical Centre was 0.12,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5 quarters, up to 2023 Q4. In Canterbury South PCN, the value was 0.22 in 2022 Q4 and 0.20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lower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Canterbury South PCN was 68, which is better compared to England. The value for peer group was 67, which is bette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South PCN in 2021/22 compared to England. The value for England was 62. The value for Canterbury Medical Practice was 69, which is better compared to England. The value for New Dover Road Surgery was 67, which is better compared to England. The value for University Medical Centre was 6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4 years, up to 2021/22. In Canterbury South PCN, the value was 75 in 2018/19 and 68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Canterbury South PCN was 62, which is worse compared to England. The value for peer group was 73,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South PCN in 2022/23 compared to England. The value for England was 67. The value for Canterbury Medical Practice was 66, which is similar compared to England. The value for New Dover Road Surgery was 69, which is similar compared to England. The value for University Medical Centre was 4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is 1 practice that is an outlier in Canterbury South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5 years, up to 2022/23. In Canterbury South PCN, the value was 66 in 2018/19 and 62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worse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Canterbury South PCN was 76, which is better compared to England. The value for peer group was 77, which is bette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South PCN in 2022/23 compared to England. The value for England was 72. The value for Canterbury Medical Practice was 77, which is better compared to England. The value for New Dover Road Surgery was 75, which is similar compared to England. The value for University Medical Centre was 7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5 years, up to 2022/23. In Canterbury South PCN, the value was 64 in 2018/19 and 76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Canterbury South PCN was 4.2, which is better compared to England. The value for peer group was 4.1,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South PCN in 2016 - 20. The value for England was 7.  The value for Blean Forest ward was 5. The value for Little Stour and Adisham ward was 3. The value for Nailbourne ward was 3. The value for Westgate ward was 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Canterbury South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Canterbury South PCN was 1132, which is worse compared to England. The value for peer group was 1166,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South PCN in 2022/23. The value for England was 795.  The value for Blean Forest ward was 1113, which is worse compared to England. The value for Little Stour and Adisham ward was 1096, which is worse compared to England. The value for Nailbourne ward was 1000, which is worse compared to England. The value for Westgate ward was 140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5 years, up to 2022/23. In Canterbury South PCN, the value was  502 in 2018/19 and 1132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Canterbury South PCN was  73, which is similar compared to England. The value for peer group was  81, which is bette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South PCN in 2020/21 - 22/23. The value for England was 110.  The value for Blean Forest ward was not compared to England. The value for Little Stour and Adisham ward was not compared to England. The value for Nailbourne ward was not compared to England. The value for Westgat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5 years, up to 2020/21 - 22/23. In Canterbury South PCN, the value was  98 in 2016/17 - 18/19 and  73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Canterbury South PCN was  94, which is better compared to England. The value for peer group was 203, which is better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South PCN in 2022/23. The value for England was 319.  The value for Blean Forest ward was not compared to England. The value for Little Stour and Adisham ward was not compared to England. The value for Nailbourne ward was not compared to England. The value for Westgat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5 years, up to 2022/23. In Canterbury South PCN, the value was 236 in 2018/19 and  94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better than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Canterbury South PCN for several indicators. Indicator 1. CHD (all ages). In 2022/23, the value for Canterbury South PCN was 2.0 and the value for England was 3.0. The value for Canterbury Medical Practice was 2.7, which is similar compared to England. The value for New Dover Road Surgery was 2.8, which is similar compared to England. The value for University Medical Centre was 0.3, which is lower compared to England.   Indicator 2. Stroke (all ages). In 2022/23, the value for Canterbury South PCN was 1.4 and the value for England was 1.8. The value for Canterbury Medical Practice was 1.8, which is similar compared to England. The value for New Dover Road Surgery was 2.3, which is higher compared to England. The value for University Medical Centre was 0.3, which is lower compared to England.   Indicator 3. PAD (all ages). In 2022/23, the value for Canterbury South PCN was 0.3 and the value for England was 0.6. The value for Canterbury Medical Practice was 0.4, which is lower compared to England. The value for New Dover Road Surgery was 0.5, which is similar compared to England. The value for University Medical Centre was 0.0, which is lower compared to England.   Indicator 4. Heart failure (all ages). In 2022/23, the value for Canterbury South PCN was 0.5 and the value for England was 1.0. The value for Canterbury Medical Practice was 0.7, which is lower compared to England. The value for New Dover Road Surgery was 0.7, which is similar compared to England. The value for University Medical Centre was 0.1, which is lower compared to England.   Indicator 5. Atrial fibrillation (all ages). In 2022/23, the value for Canterbury South PCN was 1.9 and the value for England was 2.1. The value for Canterbury Medical Practice was 2.6, which is higher compared to England. The value for New Dover Road Surgery was 2.6, which is higher compared to England. The value for University Medical Centre was 0.5, which is lower compared to England.   Indicator 6. Hypertension (all ages). In 2022/23, the value for Canterbury South PCN was 10.8 and the value for England was 14.4. The value for Canterbury Medical Practice was 14.6, which is similar compared to England. The value for New Dover Road Surgery was 14.3, which is similar compared to England. The value for University Medical Centre was 2.7, which is lower compared to England.   Indicator 7. Smoking (15+). In 2022/23, the value for Canterbury South PCN was 11.0 and the value for England was 14.7. The value for Canterbury Medical Practice was 10.9, which is lower compared to England. The value for New Dover Road Surgery was 14.3, which is similar compared to England. The value for University Medical Centre was 9.2, which is lower compared to England.   Indicator 8. CKD (18+). In 2022/23, the value for Canterbury South PCN was 2.8 and the value for England was 4.2. The value for Canterbury Medical Practice was 3.8, which is similar compared to England. The value for New Dover Road Surgery was 4.9, which is similar compared to England. The value for University Medical Centre was 0.3,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Canterbury South PCN for several indicators. Indicator 1. Cancer (all ages). In 22/23, the value for Canterbury South PCN was 3.3 and the value for England was 3.5. The value for Canterbury Medical Practice was 4.4, which is higher compared to England. The value for New Dover Road Surgery was 4.5, which is higher compared to England. The value for University Medical Centre was 0.9, which is lower compared to England.   Indicator 2. Diabetes (17+ yrs). In 22/23, the value for Canterbury South PCN was 4.2 and the value for England was 7.5. The value for Canterbury Medical Practice was 5.5, which is lower compared to England. The value for New Dover Road Surgery was 6.6, which is similar compared to England. The value for University Medical Centre was 1.0, which is lower compared to England.   Indicator 3. COPD (all ages). In 22/23, the value for Canterbury South PCN was 1.1 and the value for England was 1.8. The value for Canterbury Medical Practice was 1.6, which is lower compared to England. The value for New Dover Road Surgery was 1.5, which is similar compared to England. The value for University Medical Centre was 0.2,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Canterbury South PCN for several indicators. Indicator 1. Serious Mental Illness (all ages). In 22/23, the value for Canterbury South PCN was 0.9 and the value for England was 1.0. The value for Canterbury Medical Practice was 1.0, which is similar compared to England. The value for New Dover Road Surgery was 1.4, which is higher compared to England. The value for University Medical Centre was 0.5, which is lower compared to England.   Indicator 2. Depression (18+ yrs). In 22/23, the value for Canterbury South PCN was 13.3 and the value for England was 13.2. The value for Canterbury Medical Practice was 13.8, which is similar compared to England. The value for New Dover Road Surgery was 12.1, which is similar compared to England. The value for University Medical Centre was 13.4, which is similar compared to England.   Indicator 3. Dementia (all ages). In 22/23, the value for Canterbury South PCN was 0.8 and the value for England was 0.7. The value for Canterbury Medical Practice was 1.1, which is higher compared to England. The value for New Dover Road Surgery was 1.0, which is higher compared to England. The value for University Medical Centre was 0.1,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Canterbury South PCN was 464, which is better compared to England. The value for peer group was 645, which is better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South PCN in 2022/23. The value for England was 856.  The value for Blean Forest ward was 315, which is better compared to England. The value for Little Stour and Adisham ward was 491, which is better compared to England. The value for Nailbourne ward was 574, which is similar compared to England. The value for Westgate ward was 56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10 years, up to 2022/23. In Canterbury South PCN, the value was 889 in 2013/14 and 464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Canterbury South PCN was 300, which is better compared to England. The value for peer group was 305, which is better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South PCN in 2020 - 22. The value for England was 355.  The value for Blean Forest ward was 243, which is similar compared to England. The value for Little Stour and Adisham ward was 302, which is similar compared to England. The value for Nailbourne ward was 267, which is similar compared to England. The value for Westgate ward was 38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4 years, up to 2020 - 22. In Canterbury South PCN, the value was 270 in 2017 - 19 and 300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Canterbury South PCN, the Cancer mortality (under 75 yrs) value was 106.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Canterbury South PCN in 2020 - 22. The value for England was 123.  The value for Blean Forest ward was 102, which is similar compared to England. The value for Little Stour and Adisham ward was 120, which is similar compared to England. The value for Nailbourne ward was not compared to England. The value for Westgate ward was 13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Canterbury South PCN, the Circulatory mortality (under 75 yrs) value was 65.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Canterbury South PCN in 2020 - 22. The value for England was 123.  The value for Blean Forest ward was 102, which is similar compared to England. The value for Little Stour and Adisham ward was 120, which is similar compared to England. The value for Nailbourne ward was not compared to England. The value for Westgate ward was 139,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Canterbury South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Canterbury South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Canterbury South PCN, the Osteoporosis prev 50+ [%] value was 2.0.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Canterbury South PCN in 2022/23 compared to England. The value for England was 1.0. The value for Canterbury Medical Practice was 1.7, which is higher compared to England. The value for New Dover Road Surgery was 3.0, which is higher compared to England. The value for University Medical Centre was 0.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Canterbury South PCN, the Hip fracture hospital admissions 65+ value was 110.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Canterbury South PCN in 2016/17 - 20/21. The value for England was 100.  The value for Blean Forest ward was 105, which is similar compared to England. The value for Little Stour and Adisham ward was 126, which is similar compared to England. The value for Nailbourne ward was 123, which is similar compared to England. The value for Westgate ward was 10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Canterbury South PCN is higher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Canterbury South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Canterbury South PCN is in East Kent HCP. The PCN is in the local authority district of Canterbury. The PCN covers the following wards: Little Stour and Adisham, Nailbourne, Barton, Chartham and Stone Street, Blean Forest, St Stephen's, and Westgate."/>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3 GP practices in Canterbury South PCN: Canterbury Medical Practice, New Dover Road Surgery, and University Medical Centr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10 primary schools in Canterbury South PCN: Adisham Church of England Primary School, Barham Church of England Primary School, Blean Primary School, Bridge and Patrixbourne Church of England Primary School, Littlebourne Church of England Primary School, Petham Primary School, Pilgrims' Way Primary School, St Stephen's Infant School, St Stephen's Junior School, and Wickhambreaux Church of England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4294</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Canterbury South PCN</vt:lpstr>
      <vt:lpstr>Summary: Canterbury South</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2024-07-25T10:12:33Z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