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The Marsh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The Marsh PCN. The total population of The Marsh PCN is 17,543. In The Marsh PCN, 11.8% of children are aged under 15 compared to 16.3% in England. In The Marsh PCN, 53.6% of people are aged 15 to 64 compared to 66.0% in England. In The Marsh PCN, 34.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he Marsh PCN in July 2019. There are 3 LSOAs in the 9.4 - 20.7 value range. There are 8 LSOAs in the 20.7 - 27 value range. There is 1 LSOA in the 27 - 34.1 value range. There is 1 LSOA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The Marsh PCN compared to Kent and Medway ICS. In The Marsh PCN, 96.7% of the population were from the White British ethnic group compared to 89.2% in Kent and Medway ICS. In The Marsh PCN, 1.5% of the population were from the White other ethnic group compared to 3.8% in Kent and Medway ICS. In The Marsh PCN, 0.8% of the population were from the Mixed ethnic group compared to 1.6% in Kent and Medway ICS. In The Marsh PCN, 0.7% of the population were from the Asian ethnic group compared to 3.5% in Kent and Medway ICS. In The Marsh PCN, 0.2% of the population were from the Black ethnic group compared to 1.3% in Kent and Medway ICS. In The Marsh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he Marsh PCN compared to Kent and Medway ICS as reported in the 2011 Census. In The Marsh PCN, 98.5% of the population spoke English as their main language compared to 95.2% in Kent and Medway ICS. In The Marsh PCN, 0.1% of the population spoke Nepalese as their main language compared to 0.4% in Kent and Medway ICS. In The Marsh PCN, 0.1% of the population spoke Bengali as their main language compared to 0.2% in Kent and Medway ICS. In The Marsh PCN, 0.1% of the population spoke French as their main language compared to 0.2% in Kent and Medway ICS. In The Marsh PCN, 0.1% of the population spoke German as their main language compared to 0.1% in Kent and Medway ICS. In The Marsh PCN, 0.1% of the population spoke Turkish as their main language compared to 0.1% in Kent and Medway ICS. In The Marsh PCN, 0.1% of the population spoke Tagalog/Filipino as their main language compared to 0.1% in Kent and Medway ICS. In The Marsh PCN, 0.1% of the population spoke Welsh/Cymraeg (in England only) as their main language compared to 0% in Kent and Medway ICS. In The Marsh PCN, 0.1% of the population spoke Polish as their main language compared to 0.7% in Kent and Medway ICS. In The Marsh PCN, 0.1% of the population spoke Hungar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The Marsh PCN compared to Kent and Medway ICS. In The Marsh PCN, 1.5% of the population were from the White other ethnic group compared to 3.8% in Kent and Medway ICS. In The Marsh PCN, 0.8% of the population were from the Mixed ethnic group compared to 1.6% in Kent and Medway ICS. In The Marsh PCN, 0.7% of the population were from the Asian ethnic group compared to 3.5% in Kent and Medway ICS. In The Marsh PCN, 0.2% of the population were from the Black ethnic group compared to 1.3% in Kent and Medway ICS. In The Marsh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he Marsh PCN compared to Kent and Medway ICS as reported in the 2011 Census. In The Marsh PCN, 0.1% of the population spoke Nepalese as their main language compared to 0.4% in Kent and Medway ICS. In The Marsh PCN, 0.1% of the population spoke Bengali as their main language compared to 0.2% in Kent and Medway ICS. In The Marsh PCN, 0.1% of the population spoke French as their main language compared to 0.2% in Kent and Medway ICS. In The Marsh PCN, 0.1% of the population spoke German as their main language compared to 0.1% in Kent and Medway ICS. In The Marsh PCN, 0.1% of the population spoke Turkish as their main language compared to 0.1% in Kent and Medway ICS. In The Marsh PCN, 0.1% of the population spoke Tagalog/Filipino as their main language compared to 0.1% in Kent and Medway ICS. In The Marsh PCN, 0.1% of the population spoke Welsh/Cymraeg (in England only) as their main language compared to 0% in Kent and Medway ICS. In The Marsh PCN, 0.1% of the population spoke Polish as their main language compared to 0.7% in Kent and Medway ICS. In The Marsh PCN, 0.1% of the population spoke Hungarian as their main language compared to 0.1% in Kent and Medway ICS. In The Marsh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The Marsh PCN compared to Kent and Medway ICS. In The Marsh PCN, 91.1% of pupils were from the White British/Irish ethnic group compared to 72.3% in Kent and Medway ICS. In The Marsh PCN, 3.6% of pupils were from the White other ethnic group compared to 8.2% in Kent and Medway ICS. In The Marsh PCN, 2.9% of pupils were from the Mixed ethnic group compared to 6.5% in Kent and Medway ICS. In The Marsh PCN, 0.7% of pupils were from the Asian ethnic group compared to 5.4% in Kent and Medway ICS. In The Marsh PCN, 0.1% of pupils were from the Black ethnic group compared to 5% in Kent and Medway ICS. In The Marsh PCN, 0.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- 97.3% of pupils in The Marsh.
- 86% of pupils in Kent and Medway. 
Other than English as first language: 
- 2.7% of pupils in The Marsh.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The Marsh PCN. In The Marsh PCN, 3 (or 23.1%) of 13 LSOAs are in the most deprived 20% of areas nationally. These most deprived LSOAs can be found in the following wards: Romney Marsh; Walland and Denge Mars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The Marsh</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86720318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204485580"/>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The Marsh PCN, as well the 7 domains of deprivation which combine to create the IMD 2019. For overall deprivation (IMD 2019), 23.1% of LSOAs in The Marsh PCN are in the most deprived 20% in England. For the Income Domain, 15.4% of LSOAs in The Marsh PCN are in the most deprived 20% in England. For the Employment Domain, 38.5% of LSOAs in The Marsh PCN are in the most deprived 20% in England. For the Education, Skills and Training Domain, 53.8% of LSOAs in The Marsh PCN are in the most deprived 20% in England. For the Health Deprivation and Disability Domain, 15.4% of LSOAs in The Marsh PCN are in the most deprived 20% in England. For the Crime Domain, 0% of LSOAs in The Marsh PCN are in the most deprived 20% in England. For the Barriers to Housing and Services Domain, 38.5% of LSOAs in The Marsh PCN are in the most deprived 20% in England. For the Living Environment Domain, 7.7% of LSOAs in The Mars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The Marsh PCN was 9.1,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he Marsh PCN in 2022/23 compared to England. The value for England was 5.9. The value for Dymchurch Primary School was  6.5, which is worse compared to England. The value for Greatstone Primary School was 13.2, which is worse compared to England. The value for Lydd Primary School was  8.8, which is worse compared to England. The value for St Nicholas Church of England Primary Academy was  7.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is 1 school that is an outlier in The Mars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3 years, up to 2022/23. In The Marsh PCN, the value was 4.2 in 2020/21 and 9.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The Marsh PCN was 4.3,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1/22. The value for England was 5.  The value for New Romney ward was 4, which is better compared to England. The value for Romney Marsh ward was 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The Marsh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The Marsh PCN was  9,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0. The value for England was 13.  The value for New Romney ward was 8. The value for Romney Marsh ward was 10.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The Marsh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he Marsh PCN, the Male value was 75.9.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he Marsh PCN in 2020 - 22. The value for England was 79.  The value for New Romney ward was 76, which is similar compared to England. The value for Romney Marsh ward was 7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The Marsh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he Marsh PCN, the Female value was 82.6.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he Marsh PCN in 2020 - 22. The value for England was 83.  The value for New Romney ward was 83, which is similar compared to England. The value for Romney Marsh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The Marsh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The Marsh PCN was 16, which is high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2/23 compared to England. The value for England was 15. The value for Church Lane Health Centre was 17, which is higher compared to England. The value for Martello Health Centre was 16, which is similar compared to England. The value for Oak Hall was 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19 in 2018/19 and 16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The Marsh PCN was 31, which is better compared to England. The value for peer group was 33, which is bette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0/21 - 22/23. The value for England was 37.  The value for New Romney ward was 32. The value for Romney Marsh ward was 2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13 years, up to 2020/21 - 22/23. In The Marsh PCN, the value was 38 in 2008/09 - 10/11 and 31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The Marsh PCN was 12, which is high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2/23 compared to England. The value for England was 11. The value for Church Lane Health Centre was 12, which is similar compared to England. The value for Martello Health Centre was 13, which is higher compared to England. The value for Oak Hall was 1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12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The Marsh PCN was 521, which is simila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2/23. The value for England was 583.  The value for New Romney ward was 485, which is similar compared to England. The value for Romney Marsh ward was 48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440 in 2018/19 and 521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The Marsh PCN was 0.33, which is highe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3 Q4 compared to England. The value for England was 0.23. The value for Church Lane Health Centre was 0.35, which is higher compared to England. The value for Martello Health Centre was 0.33, which is higher compared to England. The value for Oak Hall was 0.32,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quarters, up to 2023 Q4. In The Marsh PCN, the value was 0.37 in 2022 Q4 and 0.3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The Marsh PCN was 58, which is worse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1/22 compared to England. The value for England was 62. The value for Church Lane Health Centre was 56, which is worse compared to England. The value for Martello Health Centre was 60, which is similar compared to England. The value for Oak Hall was 5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4 years, up to 2021/22. In The Marsh PCN, the value was 79 in 2018/19 and 58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The Marsh PCN was 71, which is bette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2/23 compared to England. The value for England was 67. The value for Church Lane Health Centre was 68, which is similar compared to England. The value for Martello Health Centre was 69, which is similar compared to England. The value for Oak Hall was 7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73 in 2018/19 and 71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The Marsh PCN was 76,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2/23 compared to England. The value for England was 72. The value for Church Lane Health Centre was 75, which is similar compared to England. The value for Martello Health Centre was 78, which is better compared to England. The value for Oak Hall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63 in 2018/19 and 76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The Marsh PCN was 5.3, which is simila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16 - 20. The value for England was 7.  The value for New Romney ward was 6. The value for Romney Marsh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The Marsh PCN is similar to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The Marsh PCN was 1053,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2/23. The value for England was 795.  The value for New Romney ward was 932, which is worse compared to England. The value for Romney Marsh ward was 126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498 in 2018/19 and 1053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The Marsh PCN was  95,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0/21 - 22/23. The value for England was 110.  The value for New Romney ward was not compared to England. The value for Romney Mars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0/21 - 22/23. In The Marsh PCN, the value was 133 in 2016/17 - 18/19 and  95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The Marsh PCN was 150, which is not compared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2/23. The value for England was 319.  The value for New Romney ward was not compared to England. The value for Romney Mars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104 in 2018/19 and 150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Marsh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he Marsh PCN for several indicators. Indicator 1. CHD (all ages). In 2022/23, the value for The Marsh PCN was 5.4 and the value for England was 3.0. The value for Church Lane Health Centre was 4.9, which is higher compared to England. The value for Martello Health Centre was 6.3, which is higher compared to England. The value for Oak Hall was 5.1, which is higher compared to England.   Indicator 2. Stroke (all ages). In 2022/23, the value for The Marsh PCN was 3.1 and the value for England was 1.8. The value for Church Lane Health Centre was 3.2, which is higher compared to England. The value for Martello Health Centre was 3.3, which is higher compared to England. The value for Oak Hall was 2.7, which is higher compared to England.   Indicator 3. PAD (all ages). In 2022/23, the value for The Marsh PCN was 0.8 and the value for England was 0.6. The value for Church Lane Health Centre was 0.8, which is similar compared to England. The value for Martello Health Centre was 1.1, which is higher compared to England. The value for Oak Hall was 0.6, which is similar compared to England.   Indicator 4. Heart failure (all ages). In 2022/23, the value for The Marsh PCN was 1.9 and the value for England was 1.0. The value for Church Lane Health Centre was 2.3, which is higher compared to England. The value for Martello Health Centre was 2.4, which is higher compared to England. The value for Oak Hall was 1.2, which is similar compared to England.   Indicator 5. Atrial fibrillation (all ages). In 2022/23, the value for The Marsh PCN was 4.6 and the value for England was 2.1. The value for Church Lane Health Centre was 4.6, which is higher compared to England. The value for Martello Health Centre was 5.3, which is higher compared to England. The value for Oak Hall was 4.0, which is higher compared to England.   Indicator 6. Hypertension (all ages). In 2022/23, the value for The Marsh PCN was 23.2 and the value for England was 14.4. The value for Church Lane Health Centre was 20.9, which is higher compared to England. The value for Martello Health Centre was 25.8, which is higher compared to England. The value for Oak Hall was 23.3, which is higher compared to England.   Indicator 7. Smoking (15+). In 2022/23, the value for The Marsh PCN was 16.2 and the value for England was 14.7. The value for Church Lane Health Centre was 17.4, which is higher compared to England. The value for Martello Health Centre was 15.8, which is similar compared to England. The value for Oak Hall was 15.2, which is similar compared to England.   Indicator 8. CKD (18+). In 2022/23, the value for The Marsh PCN was 7.2 and the value for England was 4.2. The value for Church Lane Health Centre was 7.1, which is higher compared to England. The value for Martello Health Centre was 8.8, which is higher compared to England. The value for Oak Hall was 5.7,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he Marsh PCN for several indicators. Indicator 1. Cancer (all ages). In 22/23, the value for The Marsh PCN was 6.2 and the value for England was 3.5. The value for Church Lane Health Centre was 5.8, which is higher compared to England. The value for Martello Health Centre was 7.3, which is higher compared to England. The value for Oak Hall was 5.6, which is higher compared to England.   Indicator 2. Diabetes (17+ yrs). In 22/23, the value for The Marsh PCN was 11.1 and the value for England was 7.5. The value for Church Lane Health Centre was 10.7, which is higher compared to England. The value for Martello Health Centre was 12.5, which is higher compared to England. The value for Oak Hall was 10.3, which is higher compared to England.   Indicator 3. COPD (all ages). In 22/23, the value for The Marsh PCN was 3.9 and the value for England was 1.8. The value for Church Lane Health Centre was 3.6, which is higher compared to England. The value for Martello Health Centre was 4.6, which is higher compared to England. The value for Oak Hall was 3.6,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he Marsh PCN for several indicators. Indicator 1. Serious Mental Illness (all ages). In 22/23, the value for The Marsh PCN was 1.0 and the value for England was 1.0. The value for Church Lane Health Centre was 1.0, which is similar compared to England. The value for Martello Health Centre was 1.1, which is similar compared to England. The value for Oak Hall was 0.9, which is similar compared to England.   Indicator 2. Depression (18+ yrs). In 22/23, the value for The Marsh PCN was 17.8 and the value for England was 13.2. The value for Church Lane Health Centre was 19.2, which is higher compared to England. The value for Martello Health Centre was 16.4, which is higher compared to England. The value for Oak Hall was 17.4, which is higher compared to England.   Indicator 3. Dementia (all ages). In 22/23, the value for The Marsh PCN was 1.2 and the value for England was 0.7. The value for Church Lane Health Centre was 1.2, which is higher compared to England. The value for Martello Health Centre was 1.5, which is higher compared to England. The value for Oak Hall was 1.1,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The Marsh PCN was 839, which is simila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2/23. The value for England was 856.  The value for New Romney ward was 597, which is better compared to England. The value for Romney Marsh ward was 117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10 years, up to 2022/23. In The Marsh PCN, the value was  727 in 2013/14 and  839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The Marsh PCN was 376, which is simila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0 - 22. The value for England was 355.  The value for New Romney ward was 318, which is similar compared to England. The value for Romney Marsh ward was 42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4 years, up to 2020 - 22. In The Marsh PCN, the value was 390 in 2017 - 19 and 37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he Marsh PCN, the Cancer mortality (under 75 yrs) value was 112.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he Marsh PCN in 2020 - 22. The value for England was 123.  The value for New Romney ward was 100, which is similar compared to England. The value for Romney Marsh ward was 11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he Marsh PCN, the Circulatory mortality (under 75 yrs) value was 85.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he Marsh PCN in 2020 - 22. The value for England was 123.  The value for New Romney ward was 100, which is similar compared to England. The value for Romney Marsh ward was 11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The Marsh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The Marsh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he Marsh PCN, the Osteoporosis prev 50+ [%] value was 0.8.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he Marsh PCN in 2022/23 compared to England. The value for England was 1.0. The value for Church Lane Health Centre was 0.5, which is similar compared to England. The value for Martello Health Centre was 1.1, which is similar compared to England. The value for Oak Hall was 0.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he Marsh PCN, the Hip fracture hospital admissions 65+ value was 101.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he Marsh PCN in 2016/17 - 20/21. The value for England was 100.  The value for New Romney ward was 98, which is similar compared to England. The value for Romney Marsh ward was 10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The Marsh PCN is similar to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The Marsh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rsh PCN is in East Kent HCP. The PCN is in the local authority district of Folkestone and Hythe. The PCN covers the following wards: Romney Marsh, Walland and Denge Marsh, and New Romney."/>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The Marsh PCN: Church Lane Health Centre, Martello Health Centre, and Oak Ha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4 primary schools in The Marsh PCN: Dymchurch Primary School, Greatstone Primary School, Lydd Primary School, and St Nicholas Church of England Primary Academ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The Marsh PCN</vt:lpstr>
      <vt:lpstr>Summary: The Marsh</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