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Ramsgate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Ramsgate PCN. The total population of Ramsgate PCN is 51,549. In Ramsgate PCN, 16.8% of children are aged under 15 compared to 16.3% in England. In Ramsgate PCN, 62.5% of people are aged 15 to 64 compared to 66.0% in England. In Ramsgate PCN, 20.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Ramsgate PCN in July 2019. There are 0 LSOAs in the 9.4 - 20.7 value range. There are 10 LSOAs in the 20.7 - 27 value range. There are 11 LSOAs in the 27 - 34.1 value range. There are 4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Ramsgate PCN compared to Kent and Medway ICS. In Ramsgate PCN, 91.8% of the population were from the White British ethnic group compared to 89.2% in Kent and Medway ICS. In Ramsgate PCN, 3.8% of the population were from the White other ethnic group compared to 3.8% in Kent and Medway ICS. In Ramsgate PCN, 1.7% of the population were from the Mixed ethnic group compared to 1.6% in Kent and Medway ICS. In Ramsgate PCN, 1.9% of the population were from the Asian ethnic group compared to 3.5% in Kent and Medway ICS. In Ramsgate PCN, 0.6% of the population were from the Black ethnic group compared to 1.3% in Kent and Medway ICS. In Ramsgat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Ramsgate PCN compared to Kent and Medway ICS as reported in the 2011 Census. In Ramsgate PCN, 96.2% of the population spoke English as their main language compared to 95.2% in Kent and Medway ICS. In Ramsgate PCN, 0.7% of the population spoke Polish as their main language compared to 0.7% in Kent and Medway ICS. In Ramsgate PCN, 0.2% of the population spoke All other Chinese as their main language compared to 0.2% in Kent and Medway ICS. In Ramsgate PCN, 0.2% of the population spoke Turkish as their main language compared to 0.1% in Kent and Medway ICS. In Ramsgate PCN, 0.2% of the population spoke Nepalese as their main language compared to 0.4% in Kent and Medway ICS. In Ramsgate PCN, 0.2% of the population spoke Lithuanian as their main language compared to 0.2% in Kent and Medway ICS. In Ramsgate PCN, 0.1% of the population spoke French as their main language compared to 0.2% in Kent and Medway ICS. In Ramsgate PCN, 0.1% of the population spoke Slovak as their main language compared to 0.2% in Kent and Medway ICS. In Ramsgate PCN, 0.1% of the population spoke Russian as their main language compared to 0.1% in Kent and Medway ICS. In Ramsgate PCN, 0.1%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Ramsgate PCN compared to Kent and Medway ICS. In Ramsgate PCN, 3.8% of the population were from the White other ethnic group compared to 3.8% in Kent and Medway ICS. In Ramsgate PCN, 1.7% of the population were from the Mixed ethnic group compared to 1.6% in Kent and Medway ICS. In Ramsgate PCN, 1.9% of the population were from the Asian ethnic group compared to 3.5% in Kent and Medway ICS. In Ramsgate PCN, 0.6% of the population were from the Black ethnic group compared to 1.3% in Kent and Medway ICS. In Ramsgat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Ramsgate PCN compared to Kent and Medway ICS as reported in the 2011 Census. In Ramsgate PCN, 0.7% of the population spoke Polish as their main language compared to 0.7% in Kent and Medway ICS. In Ramsgate PCN, 0.2% of the population spoke All other Chinese as their main language compared to 0.2% in Kent and Medway ICS. In Ramsgate PCN, 0.2% of the population spoke Turkish as their main language compared to 0.1% in Kent and Medway ICS. In Ramsgate PCN, 0.2% of the population spoke Nepalese as their main language compared to 0.4% in Kent and Medway ICS. In Ramsgate PCN, 0.2% of the population spoke Lithuanian as their main language compared to 0.2% in Kent and Medway ICS. In Ramsgate PCN, 0.1% of the population spoke French as their main language compared to 0.2% in Kent and Medway ICS. In Ramsgate PCN, 0.1% of the population spoke Slovak as their main language compared to 0.2% in Kent and Medway ICS. In Ramsgate PCN, 0.1% of the population spoke Russian as their main language compared to 0.1% in Kent and Medway ICS. In Ramsgate PCN, 0.1% of the population spoke German as their main language compared to 0.1% in Kent and Medway ICS. In Ramsgate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Ramsgate PCN compared to Kent and Medway ICS. In Ramsgate PCN, 82.8% of pupils were from the White British/Irish ethnic group compared to 72.3% in Kent and Medway ICS. In Ramsgate PCN, 7.8% of pupils were from the White other ethnic group compared to 8.2% in Kent and Medway ICS. In Ramsgate PCN, 5.7% of pupils were from the Mixed ethnic group compared to 6.5% in Kent and Medway ICS. In Ramsgate PCN, 1.6% of pupils were from the Asian ethnic group compared to 5.4% in Kent and Medway ICS. In Ramsgate PCN, 0.9% of pupils were from the Black ethnic group compared to 5% in Kent and Medway ICS. In Ramsgate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- 91.3% of pupils in Ramsgate.
- 86% of pupils in Kent and Medway. 
Other than English as first language: 
- 8.7% of pupils in Ramsgate.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Ramsgate PCN. In Ramsgate PCN, 13 (or 48.1%) of 27 LSOAs are in the most deprived 20% of areas nationally. These most deprived LSOAs can be found in the following wards: Central Harbour; Eastcliff; Newington; Northwood; Sir Moses Montefio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Ramsgate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37459128"/>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61274209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Ramsgate PCN, as well the 7 domains of deprivation which combine to create the IMD 2019. For overall deprivation (IMD 2019), 48.1% of LSOAs in Ramsgate PCN are in the most deprived 20% in England. For the Income Domain, 40.7% of LSOAs in Ramsgate PCN are in the most deprived 20% in England. For the Employment Domain, 51.9% of LSOAs in Ramsgate PCN are in the most deprived 20% in England. For the Education, Skills and Training Domain, 48.1% of LSOAs in Ramsgate PCN are in the most deprived 20% in England. For the Health Deprivation and Disability Domain, 37% of LSOAs in Ramsgate PCN are in the most deprived 20% in England. For the Crime Domain, 70.4% of LSOAs in Ramsgate PCN are in the most deprived 20% in England. For the Barriers to Housing and Services Domain, 0% of LSOAs in Ramsgate PCN are in the most deprived 20% in England. For the Living Environment Domain, 18.5% of LSOAs in Ramsgat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Ramsgate PCN was 8.2,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Ramsgate PCN in 2022/23 compared to England. The value for England was 5.9. The value for Chilton Primary School was  4.8, which is better compared to England. The value for Dame Janet Primary Academy was  9.9, which is worse compared to England. The value for Ellington Infant School was  7.6, which is worse compared to England. The value for Newington Community Primary School was  9.4, which is worse compared to England. The value for Newlands Primary School was 12.1, which is worse compared to England. The value for Priory Infant School was  9.1, which is worse compared to England. The value for Ramsgate Arts Primary School was  7.0, which is worse compared to England. The value for Ramsgate, Holy Trinity Church of England Primary School was  6.0, which is similar compared to England. The value for St Ethelbert's Catholic Primary School was  7.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3 years, up to 2022/23. In Ramsgate PCN, the value was 6.3 in 2020/21 and 8.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Ramsgate PCN was 8.1, which is worse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1/22. The value for England was 5.  The value for Central Harbour ward was 10, which is worse compared to England. The value for Cliffsend and Pegwell ward was 5, which is similar compared to England. The value for Eastcliff ward was 10, which is worse compared to England. The value for Nethercourt ward was 5, which is similar compared to England. The value for Newington ward was 10, which is worse compared to England. The value for Northwood ward was 8, which is worse compared to England. The value for Sir Moses Montefiore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3 wards that are outliers in Ramsgate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Ramsgate PCN was 14, which is simila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0. The value for England was 13.  The value for Central Harbour ward was 15. The value for Cliffsend and Pegwell ward was 8. The value for Eastcliff ward was 17. The value for Nethercourt ward was 10. The value for Newington ward was 16. The value for Northwood ward was 14. The value for Sir Moses Montefior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Ramsgate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Ramsgate PCN, the Male value was 76.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Ramsgate PCN in 2020 - 22. The value for England was 79.  The value for Central Harbour ward was 75, which is worse compared to England. The value for Cliffsend and Pegwell ward was 80, which is similar compared to England. The value for Eastcliff ward was 72, which is worse compared to England. The value for Nethercourt ward was 81, which is similar compared to England. The value for Newington ward was 73, which is worse compared to England. The value for Northwood ward was 78, which is similar compared to England. The value for Sir Moses Montefiore ward was 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Ramsgate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Ramsgate PCN, the Female value was 80.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Ramsgate PCN in 2020 - 22. The value for England was 83.  The value for Central Harbour ward was 83, which is similar compared to England. The value for Cliffsend and Pegwell ward was 84, which is similar compared to England. The value for Eastcliff ward was 78, which is worse compared to England. The value for Nethercourt ward was 82, which is similar compared to England. The value for Newington ward was 77, which is worse compared to England. The value for Northwood ward was 80, which is worse compared to England. The value for Sir Moses Montefiore ward was 8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Ramsgate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Ramsgate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15. The value for Dashwood Medical Centre was 21, which is higher compared to England. The value for East Cliff Medical Practice was 18, which is higher compared to England. The value for Newington Road Surgery was 25, which is higher compared to England. The value for Summerhill Surgery was 24, which is higher compared to England. The value for The Grange Practice was 19,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23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Ramsgate PCN was 36, which is similar compared to England. The value for peer group was 36, which is simila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0/21 - 22/23. The value for England was 37.  The value for Central Harbour ward was 32. The value for Cliffsend and Pegwell ward was 37. The value for Eastcliff ward was 34. The value for Nethercourt ward was 36. The value for Newington ward was 41. The value for Northwood ward was 38. The value for Sir Moses Montefiore ward was 3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13 years, up to 2020/21 - 22/23. In Ramsgate PCN, the value was 37 in 2008/09 - 10/11 and 36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Ramsgate PCN was 12,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11. The value for Dashwood Medical Centre was 12, which is similar compared to England. The value for East Cliff Medical Practice was 11, which is similar compared to England. The value for Newington Road Surgery was 13, which is higher compared to England. The value for Summerhill Surgery was 11, which is similar compared to England. The value for The Grange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10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Ramsgate PCN was 568, which is simila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583.  The value for Central Harbour ward was 633, which is similar compared to England. The value for Cliffsend and Pegwell ward was 271, which is better compared to England. The value for Eastcliff ward was 1046, which is worse compared to England. The value for Nethercourt ward was 224, which is better compared to England. The value for Newington ward was 879, which is worse compared to England. The value for Northwood ward was 382, which is better compared to England. The value for Sir Moses Montefiore ward was 45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465 in 2018/19 and 568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Ramsgate PCN was 0.23, which is simila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3 Q4 compared to England. The value for England was 0.23. The value for Dashwood Medical Centre was 0.24, which is similar compared to England. The value for East Cliff Medical Practice was 0.22, which is lower compared to England. The value for Newington Road Surgery was 0.22, which is lower compared to England. The value for Summerhill Surgery was 0.35, which is higher compared to England. The value for The Grange Practice was 0.2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quarters, up to 2023 Q4. In Ramsgate PCN, the value was 0.24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Ramsgate PCN was 59, which is worse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1/22 compared to England. The value for England was 62. The value for Dashwood Medical Centre was 62, which is similar compared to England. The value for East Cliff Medical Practice was 50, which is worse compared to England. The value for Newington Road Surgery was 46, which is worse compared to England. The value for Summerhill Surgery was 64, which is similar compared to England. The value for The Grange Practice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4 years, up to 2021/22. In Ramsgate PCN, the value was 68 in 2018/19 and 59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Ramsgate PCN was 68,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67. The value for Dashwood Medical Centre was 63, which is worse compared to England. The value for East Cliff Medical Practice was 70, which is better compared to England. The value for Newington Road Surgery was 67, which is similar compared to England. The value for Summerhill Surgery was 64, which is similar compared to England. The value for The Grange Practice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73 in 2018/19 and 68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Ramsgate PCN was 72,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Ramsgate PCN in 2022/23 compared to England. The value for England was 72. The value for Dashwood Medical Centre was 69, which is similar compared to England. The value for East Cliff Medical Practice was 73, which is similar compared to England. The value for Newington Road Surgery was 71, which is similar compared to England. The value for Summerhill Surgery was 71, which is similar compared to England. The value for The Grange Practice was 7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59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Ramsgate PCN was 4.6,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16 - 20. The value for England was 7.  The value for Central Harbour ward was 6. The value for Cliffsend and Pegwell ward was 2. The value for Eastcliff ward was 5. The value for Nethercourt ward was 3. The value for Newington ward was 6. The value for Northwood ward was 4. The value for Sir Moses Montefiore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Ramsgate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Ramsgate PCN was 1271,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795.  The value for Central Harbour ward was 1140, which is worse compared to England. The value for Cliffsend and Pegwell ward was 1091, which is worse compared to England. The value for Eastcliff ward was 1214, which is worse compared to England. The value for Nethercourt ward was 1235, which is worse compared to England. The value for Newington ward was 1399, which is worse compared to England. The value for Northwood ward was 1793, which is worse compared to England. The value for Sir Moses Montefiore ward was 104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636 in 2018/19 and 127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Ramsgate PCN was 162, which is worse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0/21 - 22/23. The value for England was 110.  The value for Central Harbour ward was not compared to England. The value for Cliffsend and Pegwell ward was 607, which is worse compared to England. The value for Eastcliff ward was 155, which is similar compared to England. The value for Nethercourt ward was not compared to England. The value for Newington ward was not compared to England. The value for Northwood ward was 239, which is worse compared to England. The value for Sir Moses Montefior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Ramsgat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0/21 - 22/23. In Ramsgate PCN, the value was 308 in 2016/17 - 18/19 and 16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Ramsgate PCN was 295,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319.  The value for Central Harbour ward was not compared to England. The value for Cliffsend and Pegwell ward was not compared to England. The value for Eastcliff ward was not compared to England. The value for Nethercourt ward was not compared to England. The value for Newington ward was not compared to England. The value for Northwood ward was not compared to England. The value for Sir Moses Montefior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5 years, up to 2022/23. In Ramsgate PCN, the value was 332 in 2018/19 and 295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Ramsgate PCN for several indicators. Indicator 1. CHD (all ages). In 2022/23, the value for Ramsgate PCN was 3.3 and the value for England was 3.0. The value for Dashwood Medical Centre was 2.7, which is similar compared to England. The value for East Cliff Medical Practice was 3.5, which is higher compared to England. The value for Newington Road Surgery was 2.5, which is similar compared to England. The value for Summerhill Surgery was 3.5, which is similar compared to England. The value for The Grange Practice was 3.9, which is higher compared to England.   Indicator 2. Stroke (all ages). In 2022/23, the value for Ramsgate PCN was 2.1 and the value for England was 1.8. The value for Dashwood Medical Centre was 1.9, which is similar compared to England. The value for East Cliff Medical Practice was 2.1, which is similar compared to England. The value for Newington Road Surgery was 1.4, which is similar compared to England. The value for Summerhill Surgery was 2.3, which is similar compared to England. The value for The Grange Practice was 2.5, which is higher compared to England.   Indicator 3. PAD (all ages). In 2022/23, the value for Ramsgate PCN was 0.7 and the value for England was 0.6. The value for Dashwood Medical Centre was 0.6, which is similar compared to England. The value for East Cliff Medical Practice was 0.6, which is similar compared to England. The value for Newington Road Surgery was 0.7, which is similar compared to England. The value for Summerhill Surgery was 1.0, which is higher compared to England. The value for The Grange Practice was 1.0, which is higher compared to England.   Indicator 4. Heart failure (all ages). In 2022/23, the value for Ramsgate PCN was 1.0 and the value for England was 1.0. The value for Dashwood Medical Centre was 0.8, which is similar compared to England. The value for East Cliff Medical Practice was 0.9, which is similar compared to England. The value for Newington Road Surgery was 0.8, which is similar compared to England. The value for Summerhill Surgery was 1.1, which is similar compared to England. The value for The Grange Practice was 1.3, which is higher compared to England.   Indicator 5. Atrial fibrillation (all ages). In 2022/23, the value for Ramsgate PCN was 2.6 and the value for England was 2.1. The value for Dashwood Medical Centre was 2.3, which is similar compared to England. The value for East Cliff Medical Practice was 2.7, which is higher compared to England. The value for Newington Road Surgery was 2.0, which is similar compared to England. The value for Summerhill Surgery was 2.7, which is similar compared to England. The value for The Grange Practice was 3.0, which is higher compared to England.   Indicator 6. Hypertension (all ages). In 2022/23, the value for Ramsgate PCN was 17.2 and the value for England was 14.4. The value for Dashwood Medical Centre was 16.1, which is higher compared to England. The value for East Cliff Medical Practice was 17.4, which is higher compared to England. The value for Newington Road Surgery was 16.1, which is higher compared to England. The value for Summerhill Surgery was 20.1, which is higher compared to England. The value for The Grange Practice was 17.3, which is higher compared to England.   Indicator 7. Smoking (15+). In 2022/23, the value for Ramsgate PCN was 20.3 and the value for England was 14.7. The value for Dashwood Medical Centre was 21.5, which is higher compared to England. The value for East Cliff Medical Practice was 17.5, which is higher compared to England. The value for Newington Road Surgery was 25.0, which is higher compared to England. The value for Summerhill Surgery was 23.7, which is higher compared to England. The value for The Grange Practice was 18.9, which is higher compared to England.   Indicator 8. CKD (18+). In 2022/23, the value for Ramsgate PCN was 6.2 and the value for England was 4.2. The value for Dashwood Medical Centre was 5.3, which is higher compared to England. The value for East Cliff Medical Practice was 6.3, which is higher compared to England. The value for Newington Road Surgery was 7.3, which is higher compared to England. The value for Summerhill Surgery was 7.0, which is higher compared to England. The value for The Grange Practice was 5.8,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Ramsgate PCN for several indicators. Indicator 1. Cancer (all ages). In 22/23, the value for Ramsgate PCN was 4.5 and the value for England was 3.5. The value for Dashwood Medical Centre was 4.2, which is higher compared to England. The value for East Cliff Medical Practice was 4.8, which is higher compared to England. The value for Newington Road Surgery was 3.2, which is similar compared to England. The value for Summerhill Surgery was 5.6, which is higher compared to England. The value for The Grange Practice was 4.6, which is higher compared to England.   Indicator 2. Diabetes (17+ yrs). In 22/23, the value for Ramsgate PCN was 8.4 and the value for England was 7.5. The value for Dashwood Medical Centre was 7.4, which is similar compared to England. The value for East Cliff Medical Practice was 8.1, which is similar compared to England. The value for Newington Road Surgery was 9.4, which is higher compared to England. The value for Summerhill Surgery was 9.8, which is higher compared to England. The value for The Grange Practice was 8.5, which is higher compared to England.   Indicator 3. COPD (all ages). In 22/23, the value for Ramsgate PCN was 3.4 and the value for England was 1.8. The value for Dashwood Medical Centre was 3.2, which is higher compared to England. The value for East Cliff Medical Practice was 2.8, which is higher compared to England. The value for Newington Road Surgery was 4.0, which is higher compared to England. The value for Summerhill Surgery was 4.6, which is higher compared to England. The value for The Grange Practice was 3.4,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Ramsgate PCN for several indicators. Indicator 1. Serious Mental Illness (all ages). In 22/23, the value for Ramsgate PCN was 1.1 and the value for England was 1.0. The value for Dashwood Medical Centre was 1.1, which is similar compared to England. The value for East Cliff Medical Practice was 1.2, which is similar compared to England. The value for Newington Road Surgery was 1.0, which is similar compared to England. The value for Summerhill Surgery was 1.0, which is similar compared to England. The value for The Grange Practice was 1.3, which is higher compared to England.   Indicator 2. Depression (18+ yrs). In 22/23, the value for Ramsgate PCN was 19.5 and the value for England was 13.2. The value for Dashwood Medical Centre was 19.7, which is higher compared to England. The value for East Cliff Medical Practice was 16.3, which is higher compared to England. The value for Newington Road Surgery was 24.3, which is higher compared to England. The value for Summerhill Surgery was 23.0, which is higher compared to England. The value for The Grange Practice was 19.3, which is higher compared to England.   Indicator 3. Dementia (all ages). In 22/23, the value for Ramsgate PCN was 0.5 and the value for England was 0.7. The value for Dashwood Medical Centre was 0.4, which is lower compared to England. The value for East Cliff Medical Practice was 0.5, which is lower compared to England. The value for Newington Road Surgery was 0.5, which is similar compared to England. The value for Summerhill Surgery was 0.8, which is similar compared to England. The value for The Grange Practice was 0.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Ramsgate PCN was 814, which is simila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2/23. The value for England was 856.  The value for Central Harbour ward was 866, which is similar compared to England. The value for Cliffsend and Pegwell ward was 679, which is similar compared to England. The value for Eastcliff ward was 898, which is similar compared to England. The value for Nethercourt ward was 638, which is similar compared to England. The value for Newington ward was 1042, which is similar compared to England. The value for Northwood ward was 957, which is similar compared to England. The value for Sir Moses Montefiore ward was 81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Rams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10 years, up to 2022/23. In Ramsgate PCN, the value was  879 in 2013/14 and  814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Ramsgate PCN was 496,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Ramsgate PCN in 2020 - 22. The value for England was 355.  The value for Central Harbour ward was 542, which is worse compared to England. The value for Cliffsend and Pegwell ward was 303, which is similar compared to England. The value for Eastcliff ward was 621, which is worse compared to England. The value for Nethercourt ward was 371, which is similar compared to England. The value for Newington ward was 787, which is worse compared to England. The value for Northwood ward was 453, which is worse compared to England. The value for Sir Moses Montefiore ward was 38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Ramsgat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Ramsgate PCN and England over the last 4 years, up to 2020 - 22. In Ramsgate PCN, the value was 398 in 2017 - 19 and 49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Ramsgate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Ramsgate PCN, the Cancer mortality (under 75 yrs) value was 16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Ramsgate PCN in 2020 - 22. The value for England was 123.  The value for Central Harbour ward was 207, which is worse compared to England. The value for Cliffsend and Pegwell ward was 95, which is similar compared to England. The value for Eastcliff ward was 195, which is worse compared to England. The value for Nethercourt ward was 128, which is similar compared to England. The value for Newington ward was 259, which is worse compared to England. The value for Northwood ward was 164, which is similar compared to England. The value for Sir Moses Montefiore ward was 11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Ramsgate PCN, the Circulatory mortality (under 75 yrs) value was 10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Ramsgate PCN in 2020 - 22. The value for England was 123.  The value for Central Harbour ward was 207, which is worse compared to England. The value for Cliffsend and Pegwell ward was 95, which is similar compared to England. The value for Eastcliff ward was 195, which is worse compared to England. The value for Nethercourt ward was 128, which is similar compared to England. The value for Newington ward was 259, which is worse compared to England. The value for Northwood ward was 164, which is similar compared to England. The value for Sir Moses Montefiore ward was 11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Ramsgate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Ramsgate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Ramsgate PCN, the Osteoporosis prev 50+ [%] value was 1.9.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Ramsgate PCN in 2022/23 compared to England. The value for England was 1.0. The value for Dashwood Medical Centre was 0.4, which is lower compared to England. The value for East Cliff Medical Practice was 2.3, which is higher compared to England. The value for Newington Road Surgery was 0.2, which is lower compared to England. The value for Summerhill Surgery was 1.3, which is similar compared to England. The value for The Grange Practice was 3.7,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Ramsgate PCN, the Hip fracture hospital admissions 65+ value was 11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Ramsgate PCN in 2016/17 - 20/21. The value for England was 100.  The value for Central Harbour ward was 111, which is similar compared to England. The value for Cliffsend and Pegwell ward was 97, which is similar compared to England. The value for Eastcliff ward was 148, which is worse compared to England. The value for Nethercourt ward was 107, which is similar compared to England. The value for Newington ward was 146, which is similar compared to England. The value for Northwood ward was 121, which is similar compared to England. The value for Sir Moses Montefiore ward was 7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Ramsgate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Ramsgate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Ramsgate PCN is in East Kent HCP. The PCN is in the local authority district of Thanet. The PCN covers the following wards: Central Harbour, Cliffsend and Pegwell, Eastcliff, Nethercourt, Newington, Northwood, Sir Moses Montefiore, and Viking."/>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5 GP practices in Ramsgate PCN: Dashwood Medical Centre, East Cliff Medical Practice, Newington Road Surgery, Summerhill Surgery, and The Grange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1 primary schools in Ramsgate PCN: Chilton Primary School, Christ Church Church of England Junior School, Ramsgate, Dame Janet Primary Academy, Ellington Infant School, Newington Community Primary School, Newlands Primary School, Priory Infant School, Ramsgate Arts Primary School, Ramsgate, Holy Trinity Church of England Primary School, St Ethelbert's Catholic Primary School, and St Laurence In Thanet Church of England Junior Academ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Ramsgate PCN</vt:lpstr>
      <vt:lpstr>Summary: Ramsgate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