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png"/><Relationship Id="rId1" Type="http://schemas.openxmlformats.org/officeDocument/2006/relationships/slideLayout" Target="../slideLayouts/slideLayout19.xml"/><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7.png"/><Relationship Id="rId1" Type="http://schemas.openxmlformats.org/officeDocument/2006/relationships/slideLayout" Target="../slideLayouts/slideLayout19.xml"/><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9.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9.xml"/><Relationship Id="rId5" Type="http://schemas.openxmlformats.org/officeDocument/2006/relationships/image" Target="../media/image70.png"/><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9.xml"/><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9.xml"/><Relationship Id="rId5" Type="http://schemas.openxmlformats.org/officeDocument/2006/relationships/image" Target="../media/image81.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9.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5.xml"/><Relationship Id="rId5" Type="http://schemas.openxmlformats.org/officeDocument/2006/relationships/image" Target="../media/image93.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Whitstable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Whitstable PCN. The total population of Whitstable PCN is 43,667. In Whitstable PCN, 13.9% of children are aged under 15 compared to 16.3% in England. In Whitstable PCN, 59.4% of people are aged 15 to 64 compared to 66.0% in England. In Whitstable PCN, 26.7%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Whitstable PCN in July 2019. There are 5 LSOAs in the 9.4 - 20.7 value range. There are 8 LSOAs in the 20.7 - 27 value range. There are 3 LSOAs in the 27 - 34.1 value range. There are 5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Whitstable PCN compared to Kent and Medway ICS. In Whitstable PCN, 94.6% of the population were from the White British ethnic group compared to 89.2% in Kent and Medway ICS. In Whitstable PCN, 2.4% of the population were from the White other ethnic group compared to 3.8% in Kent and Medway ICS. In Whitstable PCN, 1.2% of the population were from the Mixed ethnic group compared to 1.6% in Kent and Medway ICS. In Whitstable PCN, 1.3% of the population were from the Asian ethnic group compared to 3.5% in Kent and Medway ICS. In Whitstable PCN, 0.4% of the population were from the Black ethnic group compared to 1.3% in Kent and Medway ICS. In Whitstable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Whitstable PCN compared to Kent and Medway ICS as reported in the 2011 Census. In Whitstable PCN, 98.1% of the population spoke English as their main language compared to 95.2% in Kent and Medway ICS. In Whitstable PCN, 0.2% of the population spoke Polish as their main language compared to 0.7% in Kent and Medway ICS. In Whitstable PCN, 0.1% of the population spoke German as their main language compared to 0.1% in Kent and Medway ICS. In Whitstable PCN, 0.1% of the population spoke Bengali as their main language compared to 0.2% in Kent and Medway ICS. In Whitstable PCN, 0.1% of the population spoke French as their main language compared to 0.2% in Kent and Medway ICS. In Whitstable PCN, 0.1% of the population spoke All other Chinese as their main language compared to 0.2% in Kent and Medway ICS. In Whitstable PCN, 0.1% of the population spoke Turkish as their main language compared to 0.1% in Kent and Medway ICS. In Whitstable PCN, 0.1% of the population spoke Malayalam as their main language compared to 0.1% in Kent and Medway ICS. In Whitstable PCN, 0.1% of the population spoke Gujarati as their main language compared to 0.1% in Kent and Medway ICS. In Whitstable PCN, 0.1%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Whitstable PCN compared to Kent and Medway ICS. In Whitstable PCN, 2.4% of the population were from the White other ethnic group compared to 3.8% in Kent and Medway ICS. In Whitstable PCN, 1.2% of the population were from the Mixed ethnic group compared to 1.6% in Kent and Medway ICS. In Whitstable PCN, 1.3% of the population were from the Asian ethnic group compared to 3.5% in Kent and Medway ICS. In Whitstable PCN, 0.4% of the population were from the Black ethnic group compared to 1.3% in Kent and Medway ICS. In Whitstable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Whitstable PCN compared to Kent and Medway ICS as reported in the 2011 Census. In Whitstable PCN, 0.2% of the population spoke Polish as their main language compared to 0.7% in Kent and Medway ICS. In Whitstable PCN, 0.1% of the population spoke German as their main language compared to 0.1% in Kent and Medway ICS. In Whitstable PCN, 0.1% of the population spoke Bengali as their main language compared to 0.2% in Kent and Medway ICS. In Whitstable PCN, 0.1% of the population spoke French as their main language compared to 0.2% in Kent and Medway ICS. In Whitstable PCN, 0.1% of the population spoke All other Chinese as their main language compared to 0.2% in Kent and Medway ICS. In Whitstable PCN, 0.1% of the population spoke Turkish as their main language compared to 0.1% in Kent and Medway ICS. In Whitstable PCN, 0.1% of the population spoke Malayalam as their main language compared to 0.1% in Kent and Medway ICS. In Whitstable PCN, 0.1% of the population spoke Gujarati as their main language compared to 0.1% in Kent and Medway ICS. In Whitstable PCN, 0.1% of the population spoke Spanish as their main language compared to 0.1% in Kent and Medway ICS. In Whitstable PCN, 0.1% of the population spoke Roman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Whitstable PCN compared to Kent and Medway ICS. In Whitstable PCN, 84.5% of pupils were from the White British/Irish ethnic group compared to 72.3% in Kent and Medway ICS. In Whitstable PCN, 4.3% of pupils were from the White other ethnic group compared to 8.2% in Kent and Medway ICS. In Whitstable PCN, 6.2% of pupils were from the Mixed ethnic group compared to 6.5% in Kent and Medway ICS. In Whitstable PCN, 1.3% of pupils were from the Asian ethnic group compared to 5.4% in Kent and Medway ICS. In Whitstable PCN, 0.5% of pupils were from the Black ethnic group compared to 5% in Kent and Medway ICS. In Whitstable PCN, 0.3%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- 95.5% of pupils in Whitstable.
- 86% of pupils in Kent and Medway. 
Other than English as first language: 
- 4.1% of pupils in Whitstable.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Whitstable PCN. In Whitstable PCN, 2 (or 9.5%) of 21 LSOAs are in the most deprived 20% of areas nationally. These most deprived LSOAs can be found in the following wards: Gorrell; Seasalter.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Whitstable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065982237"/>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62819011"/>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Whitstable PCN, as well the 7 domains of deprivation which combine to create the IMD 2019. For overall deprivation (IMD 2019), 9.5% of LSOAs in Whitstable PCN are in the most deprived 20% in England. For the Income Domain, 9.5% of LSOAs in Whitstable PCN are in the most deprived 20% in England. For the Employment Domain, 14.3% of LSOAs in Whitstable PCN are in the most deprived 20% in England. For the Education, Skills and Training Domain, 9.5% of LSOAs in Whitstable PCN are in the most deprived 20% in England. For the Health Deprivation and Disability Domain, 4.8% of LSOAs in Whitstable PCN are in the most deprived 20% in England. For the Crime Domain, 19% of LSOAs in Whitstable PCN are in the most deprived 20% in England. For the Barriers to Housing and Services Domain, 9.5% of LSOAs in Whitstable PCN are in the most deprived 20% in England. For the Living Environment Domain, 0% of LSOAs in Whitstabl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Whitstable PCN was 7.3, which is worse compared to England. The value for peer group was 6.7,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Whitstable PCN in 2022/23 compared to England. The value for England was 5.9. The value for Joy Lane Primary Foundation School was 10.0, which is worse compared to England. The value for St Alphege Church of England Infant School was  9.1, which is worse compared to England. The value for St Mary's Catholic Primary School, Whitstable was  3.8, which is better compared to England. The value for Swalecliffe Community Primary School was  6.2, which is similar compared to England. The value for Westmeads Community Infant School was  4.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3 years, up to 2022/23. In Whitstable PCN, the value was 3.7 in 2020/21 and 7.3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Whitstable PCN was 3.6, which is better compared to England. The value for peer group was 3.6, which is bette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1/22. The value for England was 5.  The value for Chestfield ward was 3, which is better compared to England. The value for Gorrell ward was 5, which is similar compared to England. The value for Seasalter ward was 3, which is better compared to England. The value for Swalecliffe ward was 3, which is better compared to England. The value for Tankerton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Whitstable PCN was  9, which is lower compared to England. The value for peer group was  9,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0. The value for England was 13.  The value for Chestfield ward was 7. The value for Gorrell ward was 11. The value for Seasalter ward was 7. The value for Swalecliffe ward was 10. The value for Tankerton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Whitstable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Whitstable PCN, the Male value was 79.7.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Whitstable PCN in 2020 - 22. The value for England was 79.  The value for Chestfield ward was 81, which is similar compared to England. The value for Gorrell ward was 80, which is similar compared to England. The value for Seasalter ward was 79, which is similar compared to England. The value for Swalecliffe ward was not calculated due to small numbers, which is not compared to England. The value for Tankerton ward was not calculated due to small numbers, which is not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Whitstable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Whitstable PCN, the Female value was 83.4.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Whitstable PCN in 2020 - 22. The value for England was 83.  The value for Chestfield ward was 86, which is better compared to England. The value for Gorrell ward was 83, which is similar compared to England. The value for Seasalter ward was 83, which is similar compared to England. The value for Swalecliffe ward was not calculated due to small numbers, which is not compared to England. The value for Tankerton ward was 85, which is bette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Whitstable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Whitstable PCN was 13, which is lower compared to England. The value for peer group was 13, which is low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hitstable PCN in 2022/23 compared to England. The value for England was 15. The value for Whitstable Medical Practice was 13,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2/23. In Whitstable PCN, the value was 15 in 2018/19 and 13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Whitstable PCN was 31, which is better compared to England. The value for peer group was 33, which is better compared to England. The value for East Kent HCP was 36,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0/21 - 22/23. The value for England was 37.  The value for Chestfield ward was 30. The value for Gorrell ward was 30. The value for Seasalter ward was 31. The value for Swalecliffe ward was 35. The value for Tankerton ward was 2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13 years, up to 2020/21 - 22/23. In Whitstable PCN, the value was 29 in 2008/09 - 10/11 and 31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Whitstable PCN was 10, which is lower compared to England. The value for peer group was 12, which is highe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hitstable PCN in 2022/23 compared to England. The value for England was 11. The value for Whitstable Medical Practice was 10,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2/23. In Whitstable PCN, the value was  8 in 2018/19 and 10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Whitstable PCN was 410, which is better compared to England. The value for peer group was 357,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2/23. The value for England was 583.  The value for Chestfield ward was 496, which is similar compared to England. The value for Gorrell ward was 603, which is similar compared to England. The value for Seasalter ward was 214, which is better compared to England. The value for Swalecliffe ward was 407, which is similar compared to England. The value for Tankerton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2/23. In Whitstable PCN, the value was 357 in 2018/19 and 410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Whitstable PCN was 0.23, which is similar compared to England. The value for East Kent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hitstable PCN in 2023 Q4 compared to England. The value for England was 0.23. The value for Whitstable Medical Practice was 0.2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quarters, up to 2023 Q4. In Whitstable PCN, the value was 0.27 in 2022 Q4 and 0.23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similar to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Whitstable PCN was 67, which is better compared to England. The value for peer group was 67, which is bette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hitstable PCN in 2021/22 compared to England. The value for England was 62. The value for Whitstable Medical Practice was 6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4 years, up to 2021/22. In Whitstable PCN, the value was 80 in 2018/19 and 67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Whitstable PCN was 77, which is better compared to England. The value for peer group was 73,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hitstable PCN in 2022/23 compared to England. The value for England was 67. The value for Whitstable Medical Practice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2/23. In Whitstable PCN, the value was 77 in 2018/19 and 77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Whitstable PCN was 78, which is better compared to England. The value for peer group was 77, which is bette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hitstable PCN in 2022/23 compared to England. The value for England was 72. The value for Whitstable Medical Practice was 7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2/23. In Whitstable PCN, the value was 67 in 2018/19 and 78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Whitstable PCN was 4.3, which is better compared to England. The value for peer group was 4.1,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16 - 20. The value for England was 7.  The value for Chestfield ward was 2. The value for Gorrell ward was 5. The value for Seasalter ward was 5. The value for Swalecliffe ward was not calculated due to small numbers. The value for Tankerton ward was not calculated due to small numbers.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Whitstable PCN was 1674, which is worse compared to England. The value for peer group was 1166,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2/23. The value for England was 795.  The value for Chestfield ward was 1297, which is worse compared to England. The value for Gorrell ward was 1774, which is worse compared to England. The value for Seasalter ward was 2306, which is worse compared to England. The value for Swalecliffe ward was 1308, which is worse compared to England. The value for Tankerton ward was 103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Whitstabl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2/23. In Whitstable PCN, the value was  294 in 2018/19 and 1674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Whitstable PCN was  55, which is better compared to England. The value for peer group was  81, which is bette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0/21 - 22/23. The value for England was 110.  The value for Chestfield ward was not compared to England. The value for Gorrell ward was not compared to England. The value for Seasalter ward was 232, which is worse compared to England. The value for Swalecliffe ward was not compared to England. The value for Tankerton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0/21 - 22/23. In Whitstable PCN, the value was 179 in 2016/17 - 18/19 and  55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Whitstable PCN was 199, which is not compared compared to England. The value for peer group was 203, which is better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2/23. The value for England was 319.  The value for Chestfield ward was not compared to England. The value for Gorrell ward was not compared to England. The value for Seasalter ward was not compared to England. The value for Swalecliffe ward was not compared to England. The value for Tankerton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2/23. In Whitstable PCN, the value was 250 in 2018/19 and 199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Whitstable PCN cannot be compared to England statistically.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Whitstable PCN for several indicators. Indicator 1. CHD (all ages). In 2022/23, the value for Whitstable PCN was 3.4 and the value for England was 3.0. The value for Whitstable Medical Practice was 3.4, which is higher compared to England.   Indicator 2. Stroke (all ages). In 2022/23, the value for Whitstable PCN was 2.3 and the value for England was 1.8. The value for Whitstable Medical Practice was 2.3, which is higher compared to England.   Indicator 3. PAD (all ages). In 2022/23, the value for Whitstable PCN was 0.7 and the value for England was 0.6. The value for Whitstable Medical Practice was 0.7, which is higher compared to England.   Indicator 4. Heart failure (all ages). In 2022/23, the value for Whitstable PCN was 0.9 and the value for England was 1.0. The value for Whitstable Medical Practice was 0.9, which is similar compared to England.   Indicator 5. Atrial fibrillation (all ages). In 2022/23, the value for Whitstable PCN was 3.3 and the value for England was 2.1. The value for Whitstable Medical Practice was 3.3, which is higher compared to England.   Indicator 6. Hypertension (all ages). In 2022/23, the value for Whitstable PCN was 17.3 and the value for England was 14.4. The value for Whitstable Medical Practice was 17.3, which is higher compared to England.   Indicator 7. Smoking (15+). In 2022/23, the value for Whitstable PCN was 12.7 and the value for England was 14.7. The value for Whitstable Medical Practice was 12.7, which is lower compared to England.   Indicator 8. CKD (18+). In 2022/23, the value for Whitstable PCN was 4.0 and the value for England was 4.2. The value for Whitstable Medical Practice was 4.0,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Whitstable PCN for several indicators. Indicator 1. Cancer (all ages). In 22/23, the value for Whitstable PCN was 6.0 and the value for England was 3.5. The value for Whitstable Medical Practice was 6.0, which is higher compared to England.   Indicator 2. Diabetes (17+ yrs). In 22/23, the value for Whitstable PCN was 7.3 and the value for England was 7.5. The value for Whitstable Medical Practice was 7.3, which is similar compared to England.   Indicator 3. COPD (all ages). In 22/23, the value for Whitstable PCN was 2.3 and the value for England was 1.8. The value for Whitstable Medical Practice was 2.3,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Whitstable PCN for several indicators. Indicator 1. Serious Mental Illness (all ages). In 22/23, the value for Whitstable PCN was 0.9 and the value for England was 1.0. The value for Whitstable Medical Practice was 0.9, which is similar compared to England.   Indicator 2. Depression (18+ yrs). In 22/23, the value for Whitstable PCN was 13.9 and the value for England was 13.2. The value for Whitstable Medical Practice was 13.9, which is higher compared to England.   Indicator 3. Dementia (all ages). In 22/23, the value for Whitstable PCN was 1.1 and the value for England was 0.7. The value for Whitstable Medical Practice was 1.1,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Whitstable PCN was 483, which is better compared to England. The value for peer group was 645, which is better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2/23. The value for England was 856.  The value for Chestfield ward was 341, which is better compared to England. The value for Gorrell ward was 613, which is better compared to England. The value for Seasalter ward was 542, which is better compared to England. The value for Swalecliffe ward was 497, which is better compared to England. The value for Tankerton ward was 22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10 years, up to 2022/23. In Whitstable PCN, the value was 949 in 2013/14 and 483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Whitstable PCN was 315, which is better compared to England. The value for peer group was 305, which is better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0 - 22. The value for England was 355.  The value for Chestfield ward was 282, which is similar compared to England. The value for Gorrell ward was 324, which is similar compared to England. The value for Seasalter ward was 350, which is similar compared to England. The value for Swalecliffe ward was 456, which is similar compared to England. The value for Tankerton ward was 24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4 years, up to 2020 - 22. In Whitstable PCN, the value was 287 in 2017 - 19 and 315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Whitstable PCN, the Cancer mortality (under 75 yrs) value was 123.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Whitstable PCN in 2020 - 22. The value for England was 123.  The value for Chestfield ward was 109, which is similar compared to England. The value for Gorrell ward was 127, which is similar compared to England. The value for Seasalter ward was 156, which is similar compared to England. The value for Swalecliffe ward was 101, which is similar compared to England. The value for Tankerton ward was 11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Whitstable PCN, the Circulatory mortality (under 75 yrs) value was 64.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Whitstable PCN in 2020 - 22. The value for England was 123.  The value for Chestfield ward was 109, which is similar compared to England. The value for Gorrell ward was 127, which is similar compared to England. The value for Seasalter ward was 156, which is similar compared to England. The value for Swalecliffe ward was 101, which is similar compared to England. The value for Tankerton ward was 110,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Whitstable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Whitstable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Whitstable PCN, the Osteoporosis prev 50+ [%] value was 0.6.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Whitstable PCN in 2022/23 compared to England. The value for England was 1.0. The value for Whitstable Medical Practice was 0.6,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Whitstable PCN, the Hip fracture hospital admissions 65+ value was  88.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Whitstable PCN in 2016/17 - 20/21. The value for England was 100.  The value for Chestfield ward was 77, which is similar compared to England. The value for Gorrell ward was 100, which is similar compared to England. The value for Seasalter ward was 80, which is similar compared to England. The value for Swalecliffe ward was 67, which is similar compared to England. The value for Tankerton ward was 11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Whitstable PCN is lower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Whitstable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Whitstable PCN is in East Kent HCP. The PCN is in the local authority district of Canterbury. The PCN covers the following wards: Chestfield, Swalecliffe, Gorrell, Seasalter, and Tankerton."/>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 GP practices in Whitstable PCN: Whitstable Medical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7 primary schools in Whitstable PCN: Joy Lane Primary Foundation School, St Alphege Church of England Infant School, St Mary's Catholic Primary School, Whitstable, Swalecliffe Community Primary School, Westmeads Community Infant School, Whitstable and Seasalter Endowed Church of England Junior School, and Whitstable Junior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Whitstable PCN</vt:lpstr>
      <vt:lpstr>Summary: Whitstable</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