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Garden City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Garden City PCN. The total population of Garden City PCN is 59,673. In Garden City PCN, 21.0% of children are aged under 15 compared to 16.3% in England. In Garden City PCN, 64.3% of people are aged 15 to 64 compared to 66.0% in England. In Garden City PCN, 14.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arden City PCN in July 2019. There are 8 LSOAs in the 9.4 - 20.7 value range. There are 11 LSOAs in the 20.7 - 27 value range. There are 3 LSOAs in the 27 - 34.1 value range. There are 2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Garden City PCN compared to Kent and Medway ICS. In Garden City PCN, 86.1% of the population were from the White British ethnic group compared to 89.2% in Kent and Medway ICS. In Garden City PCN, 3.8% of the population were from the White other ethnic group compared to 3.8% in Kent and Medway ICS. In Garden City PCN, 2.1% of the population were from the Mixed ethnic group compared to 1.6% in Kent and Medway ICS. In Garden City PCN, 4.3% of the population were from the Asian ethnic group compared to 3.5% in Kent and Medway ICS. In Garden City PCN, 3.1% of the population were from the Black ethnic group compared to 1.3% in Kent and Medway ICS. In Garden City PCN, 0.6%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arden City PCN compared to Kent and Medway ICS as reported in the 2011 Census. In Garden City PCN, 93.4% of the population spoke English as their main language compared to 95.2% in Kent and Medway ICS. In Garden City PCN, 1.2% of the population spoke Polish as their main language compared to 0.7% in Kent and Medway ICS. In Garden City PCN, 0.7% of the population spoke Panjabi as their main language compared to 0.3% in Kent and Medway ICS. In Garden City PCN, 0.3% of the population spoke Tagalog/Filipino as their main language compared to 0.1% in Kent and Medway ICS. In Garden City PCN, 0.3% of the population spoke Lithuanian as their main language compared to 0.2% in Kent and Medway ICS. In Garden City PCN, 0.2% of the population spoke Tamil as their main language compared to 0.1% in Kent and Medway ICS. In Garden City PCN, 0.2% of the population spoke Portuguese as their main language compared to 0.1% in Kent and Medway ICS. In Garden City PCN, 0.2% of the population spoke French as their main language compared to 0.2% in Kent and Medway ICS. In Garden City PCN, 0.2% of the population spoke Russian as their main language compared to 0.1% in Kent and Medway ICS. In Garden City PCN, 0.2%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Garden City PCN compared to Kent and Medway ICS. In Garden City PCN, 3.8% of the population were from the White other ethnic group compared to 3.8% in Kent and Medway ICS. In Garden City PCN, 2.1% of the population were from the Mixed ethnic group compared to 1.6% in Kent and Medway ICS. In Garden City PCN, 4.3% of the population were from the Asian ethnic group compared to 3.5% in Kent and Medway ICS. In Garden City PCN, 3.1% of the population were from the Black ethnic group compared to 1.3% in Kent and Medway ICS. In Garden City PCN, 0.6%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arden City PCN compared to Kent and Medway ICS as reported in the 2011 Census. In Garden City PCN, 1.2% of the population spoke Polish as their main language compared to 0.7% in Kent and Medway ICS. In Garden City PCN, 0.7% of the population spoke Panjabi as their main language compared to 0.3% in Kent and Medway ICS. In Garden City PCN, 0.3% of the population spoke Tagalog/Filipino as their main language compared to 0.1% in Kent and Medway ICS. In Garden City PCN, 0.3% of the population spoke Lithuanian as their main language compared to 0.2% in Kent and Medway ICS. In Garden City PCN, 0.2% of the population spoke Tamil as their main language compared to 0.1% in Kent and Medway ICS. In Garden City PCN, 0.2% of the population spoke Portuguese as their main language compared to 0.1% in Kent and Medway ICS. In Garden City PCN, 0.2% of the population spoke French as their main language compared to 0.2% in Kent and Medway ICS. In Garden City PCN, 0.2% of the population spoke Russian as their main language compared to 0.1% in Kent and Medway ICS. In Garden City PCN, 0.2% of the population spoke Slovak as their main language compared to 0.2% in Kent and Medway ICS. In Garden City PCN, 0.2%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Garden City PCN compared to Kent and Medway ICS. In Garden City PCN, 58.6% of pupils were from the White British/Irish ethnic group compared to 72.3% in Kent and Medway ICS. In Garden City PCN, 9.1% of pupils were from the White other ethnic group compared to 8.2% in Kent and Medway ICS. In Garden City PCN, 8% of pupils were from the Mixed ethnic group compared to 6.5% in Kent and Medway ICS. In Garden City PCN, 7.6% of pupils were from the Asian ethnic group compared to 5.4% in Kent and Medway ICS. In Garden City PCN, 13.3% of pupils were from the Black ethnic group compared to 5% in Kent and Medway ICS. In Garden City PCN, 1.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- 84.6% of pupils in Garden City.
- 86% of pupils in Kent and Medway. 
Other than English as first language: 
- 15.3% of pupils in Garden City.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Garden City PCN. In Garden City PCN, 3 (or 12.5%) of 24 LSOAs are in the most deprived 20% of areas nationally. These most deprived LSOAs can be found in the following wards: Darenth; Stone House; Swanscomb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Garden City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71691112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94316645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Garden City PCN, as well the 7 domains of deprivation which combine to create the IMD 2019. For overall deprivation (IMD 2019), 12.5% of LSOAs in Garden City PCN are in the most deprived 20% in England. For the Income Domain, 8.3% of LSOAs in Garden City PCN are in the most deprived 20% in England. For the Employment Domain, 8.3% of LSOAs in Garden City PCN are in the most deprived 20% in England. For the Education, Skills and Training Domain, 12.5% of LSOAs in Garden City PCN are in the most deprived 20% in England. For the Health Deprivation and Disability Domain, 4.2% of LSOAs in Garden City PCN are in the most deprived 20% in England. For the Crime Domain, 50% of LSOAs in Garden City PCN are in the most deprived 20% in England. For the Barriers to Housing and Services Domain, 33.3% of LSOAs in Garden City PCN are in the most deprived 20% in England. For the Living Environment Domain, 8.3% of LSOAs in Garden City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Garden City PCN was 7.5,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arden City PCN in 2022/23 compared to England. The value for England was 5.9. The value for Bean Primary School was  8.9, which is worse compared to England. The value for Cherry Orchard Primary Academy was  5.5, which is better compared to England. The value for Ebbsfleet Green Primary School was  4.7, which is better compared to England. The value for Greenlands Primary School was 10.8, which is worse compared to England. The value for Istead Rise Primary School was  5.7, which is similar compared to England. The value for Joydens Wood Infant School was  7.5, which is worse compared to England. The value for Knockhall Primary School was  9.4, which is worse compared to England. The value for Manor Community Primary School was 11.0, which is worse compared to England. The value for Sedley's Church of England Primary School was  5.9, which is similar compared to England. The value for Shorne Church of England Primary School was  5.6, which is similar compared to England. The value for Stone St Mary's CofE Primary School was  7.1, which is worse compared to England. The value for The Craylands School was  6.6, which is worse compared to England. The value for Wilmington Primary School was  7.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3 years, up to 2022/23. In Garden City PCN, the value was 5.0 in 2020/21 and 7.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Garden City PCN was 3.8, which is bette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1/22. The value for England was 5.  The value for Bean and Village Park ward was 3, which is better compared to England. The value for Darenth ward was 6, which is similar compared to England. The value for Ebbsfleet ward was 6, which is similar compared to England. The value for Greenhithe and Knockhall ward was 3, which is better compared to England. The value for Istead Rise ward was 2, which is better compared to England. The value for Joyden's Wood ward was 2, which is better compared to England. The value for Maypole and Leyton Cross ward was 2, which is better compared to England. The value for Shorne, Cobham and Luddesdown ward was 2, which is better compared to England. The value for Stone Castle ward was 4, which is better compared to England. The value for Swanscombe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Garden City PCN was  8,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 The value for England was 13.  The value for Bean and Village Park ward was 5. The value for Darenth ward was 12. The value for Ebbsfleet ward was not calculated due to small numbers. The value for Greenhithe and Knockhall ward was 6. The value for Istead Rise ward was 7. The value for Joyden's Wood ward was 6. The value for Maypole and Leyton Cross ward was 6. The value for Shorne, Cobham and Luddesdown ward was 8. The value for Stone Castle ward was 5. The value for Swanscomb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Garden City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arden City PCN, the Male value was 79.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arden City PCN in 2020 - 22. The value for England was 79.  The value for Bean and Village Park ward was not calculated due to small numbers, which is not compared to England. The value for Darenth ward was not calculated due to small numbers, which is not compared to England. The value for Greenhithe and Knockhall ward was 79, which is similar compared to England. The value for Istead Rise ward was 80, which is similar compared to England. The value for Joyden's Wood ward was 83, which is better compared to England. The value for Maypole and Leyton Cross ward was 86, which is better compared to England. The value for Shorne, Cobham and Luddesdown ward was 82, which is similar compared to England. The value for Stone Castle ward was 75, which is worse compared to England. The value for Swanscombe ward was 76,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Garden City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arden City PCN, the Female value was 83.1.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arden City PCN in 2020 - 22. The value for England was 83.  The value for Bean and Village Park ward was not calculated due to small numbers, which is not compared to England. The value for Darenth ward was not calculated due to small numbers, which is not compared to England. The value for Greenhithe and Knockhall ward was 79, which is worse compared to England. The value for Istead Rise ward was 85, which is similar compared to England. The value for Joyden's Wood ward was 88, which is better compared to England. The value for Maypole and Leyton Cross ward was 83, which is similar compared to England. The value for Shorne, Cobham and Luddesdown ward was 86, which is better compared to England. The value for Stone Castle ward was 83, which is similar compared to England. The value for Swanscomb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Garden City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Garden City PCN was 14, which is low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15. The value for Downs Way Medical Practice was 10, which is lower compared to England. The value for Pilgrims Way Surgery was 14, which is similar compared to England. The value for Swanscombe Health Centre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16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Garden City PCN was 39, which is similar compared to England. The value for peer group was 36,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21 - 22/23. The value for England was 37.  The value for Bean and Village Park ward was 45. The value for Darenth ward was 32. The value for Ebbsfleet ward was not calculated due to small numbers. The value for Greenhithe and Knockhall ward was 41. The value for Istead Rise ward was 33. The value for Joyden's Wood ward was 29. The value for Maypole and Leyton Cross ward was 31. The value for Shorne, Cobham and Luddesdown ward was 38. The value for Stone Castle ward was 42. The value for Swanscombe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13 years, up to 2020/21 - 22/23. In Garden City PCN, the value was 35 in 2008/09 - 10/11 and 39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Garden City PCN was  9, which is low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11. The value for Downs Way Medical Practice was  6, which is lower compared to England. The value for Pilgrims Way Surgery was 10, which is lower compared to England. The value for Swanscombe Health Centre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8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Garden City PCN was 700, which is worse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583.  The value for Bean and Village Park ward was 1426, which is worse compared to England. The value for Darenth ward was 795, which is similar compared to England. The value for Ebbsfleet ward was not compared to England. The value for Greenhithe and Knockhall ward was 1151, which is worse compared to England. The value for Istead Rise ward was 403, which is similar compared to England. The value for Joyden's Wood ward was 351, which is better compared to England. The value for Maypole and Leyton Cross ward was 454, which is similar compared to England. The value for Shorne, Cobham and Luddesdown ward was 419, which is similar compared to England. The value for Stone Castle ward was 354, which is similar compared to England. The value for Swanscombe ward was 101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Garden City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441 in 2018/19 and 70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Garden City PCN was 0.23, which is simila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3 Q4 compared to England. The value for England was 0.23. The value for Downs Way Medical Practice was 0.23, which is similar compared to England. The value for Pilgrims Way Surgery was 0.22, which is lower compared to England. The value for Swanscombe Health Centre was 0.2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quarters, up to 2023 Q4. In Garden City PCN, the value was 0.26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Garden City PCN was 60, which is worse compared to England. The value for peer group was 63, which is simila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1/22 compared to England. The value for England was 62. The value for Downs Way Medical Practice was 77, which is better compared to England. The value for Pilgrims Way Surgery was 52, which is worse compared to England. The value for Swanscombe Health Centre was 4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4 years, up to 2021/22. In Garden City PCN, the value was 74 in 2018/19 and 60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Garden City PCN was 69, which is bette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67. The value for Downs Way Medical Practice was 74, which is better compared to England. The value for Pilgrims Way Surgery was 71, which is better compared to England. The value for Swanscombe Health Centr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72 in 2018/19 and 69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Garden City PCN was 70, which is similar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arden City PCN in 2022/23 compared to England. The value for England was 72. The value for Downs Way Medical Practice was 79, which is better compared to England. The value for Pilgrims Way Surgery was 66, which is worse compared to England. The value for Swanscombe Health Centre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61 in 2018/19 and 70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Garden City PCN was 5.2,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16 - 20. The value for England was 7.  The value for Bean and Village Park ward was 4. The value for Darenth ward was 8. The value for Ebbsfleet ward was not calculated due to small numbers. The value for Greenhithe and Knockhall ward was 4. The value for Istead Rise ward was 5. The value for Joyden's Wood ward was 6. The value for Maypole and Leyton Cross ward was 4. The value for Shorne, Cobham and Luddesdown ward was 6. The value for Stone Castle ward was 6. The value for Swanscombe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Garden City PCN was 1297,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795.  The value for Bean and Village Park ward was 1752, which is worse compared to England. The value for Darenth ward was 1029, which is worse compared to England. The value for Ebbsfleet ward was not compared to England. The value for Greenhithe and Knockhall ward was 3086, which is worse compared to England. The value for Istead Rise ward was 1497, which is worse compared to England. The value for Joyden's Wood ward was 964, which is worse compared to England. The value for Maypole and Leyton Cross ward was 1094, which is worse compared to England. The value for Shorne, Cobham and Luddesdown ward was 1145, which is worse compared to England. The value for Stone Castle ward was 1226, which is worse compared to England. The value for Swanscombe ward was 160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arden Cit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794 in 2018/19 and 129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Garden City PCN was 136,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21 - 22/23. The value for England was 110.  The value for Bean and Village Park ward was not compared to England. The value for Darenth ward was not compared to England. The value for Ebbsfleet ward was not compared to England. The value for Greenhithe and Knockhall ward was 312, which is worse compared to England. The value for Istead Rise ward was not compared to England. The value for Joyden's Wood ward was not compared to England. The value for Maypole and Leyton Cross ward was not compared to England. The value for Shorne, Cobham and Luddesdown ward was not compared to England. The value for Stone Castle ward was not compared to England. The value for Swanscombe ward was 1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arden Cit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0/21 - 22/23. In Garden City PCN, the value was 108 in 2016/17 - 18/19 and 136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Garden City PCN was 128, which is bette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319.  The value for Bean and Village Park ward was not compared to England. The value for Darenth ward was not compared to England. The value for Ebbsfleet ward was not compared to England. The value for Greenhithe and Knockhall ward was not compared to England. The value for Istead Rise ward was not compared to England. The value for Joyden's Wood ward was not compared to England. The value for Maypole and Leyton Cross ward was not compared to England. The value for Shorne, Cobham and Luddesdown ward was not compared to England. The value for Stone Castle ward was not compared to England. The value for Swanscomb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5 years, up to 2022/23. In Garden City PCN, the value was 439 in 2018/19 and 12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arden City PCN for several indicators. Indicator 1. CHD (all ages). In 2022/23, the value for Garden City PCN was 2.1 and the value for England was 3.0. The value for Downs Way Medical Practice was 2.7, which is similar compared to England. The value for Pilgrims Way Surgery was 1.6, which is lower compared to England. The value for Swanscombe Health Centre was 1.8, which is lower compared to England.   Indicator 2. Stroke (all ages). In 2022/23, the value for Garden City PCN was 1.4 and the value for England was 1.8. The value for Downs Way Medical Practice was 1.8, which is similar compared to England. The value for Pilgrims Way Surgery was 0.9, which is lower compared to England. The value for Swanscombe Health Centre was 1.3, which is lower compared to England.   Indicator 3. PAD (all ages). In 2022/23, the value for Garden City PCN was 0.3 and the value for England was 0.6. The value for Downs Way Medical Practice was 0.3, which is lower compared to England. The value for Pilgrims Way Surgery was 0.3, which is similar compared to England. The value for Swanscombe Health Centre was 0.3, which is lower compared to England.   Indicator 4. Heart failure (all ages). In 2022/23, the value for Garden City PCN was 0.6 and the value for England was 1.0. The value for Downs Way Medical Practice was 0.7, which is lower compared to England. The value for Pilgrims Way Surgery was 0.7, which is similar compared to England. The value for Swanscombe Health Centre was 0.6, which is lower compared to England.   Indicator 5. Atrial fibrillation (all ages). In 2022/23, the value for Garden City PCN was 1.8 and the value for England was 2.1. The value for Downs Way Medical Practice was 2.5, which is higher compared to England. The value for Pilgrims Way Surgery was 1.2, which is lower compared to England. The value for Swanscombe Health Centre was 1.5, which is lower compared to England.   Indicator 6. Hypertension (all ages). In 2022/23, the value for Garden City PCN was 12.4 and the value for England was 14.4. The value for Downs Way Medical Practice was 14.2, which is similar compared to England. The value for Pilgrims Way Surgery was 11.2, which is lower compared to England. The value for Swanscombe Health Centre was 11.8, which is lower compared to England.   Indicator 7. Smoking (15+). In 2022/23, the value for Garden City PCN was 14.0 and the value for England was 14.7. The value for Downs Way Medical Practice was 10.3, which is lower compared to England. The value for Pilgrims Way Surgery was 13.8, which is similar compared to England. The value for Swanscombe Health Centre was 16.1, which is higher compared to England.   Indicator 8. CKD (18+). In 2022/23, the value for Garden City PCN was 3.4 and the value for England was 4.2. The value for Downs Way Medical Practice was 2.5, which is lower compared to England. The value for Pilgrims Way Surgery was 2.6, which is lower compared to England. The value for Swanscombe Health Centre was 4.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arden City PCN for several indicators. Indicator 1. Cancer (all ages). In 22/23, the value for Garden City PCN was 3.2 and the value for England was 3.5. The value for Downs Way Medical Practice was 4.8, which is higher compared to England. The value for Pilgrims Way Surgery was 2.2, which is lower compared to England. The value for Swanscombe Health Centre was 2.6, which is lower compared to England.   Indicator 2. Diabetes (17+ yrs). In 22/23, the value for Garden City PCN was 6.9 and the value for England was 7.5. The value for Downs Way Medical Practice was 6.3, which is lower compared to England. The value for Pilgrims Way Surgery was 8.0, which is similar compared to England. The value for Swanscombe Health Centre was 7.0, which is similar compared to England.   Indicator 3. COPD (all ages). In 22/23, the value for Garden City PCN was 1.5 and the value for England was 1.8. The value for Downs Way Medical Practice was 1.3, which is lower compared to England. The value for Pilgrims Way Surgery was 1.2, which is lower compared to England. The value for Swanscombe Health Centre was 1.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arden City PCN for several indicators. Indicator 1. Serious Mental Illness (all ages). In 22/23, the value for Garden City PCN was 0.6 and the value for England was 1.0. The value for Downs Way Medical Practice was 0.3, which is lower compared to England. The value for Pilgrims Way Surgery was 0.6, which is lower compared to England. The value for Swanscombe Health Centre was 0.8, which is lower compared to England.   Indicator 2. Depression (18+ yrs). In 22/23, the value for Garden City PCN was 11.2 and the value for England was 13.2. The value for Downs Way Medical Practice was 6.7, which is lower compared to England. The value for Pilgrims Way Surgery was 11.9, which is similar compared to England. The value for Swanscombe Health Centre was 13.5, which is similar compared to England.   Indicator 3. Dementia (all ages). In 22/23, the value for Garden City PCN was 0.6 and the value for England was 0.7. The value for Downs Way Medical Practice was 0.8, which is similar compared to England. The value for Pilgrims Way Surgery was 0.3, which is lower compared to England. The value for Swanscombe Health Centre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Garden City PCN was 987, which is worse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2/23. The value for England was 856.  The value for Bean and Village Park ward was 1219, which is similar compared to England. The value for Darenth ward was 889, which is similar compared to England. The value for Ebbsfleet ward was not compared to England. The value for Greenhithe and Knockhall ward was 1092, which is similar compared to England. The value for Istead Rise ward was 784, which is similar compared to England. The value for Joyden's Wood ward was 727, which is similar compared to England. The value for Maypole and Leyton Cross ward was 838, which is similar compared to England. The value for Shorne, Cobham and Luddesdown ward was 700, which is similar compared to England. The value for Stone Castle ward was 1047, which is similar compared to England. The value for Swanscombe ward was 180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arden Cit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10 years, up to 2022/23. In Garden City PCN, the value was 657 in 2013/14 and 987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Garden City PCN was 314, which is bette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arden City PCN in 2020 - 22. The value for England was 355.  The value for Bean and Village Park ward was 232, which is similar compared to England. The value for Darenth ward was 550, which is worse compared to England. The value for Greenhithe and Knockhall ward was 330, which is similar compared to England. The value for Istead Rise ward was 241, which is similar compared to England. The value for Joyden's Wood ward was 209, which is better compared to England. The value for Maypole and Leyton Cross ward was 244, which is similar compared to England. The value for Shorne, Cobham and Luddesdown ward was 224, which is better compared to England. The value for Stone Castle ward was 402, which is similar compared to England. The value for Swanscombe ward was 43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Garden Cit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arden City PCN and England over the last 4 years, up to 2020 - 22. In Garden City PCN, the value was 302 in 2017 - 19 and 31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Garden City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arden City PCN, the Cancer mortality (under 75 yrs) value was 11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arden City PCN in 2020 - 22. The value for England was 123.  The value for Bean and Village Park ward was not compared to England. The value for Darenth ward was 168, which is similar compared to England. The value for Greenhithe and Knockhall ward was 110, which is similar compared to England. The value for Istead Rise ward was 113, which is similar compared to England. The value for Joyden's Wood ward was 88, which is similar compared to England. The value for Maypole and Leyton Cross ward was not compared to England. The value for Shorne, Cobham and Luddesdown ward was 91, which is similar compared to England. The value for Stone Castle ward was 136, which is similar compared to England. The value for Swanscombe ward was 14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arden City PCN, the Circulatory mortality (under 75 yrs) value was 5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arden City PCN in 2020 - 22. The value for England was 123.  The value for Bean and Village Park ward was not compared to England. The value for Darenth ward was 168, which is similar compared to England. The value for Greenhithe and Knockhall ward was 110, which is similar compared to England. The value for Istead Rise ward was 113, which is similar compared to England. The value for Joyden's Wood ward was 88, which is similar compared to England. The value for Maypole and Leyton Cross ward was not compared to England. The value for Shorne, Cobham and Luddesdown ward was 91, which is similar compared to England. The value for Stone Castle ward was 136, which is similar compared to England. The value for Swanscombe ward was 14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Garden City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Garden City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arden City PCN, the Osteoporosis prev 50+ [%] value was 0.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arden City PCN in 2022/23 compared to England. The value for England was 1.0. The value for Downs Way Medical Practice was 0.2, which is lower compared to England. The value for Pilgrims Way Surgery was 0.2, which is lower compared to England. The value for Swanscombe Health Centre was 1.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arden City PCN, the Hip fracture hospital admissions 65+ value was 116.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arden City PCN in 2016/17 - 20/21. The value for England was 100.  The value for Bean and Village Park ward was not calculated due to small numbers, which is not compared to England. The value for Darenth ward was 89, which is similar compared to England. The value for Ebbsfleet ward was not calculated due to small numbers, which is not compared to England. The value for Greenhithe and Knockhall ward was 237, which is worse compared to England. The value for Istead Rise ward was 86, which is similar compared to England. The value for Joyden's Wood ward was 88, which is similar compared to England. The value for Maypole and Leyton Cross ward was 69, which is similar compared to England. The value for Shorne, Cobham and Luddesdown ward was 88, which is similar compared to England. The value for Stone Castle ward was 98, which is similar compared to England. The value for Swanscombe ward was 9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Garden City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Garden City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Garden City PCN is in Dartford, Gravesham and Swanley HCP. The PCN is in the local authority districts of Dartford and Gravesham. The PCN covers the following wards: Darenth, Bean and Village Park, Stone Castle, Greenhithe and Knockhall, Joyden's Wood, Maypole and Leyton Cross, Longfield, New Barn and Southfleet, Stone House, Swanscombe, Istead Rise, and Shorne, Cobham and Luddesdow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Garden City PCN: Downs Way Medical Practice, Pilgrims Way Surgery, and Swanscombe Health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5 primary schools in Garden City PCN: Bean Primary School, Cherry Orchard Primary Academy, Ebbsfleet Green Primary School, Greenlands Primary School, Istead Rise Primary School, Joydens Wood Infant School, Joydens Wood Junior School, Knockhall Primary School, Manor Community Primary School, Maypole Primary School, Sedley's Church of England Primary School, Shorne Church of England Primary School, Stone St Mary's CofE Primary School, The Craylands School, and Wilmington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Garden City PCN</vt:lpstr>
      <vt:lpstr>Summary: Garden City</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