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Malling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alling PCN. The total population of Malling PCN is 63,695. In Malling PCN, 18.8% of children are aged under 15 compared to 16.3% in England. In Malling PCN, 62.8% of people are aged 15 to 64 compared to 66.0% in England. In Malling PCN, 18.4%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alling PCN in July 2019. There are 12 LSOAs in the 9.4 - 20.7 value range. There are 11 LSOAs in the 20.7 - 27 value range. There are 6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alling PCN compared to Kent and Medway ICS. In Malling PCN, 93.7% of the population were from the White British ethnic group compared to 89.2% in Kent and Medway ICS. In Malling PCN, 2.5% of the population were from the White other ethnic group compared to 3.8% in Kent and Medway ICS. In Malling PCN, 1.4% of the population were from the Mixed ethnic group compared to 1.6% in Kent and Medway ICS. In Malling PCN, 1.6% of the population were from the Asian ethnic group compared to 3.5% in Kent and Medway ICS. In Malling PCN, 0.4% of the population were from the Black ethnic group compared to 1.3% in Kent and Medway ICS. In Malling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alling PCN compared to Kent and Medway ICS as reported in the 2011 Census. In Malling PCN, 97.1% of the population spoke English as their main language compared to 95.2% in Kent and Medway ICS. In Malling PCN, 0.4% of the population spoke Polish as their main language compared to 0.7% in Kent and Medway ICS. In Malling PCN, 0.1% of the population spoke French as their main language compared to 0.2% in Kent and Medway ICS. In Malling PCN, 0.1% of the population spoke Spanish as their main language compared to 0.1% in Kent and Medway ICS. In Malling PCN, 0.1% of the population spoke Lithuanian as their main language compared to 0.2% in Kent and Medway ICS. In Malling PCN, 0.1% of the population spoke Latvian as their main language compared to 0.1% in Kent and Medway ICS. In Malling PCN, 0.1% of the population spoke Russian as their main language compared to 0.1% in Kent and Medway ICS. In Malling PCN, 0.1% of the population spoke Bengali as their main language compared to 0.2% in Kent and Medway ICS. In Malling PCN, 0.1% of the population spoke Panjabi as their main language compared to 0.3% in Kent and Medway ICS. In Malling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alling PCN compared to Kent and Medway ICS. In Malling PCN, 2.5% of the population were from the White other ethnic group compared to 3.8% in Kent and Medway ICS. In Malling PCN, 1.4% of the population were from the Mixed ethnic group compared to 1.6% in Kent and Medway ICS. In Malling PCN, 1.6% of the population were from the Asian ethnic group compared to 3.5% in Kent and Medway ICS. In Malling PCN, 0.4% of the population were from the Black ethnic group compared to 1.3% in Kent and Medway ICS. In Malling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alling PCN compared to Kent and Medway ICS as reported in the 2011 Census. In Malling PCN, 0.4% of the population spoke Polish as their main language compared to 0.7% in Kent and Medway ICS. In Malling PCN, 0.1% of the population spoke French as their main language compared to 0.2% in Kent and Medway ICS. In Malling PCN, 0.1% of the population spoke Spanish as their main language compared to 0.1% in Kent and Medway ICS. In Malling PCN, 0.1% of the population spoke Lithuanian as their main language compared to 0.2% in Kent and Medway ICS. In Malling PCN, 0.1% of the population spoke Latvian as their main language compared to 0.1% in Kent and Medway ICS. In Malling PCN, 0.1% of the population spoke Russian as their main language compared to 0.1% in Kent and Medway ICS. In Malling PCN, 0.1% of the population spoke Bengali as their main language compared to 0.2% in Kent and Medway ICS. In Malling PCN, 0.1% of the population spoke Panjabi as their main language compared to 0.3% in Kent and Medway ICS. In Malling PCN, 0.1% of the population spoke Slovak as their main language compared to 0.2% in Kent and Medway ICS. In Malling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alling PCN compared to Kent and Medway ICS. In Malling PCN, 83.5% of pupils were from the White British/Irish ethnic group compared to 72.3% in Kent and Medway ICS. In Malling PCN, 5% of pupils were from the White other ethnic group compared to 8.2% in Kent and Medway ICS. In Malling PCN, 6% of pupils were from the Mixed ethnic group compared to 6.5% in Kent and Medway ICS. In Malling PCN, 2.4% of pupils were from the Asian ethnic group compared to 5.4% in Kent and Medway ICS. In Malling PCN, 1.9% of pupils were from the Black ethnic group compared to 5% in Kent and Medway ICS. In Malling PCN, 0.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- 94.6% of pupils in Malling.
- 86% of pupils in Kent and Medway. 
Other than English as first language: 
- 5.4% of pupils in Malling.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alling PCN. In Malling PCN, 1 (or 3.3%) of 30 LSOAs are in the most deprived 20% of areas nationally. These most deprived LSOAs can be found in the following wards: East Mall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Malling</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85399651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885164029"/>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alling PCN, as well the 7 domains of deprivation which combine to create the IMD 2019. For overall deprivation (IMD 2019), 3.3% of LSOAs in Malling PCN are in the most deprived 20% in England. For the Income Domain, 3.3% of LSOAs in Malling PCN are in the most deprived 20% in England. For the Employment Domain, 3.3% of LSOAs in Malling PCN are in the most deprived 20% in England. For the Education, Skills and Training Domain, 16.7% of LSOAs in Malling PCN are in the most deprived 20% in England. For the Health Deprivation and Disability Domain, 0% of LSOAs in Malling PCN are in the most deprived 20% in England. For the Crime Domain, 13.3% of LSOAs in Malling PCN are in the most deprived 20% in England. For the Barriers to Housing and Services Domain, 13.3% of LSOAs in Malling PCN are in the most deprived 20% in England. For the Living Environment Domain, 10% of LSOAs in Malling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alling PCN was 6.2,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alling PCN in 2022/23 compared to England. The value for England was 5.9. The value for Brookfield Infant School was 6.0, which is similar compared to England. The value for Burham Church of England Primary School was 5.1, which is better compared to England. The value for Ditton Infant School was 8.3, which is worse compared to England. The value for Kings Hill School Primary and Nursery was 5.3, which is better compared to England. The value for Leybourne, St Peter and St Paul Church of England Primary Academy was 5.4, which is better compared to England. The value for Lunsford Primary School was 5.8, which is similar compared to England. The value for Mereworth Community Primary School was 3.8, which is better compared to England. The value for More Park Catholic Primary School was 4.5, which is better compared to England. The value for Ryarsh Primary School was 5.7, which is similar compared to England. The value for Snodland CofE Primary School was 6.8, which is worse compared to England. The value for St James the Great Academy was 9.5, which is worse compared to England. The value for St Katherine's School and Nursery was 6.2, which is similar compared to England. The value for St Mark's Church of England Primary School, Eccles was 7.7, which is worse compared to England. The value for The Discovery School was 6.8, which is worse compared to England. The value for Trottiscliffe Church of England Primary School was 5.2, which is similar compared to England. The value for Valley Invicta Primary School at Holborough Lakes was 3.6, which is better compared to England. The value for Valley Invicta Primary School At Kings Hill was 5.4, which is better compared to England. The value for Valley Invicta Primary School At Leybourne Chase was 6.2, which is similar compared to England. The value for Wateringbury Church of England Primary School was 8.6, which is worse compared to England. The value for West Malling Church of England Primary School and McGinty Speech and Language Srp was 7.2, which is worse compared to England. The value for Wouldham, All Saints Church of England Voluntary Controlled Primary School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3 years, up to 2022/23. In Malling PCN, the value was 3.5 in 2020/21 and 6.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alling PCN was 3.0,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1/22. The value for England was 5.  The value for Burham and Wouldham ward was 3, which is better compared to England. The value for Ditton ward was 2, which is better compared to England. The value for Downs and Mereworth ward was 2, which is better compared to England. The value for East Malling ward was 4, which is better compared to England. The value for Kings Hill ward was 2, which is better compared to England. The value for Larkfield North ward was 3, which is better compared to England. The value for Larkfield South ward was 3, which is better compared to England. The value for Snodland East and Ham Hill ward was 5, which is similar compared to England. The value for Snodland West and Holborough Lakes ward was 3, which is better compared to England. The value for Wateringbury ward was 3, which is better compared to England. The value for West Malling and Leybourne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alling PCN was  7,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 The value for England was 13.  The value for Burham and Wouldham ward was 8. The value for Ditton ward was 7. The value for Downs and Mereworth ward was 9. The value for East Malling ward was 10. The value for Kings Hill ward was 4. The value for Larkfield North ward was 4. The value for Larkfield South ward was 7. The value for Snodland East and Ham Hill ward was 10. The value for Snodland West and Holborough Lakes ward was 7. The value for Wateringbury ward was 6. The value for West Malling and Leybourne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Malling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alling PCN, the Male value was 80.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alling PCN in 2020 - 22. The value for England was 79.  The value for Burham and Wouldham ward was not calculated due to small numbers, which is not compared to England. The value for Ditton ward was 79, which is similar compared to England. The value for Downs and Mereworth ward was 84, which is better compared to England. The value for East Malling ward was 80, which is similar compared to England. The value for Kings Hill ward was 83, which is better compared to England. The value for Larkfield North ward was 81, which is similar compared to England. The value for Larkfield South ward was 82, which is better compared to England. The value for Snodland East and Ham Hill ward was 75, which is worse compared to England. The value for Snodland West and Holborough Lakes ward was 80, which is similar compared to England. The value for Wateringbury ward was not calculated due to small numbers, which is not compared to England. The value for West Malling and Leybourne ward was 82,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Malling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alling PCN, the Female value was 83.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alling PCN in 2020 - 22. The value for England was 83.  The value for Burham and Wouldham ward was 79, which is worse compared to England. The value for Ditton ward was 85, which is similar compared to England. The value for Downs and Mereworth ward was 85, which is similar compared to England. The value for East Malling ward was 85, which is similar compared to England. The value for Kings Hill ward was 90, which is better compared to England. The value for Larkfield North ward was 88, which is better compared to England. The value for Larkfield South ward was 89, which is similar compared to England. The value for Snodland East and Ham Hill ward was 79, which is worse compared to England. The value for Snodland West and Holborough Lakes ward was 83, which is similar compared to England. The value for Wateringbury ward was not calculated due to small numbers, which is not compared to England. The value for West Malling and Leybourn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Malling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alling PCN was 13,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15. The value for Phoenix Medical Practice was 13, which is similar compared to England. The value for Snodland Medical Practice was 18, which is higher compared to England. The value for Thornhills Medical Practice was 16, which is similar compared to England. The value for Wateringbury was 11, which is lower compared to England. The value for West Malling Group Practice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alling PCN was 31, which is bette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21 - 22/23. The value for England was 37.  The value for Burham and Wouldham ward was 38. The value for Ditton ward was 31. The value for Downs and Mereworth ward was 27. The value for East Malling ward was 37. The value for Kings Hill ward was 26. The value for Larkfield North ward was 33. The value for Larkfield South ward was 35. The value for Snodland East and Ham Hill ward was 33. The value for Snodland West and Holborough Lakes ward was 29. The value for Wateringbury ward was 18. The value for West Malling and Leybourne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13 years, up to 2020/21 - 22/23. In Malling PCN, the value was 32 in 2008/09 - 10/11 and 3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alling PCN was 12, which is simila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11. The value for Phoenix Medical Practice was 11, which is similar compared to England. The value for Snodland Medical Practice was 13, which is higher compared to England. The value for Thornhills Medical Practice was 14, which is higher compared to England. The value for Wateringbury was 13, which is higher compared to England. The value for West Malling Group Practic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7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alling PCN was 380,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583.  The value for Burham and Wouldham ward was not compared to England. The value for Ditton ward was 735, which is similar compared to England. The value for Downs and Mereworth ward was 312, which is better compared to England. The value for East Malling ward was 426, which is similar compared to England. The value for Kings Hill ward was 279, which is better compared to England. The value for Larkfield North ward was 226, which is better compared to England. The value for Larkfield South ward was 411, which is similar compared to England. The value for Snodland East and Ham Hill ward was 455, which is similar compared to England. The value for Snodland West and Holborough Lakes ward was 375, which is better compared to England. The value for Wateringbury ward was not compared to England. The value for West Malling and Leybourne ward was 43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286 in 2018/19 and 38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alling PCN was 0.22, which is low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3 Q4 compared to England. The value for England was 0.23. The value for Phoenix Medical Practice was 0.21, which is lower compared to England. The value for Snodland Medical Practice was 0.22, which is lower compared to England. The value for Thornhills Medical Practice was 0.22, which is lower compared to England. The value for Wateringbury was 0.22, which is similar compared to England. The value for West Malling Group Practice was 0.2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quarters, up to 2023 Q4. In Malling PCN, the value was 0.26 in 2022 Q4 and 0.22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alling PCN was 65,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1/22 compared to England. The value for England was 62. The value for Phoenix Medical Practice was 73, which is better compared to England. The value for Snodland Medical Practice was 56, which is worse compared to England. The value for Thornhills Medical Practice was 71, which is better compared to England. The value for Wateringbury was 65, which is similar compared to England. The value for West Malling Group Practice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4 years, up to 2021/22. In Malling PCN, the value was 74 in 2018/19 and 65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alling PCN was 75,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67. The value for Phoenix Medical Practice was 80, which is better compared to England. The value for Snodland Medical Practice was 73, which is better compared to England. The value for Thornhills Medical Practice was 76, which is better compared to England. The value for Wateringbury was 77, which is better compared to England. The value for West Malling Group Practice was 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78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alling PCN was 74,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72. The value for Phoenix Medical Practice was 71, which is similar compared to England. The value for Snodland Medical Practice was 71, which is similar compared to England. The value for Thornhills Medical Practice was 75, which is similar compared to England. The value for Wateringbury was 75, which is similar compared to England. The value for West Malling Group Practice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63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alling PCN was 4.3,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16 - 20. The value for England was 7.  The value for Burham and Wouldham ward was 4. The value for Ditton ward was 3. The value for Downs and Mereworth ward was 4. The value for East Malling ward was 4. The value for Kings Hill ward was 5. The value for Larkfield North ward was 6. The value for Larkfield South ward was 5. The value for Snodland East and Ham Hill ward was 5. The value for Snodland West and Holborough Lakes ward was 5. The value for Wateringbury ward was 6. The value for West Malling and Leybourne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alling PCN was  936,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795.  The value for Burham and Wouldham ward was 1132, which is worse compared to England. The value for Ditton ward was 1033, which is worse compared to England. The value for Downs and Mereworth ward was 861, which is similar compared to England. The value for East Malling ward was 1036, which is worse compared to England. The value for Kings Hill ward was 980, which is worse compared to England. The value for Larkfield North ward was 655, which is better compared to England. The value for Larkfield South ward was 703, which is similar compared to England. The value for Snodland East and Ham Hill ward was 923, which is worse compared to England. The value for Snodland West and Holborough Lakes ward was 990, which is worse compared to England. The value for Wateringbury ward was 750, which is similar compared to England. The value for West Malling and Leybourne ward was 9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598 in 2018/19 and 93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alling PCN was  57, which is bette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21 - 22/23. The value for England was 110.  The value for Burham and Wouldham ward was not compared to England. The value for Ditton ward was not compared to England. The value for Downs and Mereworth ward was not compared to England. The value for East Malling ward was not compared to England. The value for Kings Hill ward was not compared to England. The value for Larkfield North ward was not compared to England. The value for Larkfield South ward was not compared to England. The value for Snodland East and Ham Hill ward was not compared to England. The value for Snodland West and Holborough Lakes ward was not compared to England. The value for Wateringbury ward was not compared to England. The value for West Malling and Leybour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0/21 - 22/23. In Malling PCN, the value was 106 in 2016/17 - 18/19 and  57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alling PCN was 458,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319.  The value for Burham and Wouldham ward was not compared to England. The value for Ditton ward was not compared to England. The value for Downs and Mereworth ward was not compared to England. The value for East Malling ward was not compared to England. The value for Kings Hill ward was not compared to England. The value for Larkfield North ward was not compared to England. The value for Larkfield South ward was not compared to England. The value for Snodland East and Ham Hill ward was not compared to England. The value for Snodland West and Holborough Lakes ward was not compared to England. The value for Wateringbury ward was not compared to England. The value for West Malling and Leybour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512 in 2018/19 and 45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alling PCN for several indicators. Indicator 1. CHD (all ages). In 2022/23, the value for Malling PCN was 2.6 and the value for England was 3.0. The value for Phoenix Medical Practice was 2.7, which is similar compared to England. The value for Snodland Medical Practice was 2.9, which is similar compared to England. The value for Thornhills Medical Practice was 2.7, which is similar compared to England. The value for Wateringbury was 2.9, which is similar compared to England. The value for West Malling Group Practice was 2.1, which is lower compared to England.   Indicator 2. Stroke (all ages). In 2022/23, the value for Malling PCN was 1.6 and the value for England was 1.8. The value for Phoenix Medical Practice was 1.5, which is similar compared to England. The value for Snodland Medical Practice was 1.7, which is similar compared to England. The value for Thornhills Medical Practice was 1.8, which is similar compared to England. The value for Wateringbury was 1.7, which is similar compared to England. The value for West Malling Group Practice was 1.3, which is lower compared to England.   Indicator 3. PAD (all ages). In 2022/23, the value for Malling PCN was 0.5 and the value for England was 0.6. The value for Phoenix Medical Practice was 0.4, which is similar compared to England. The value for Snodland Medical Practice was 0.6, which is similar compared to England. The value for Thornhills Medical Practice was 0.5, which is similar compared to England. The value for Wateringbury was 0.5, which is similar compared to England. The value for West Malling Group Practice was 0.3, which is lower compared to England.   Indicator 4. Heart failure (all ages). In 2022/23, the value for Malling PCN was 0.9 and the value for England was 1.0. The value for Phoenix Medical Practice was 0.7, which is similar compared to England. The value for Snodland Medical Practice was 1.1, which is similar compared to England. The value for Thornhills Medical Practice was 1.1, which is similar compared to England. The value for Wateringbury was 0.8, which is similar compared to England. The value for West Malling Group Practice was 0.7, which is lower compared to England.   Indicator 5. Atrial fibrillation (all ages). In 2022/23, the value for Malling PCN was 2.2 and the value for England was 2.1. The value for Phoenix Medical Practice was 2.0, which is similar compared to England. The value for Snodland Medical Practice was 2.5, which is similar compared to England. The value for Thornhills Medical Practice was 2.6, which is higher compared to England. The value for Wateringbury was 2.3, which is similar compared to England. The value for West Malling Group Practice was 1.8, which is lower compared to England.   Indicator 6. Hypertension (all ages). In 2022/23, the value for Malling PCN was 13.8 and the value for England was 14.4. The value for Phoenix Medical Practice was 13.8, which is similar compared to England. The value for Snodland Medical Practice was 15.1, which is similar compared to England. The value for Thornhills Medical Practice was 16.2, which is higher compared to England. The value for Wateringbury was 14.4, which is similar compared to England. The value for West Malling Group Practice was 11.0, which is lower compared to England.   Indicator 7. Smoking (15+). In 2022/23, the value for Malling PCN was 13.3 and the value for England was 14.7. The value for Phoenix Medical Practice was 13.1, which is similar compared to England. The value for Snodland Medical Practice was 18.5, which is higher compared to England. The value for Thornhills Medical Practice was 15.6, which is similar compared to England. The value for Wateringbury was 11.1, which is lower compared to England. The value for West Malling Group Practice was 9.8, which is lower compared to England.   Indicator 8. CKD (18+). In 2022/23, the value for Malling PCN was 4.6 and the value for England was 4.2. The value for Phoenix Medical Practice was 5.0, which is similar compared to England. The value for Snodland Medical Practice was 6.6, which is higher compared to England. The value for Thornhills Medical Practice was 5.0, which is higher compared to England. The value for Wateringbury was 4.6, which is similar compared to England. The value for West Malling Group Practice was 2.9,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alling PCN for several indicators. Indicator 1. Cancer (all ages). In 22/23, the value for Malling PCN was 4.0 and the value for England was 3.5. The value for Phoenix Medical Practice was 3.8, which is similar compared to England. The value for Snodland Medical Practice was 3.2, which is similar compared to England. The value for Thornhills Medical Practice was 4.7, which is higher compared to England. The value for Wateringbury was 4.3, which is higher compared to England. The value for West Malling Group Practice was 4.0, which is higher compared to England.   Indicator 2. Diabetes (17+ yrs). In 22/23, the value for Malling PCN was 7.3 and the value for England was 7.5. The value for Phoenix Medical Practice was 8.0, which is similar compared to England. The value for Snodland Medical Practice was 8.9, which is higher compared to England. The value for Thornhills Medical Practice was 8.9, which is higher compared to England. The value for Wateringbury was 6.5, which is lower compared to England. The value for West Malling Group Practice was 5.3, which is lower compared to England.   Indicator 3. COPD (all ages). In 22/23, the value for Malling PCN was 1.7 and the value for England was 1.8. The value for Phoenix Medical Practice was 1.5, which is similar compared to England. The value for Snodland Medical Practice was 2.1, which is similar compared to England. The value for Thornhills Medical Practice was 2.2, which is similar compared to England. The value for Wateringbury was 1.6, which is similar compared to England. The value for West Malling Group Practice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alling PCN for several indicators. Indicator 1. Serious Mental Illness (all ages). In 22/23, the value for Malling PCN was 0.6 and the value for England was 1.0. The value for Phoenix Medical Practice was 0.5, which is lower compared to England. The value for Snodland Medical Practice was 0.8, which is similar compared to England. The value for Thornhills Medical Practice was 0.7, which is lower compared to England. The value for Wateringbury was 0.7, which is similar compared to England. The value for West Malling Group Practice was 0.6, which is lower compared to England.   Indicator 2. Depression (18+ yrs). In 22/23, the value for Malling PCN was 15.6 and the value for England was 13.2. The value for Phoenix Medical Practice was 15.4, which is higher compared to England. The value for Snodland Medical Practice was 18.5, which is higher compared to England. The value for Thornhills Medical Practice was 17.2, which is higher compared to England. The value for Wateringbury was 17.7, which is higher compared to England. The value for West Malling Group Practice was 11.7, which is lower compared to England.   Indicator 3. Dementia (all ages). In 22/23, the value for Malling PCN was 0.5 and the value for England was 0.7. The value for Phoenix Medical Practice was 0.3, which is lower compared to England. The value for Snodland Medical Practice was 0.7, which is similar compared to England. The value for Thornhills Medical Practice was 0.5, which is lower compared to England. The value for Wateringbury was 0.5, which is similar compared to England. The value for West Malling Group Practice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alling PCN was 897, which is simila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856.  The value for Burham and Wouldham ward was 907, which is similar compared to England. The value for Ditton ward was 858, which is similar compared to England. The value for Downs and Mereworth ward was 995, which is similar compared to England. The value for East Malling ward was 779, which is similar compared to England. The value for Kings Hill ward was 766, which is similar compared to England. The value for Larkfield North ward was 761, which is similar compared to England. The value for Larkfield South ward was 857, which is similar compared to England. The value for Snodland East and Ham Hill ward was 1407, which is worse compared to England. The value for Snodland West and Holborough Lakes ward was 952, which is similar compared to England. The value for Wateringbury ward was 613, which is similar compared to England. The value for West Malling and Leybourne ward was 7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10 years, up to 2022/23. In Malling PCN, the value was 755 in 2013/14 and 897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alling PCN was 297,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 - 22. The value for England was 355.  The value for Burham and Wouldham ward was 454, which is similar compared to England. The value for Ditton ward was 340, which is similar compared to England. The value for Downs and Mereworth ward was 201, which is better compared to England. The value for East Malling ward was 386, which is similar compared to England. The value for Kings Hill ward was 204, which is better compared to England. The value for Larkfield North ward was 295, which is similar compared to England. The value for Larkfield South ward was 268, which is similar compared to England. The value for Snodland East and Ham Hill ward was 491, which is worse compared to England. The value for Snodland West and Holborough Lakes ward was 273, which is similar compared to England. The value for Wateringbury ward was 345, which is similar compared to England. The value for West Malling and Leybourne ward was 26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4 years, up to 2020 - 22. In Malling PCN, the value was 280 in 2017 - 19 and 29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alling PCN, the Cancer mortality (under 75 yrs) value was 120.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alling PCN in 2020 - 22. The value for England was 123.  The value for Burham and Wouldham ward was not compared to England. The value for Ditton ward was 148, which is similar compared to England. The value for Downs and Mereworth ward was 91, which is similar compared to England. The value for East Malling ward was 129, which is similar compared to England. The value for Kings Hill ward was 110, which is similar compared to England. The value for Larkfield North ward was 110, which is similar compared to England. The value for Larkfield South ward was 109, which is similar compared to England. The value for Snodland East and Ham Hill ward was 159, which is similar compared to England. The value for Snodland West and Holborough Lakes ward was 106, which is similar compared to England. The value for Wateringbury ward was 194, which is similar compared to England. The value for West Malling and Leybourne ward was 15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lling PCN, the Circulatory mortality (under 75 yrs) value was 6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alling PCN in 2020 - 22. The value for England was 123.  The value for Burham and Wouldham ward was not compared to England. The value for Ditton ward was 148, which is similar compared to England. The value for Downs and Mereworth ward was 91, which is similar compared to England. The value for East Malling ward was 129, which is similar compared to England. The value for Kings Hill ward was 110, which is similar compared to England. The value for Larkfield North ward was 110, which is similar compared to England. The value for Larkfield South ward was 109, which is similar compared to England. The value for Snodland East and Ham Hill ward was 159, which is similar compared to England. The value for Snodland West and Holborough Lakes ward was 106, which is similar compared to England. The value for Wateringbury ward was 194, which is similar compared to England. The value for West Malling and Leybourne ward was 15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Malling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Malling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alling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alling PCN in 2022/23 compared to England. The value for England was 1.0. The value for Phoenix Medical Practice was 0.4, which is similar compared to England. The value for Snodland Medical Practice was 0.7, which is similar compared to England. The value for Thornhills Medical Practice was 0.6, which is similar compared to England. The value for Wateringbury was 1.2, which is similar compared to England. The value for West Malling Group Practice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lling PCN, the Hip fracture hospital admissions 65+ value was 11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alling PCN in 2016/17 - 20/21. The value for England was 100.  The value for Burham and Wouldham ward was 239, which is worse compared to England. The value for Ditton ward was 91, which is similar compared to England. The value for Downs and Mereworth ward was 76, which is similar compared to England. The value for East Malling ward was 85, which is similar compared to England. The value for Kings Hill ward was 96, which is similar compared to England. The value for Larkfield North ward was 97, which is similar compared to England. The value for Larkfield South ward was 55, which is better compared to England. The value for Snodland East and Ham Hill ward was 170, which is worse compared to England. The value for Snodland West and Holborough Lakes ward was 126, which is similar compared to England. The value for Wateringbury ward was 84, which is similar compared to England. The value for West Malling and Leybourne ward was 10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Malling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Malling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alling PCN is in West Kent HCP. The PCN is in the local authority district of Tonbridge and Malling. The PCN covers the following wards: Burham and Wouldham, Aylesford North and Walderslade, Ditton, East Malling, Downs and Mereworth, Kings Hill, Larkfield North, Larkfield South, Snodland East and Ham Hill, Snodland West and Holborough Lakes, Wateringbury, and West Malling and Leybourn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5 GP practices in Malling PCN: Phoenix Medical Practice, Snodland Medical Practice, Thornhills Medical Practice, Wateringbury, and West Malling Group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23 primary schools in Malling PCN: Brookfield Infant School, Brookfield Junior School, Burham Church of England Primary School, Ditton Church of England Junior School, Ditton Infant School, Kings Hill School Primary and Nursery, Leybourne, St Peter and St Paul Church of England Primary Academy, Lunsford Primary School, Mereworth Community Primary School, More Park Catholic Primary School, Ryarsh Primary School, Snodland CofE Primary School, St James the Great Academy, St Katherine's School and Nursery, St Mark's Church of England Primary School, Eccles, The Discovery School, Trottiscliffe Church of England Primary School, Valley Invicta Primary School at Holborough Lakes, Valley Invicta Primary School At Kings Hill, Valley Invicta Primary School At Leybourne Chase, Wateringbury Church of England Primary School, West Malling Church of England Primary School and McGinty Speech and Language Srp, and Wouldham, All Saints Church of England Voluntary Controlle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812</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Malling PCN</vt:lpstr>
      <vt:lpstr>Summary: Malling</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