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ABC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ABC PCN. The total population of ABC PCN is 47,754. In ABC PCN, 18.2% of children are aged under 15 compared to 16.3% in England. In ABC PCN, 65.5% of people are aged 15 to 64 compared to 66.0% in England. In ABC PCN, 16.2%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ABC PCN in July 2019. There are 4 LSOAs in the 9.4 - 20.7 value range. There are 4 LSOAs in the 20.7 - 27 value range. There are 8 LSOAs in the 27 - 34.1 value range. There are 3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ABC PCN compared to Kent and Medway ICS. In ABC PCN, 86.6% of the population were from the White British ethnic group compared to 89.2% in Kent and Medway ICS. In ABC PCN, 5.4% of the population were from the White other ethnic group compared to 3.8% in Kent and Medway ICS. In ABC PCN, 2% of the population were from the Mixed ethnic group compared to 1.6% in Kent and Medway ICS. In ABC PCN, 4.6% of the population were from the Asian ethnic group compared to 3.5% in Kent and Medway ICS. In ABC PCN, 1% of the population were from the Black ethnic group compared to 1.3% in Kent and Medway ICS. In ABC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ABC PCN compared to Kent and Medway ICS as reported in the 2011 Census. In ABC PCN, 94.2% of the population spoke English as their main language compared to 95.2% in Kent and Medway ICS. In ABC PCN, 1.1% of the population spoke Polish as their main language compared to 0.7% in Kent and Medway ICS. In ABC PCN, 0.6% of the population spoke Nepalese as their main language compared to 0.4% in Kent and Medway ICS. In ABC PCN, 0.2% of the population spoke Lithuanian as their main language compared to 0.2% in Kent and Medway ICS. In ABC PCN, 0.2% of the population spoke French as their main language compared to 0.2% in Kent and Medway ICS. In ABC PCN, 0.2% of the population spoke Portuguese as their main language compared to 0.1% in Kent and Medway ICS. In ABC PCN, 0.2% of the population spoke Bengali as their main language compared to 0.2% in Kent and Medway ICS. In ABC PCN, 0.2% of the population spoke Tagalog/Filipino as their main language compared to 0.1% in Kent and Medway ICS. In ABC PCN, 0.2% of the population spoke Persian/Farsi as their main language compared to 0.1% in Kent and Medway ICS. In ABC PCN, 0.2% of the population spoke Malayalam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ABC PCN compared to Kent and Medway ICS. In ABC PCN, 5.4% of the population were from the White other ethnic group compared to 3.8% in Kent and Medway ICS. In ABC PCN, 2% of the population were from the Mixed ethnic group compared to 1.6% in Kent and Medway ICS. In ABC PCN, 4.6% of the population were from the Asian ethnic group compared to 3.5% in Kent and Medway ICS. In ABC PCN, 1% of the population were from the Black ethnic group compared to 1.3% in Kent and Medway ICS. In ABC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ABC PCN compared to Kent and Medway ICS as reported in the 2011 Census. In ABC PCN, 1.1% of the population spoke Polish as their main language compared to 0.7% in Kent and Medway ICS. In ABC PCN, 0.6% of the population spoke Nepalese as their main language compared to 0.4% in Kent and Medway ICS. In ABC PCN, 0.2% of the population spoke Lithuanian as their main language compared to 0.2% in Kent and Medway ICS. In ABC PCN, 0.2% of the population spoke French as their main language compared to 0.2% in Kent and Medway ICS. In ABC PCN, 0.2% of the population spoke Portuguese as their main language compared to 0.1% in Kent and Medway ICS. In ABC PCN, 0.2% of the population spoke Bengali as their main language compared to 0.2% in Kent and Medway ICS. In ABC PCN, 0.2% of the population spoke Tagalog/Filipino as their main language compared to 0.1% in Kent and Medway ICS. In ABC PCN, 0.2% of the population spoke Persian/Farsi as their main language compared to 0.1% in Kent and Medway ICS. In ABC PCN, 0.2% of the population spoke Malayalam as their main language compared to 0.1% in Kent and Medway ICS. In ABC PCN, 0.2%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ABC PCN compared to Kent and Medway ICS. In ABC PCN, 64.9% of pupils were from the White British/Irish ethnic group compared to 72.3% in Kent and Medway ICS. In ABC PCN, 12.2% of pupils were from the White other ethnic group compared to 8.2% in Kent and Medway ICS. In ABC PCN, 7% of pupils were from the Mixed ethnic group compared to 6.5% in Kent and Medway ICS. In ABC PCN, 7.8% of pupils were from the Asian ethnic group compared to 5.4% in Kent and Medway ICS. In ABC PCN, 2.7% of pupils were from the Black ethnic group compared to 5% in Kent and Medway ICS. In ABC PCN, 2.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- 73.7% of pupils in ABC.
- 86% of pupils in Kent and Medway. 
Other than English as first language: 
- 26.1% of pupils in ABC.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ABC PCN. In ABC PCN, 2 (or 10%) of 20 LSOAs are in the most deprived 20% of areas nationally. These most deprived LSOAs can be found in the following wards: Aylesford South; High Stree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ABC</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5297391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95047314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ABC PCN, as well the 7 domains of deprivation which combine to create the IMD 2019. For overall deprivation (IMD 2019), 10% of LSOAs in ABC PCN are in the most deprived 20% in England. For the Income Domain, 15% of LSOAs in ABC PCN are in the most deprived 20% in England. For the Employment Domain, 15% of LSOAs in ABC PCN are in the most deprived 20% in England. For the Education, Skills and Training Domain, 10% of LSOAs in ABC PCN are in the most deprived 20% in England. For the Health Deprivation and Disability Domain, 0% of LSOAs in ABC PCN are in the most deprived 20% in England. For the Crime Domain, 20% of LSOAs in ABC PCN are in the most deprived 20% in England. For the Barriers to Housing and Services Domain, 15% of LSOAs in ABC PCN are in the most deprived 20% in England. For the Living Environment Domain, 15% of LSOAs in ABC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ABC PCN was 7.8,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ABC PCN in 2022/23 compared to England. The value for England was 5.9. The value for Archbishop Courtenay Primary School was  7.6, which is worse compared to England. The value for Barming Primary School was  7.7, which is worse compared to England. The value for South Borough Primary School was  5.8, which is similar compared to England. The value for St Peter's Church of England Primary School was  6.7, which is worse compared to England. The value for Valley Invicta Primary School At Aylesford was  7.9, which is worse compared to England. The value for Valley Invicta Primary School At East Borough was 10.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3 years, up to 2022/23. In ABC PCN, the value was 5.7 in 2020/21 and 7.8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ABC PCN was 5.6, which is worse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1/22. The value for England was 5.  The value for Aylesford South ward was 3, which is better compared to England. The value for Barming and Teston ward was 3, which is better compared to England. The value for Heath ward was 3, which is better compared to England. The value for High Street ward was 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ABC PCN was 10,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0. The value for England was 13.  The value for Aylesford South ward was 8. The value for Barming and Teston ward was 7. The value for Heath ward was 8. The value for High Street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ABC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BC PCN, the Male value was 77.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ABC PCN in 2020 - 22. The value for England was 79.  The value for Aylesford South ward was 78, which is similar compared to England. The value for Barming and Teston ward was not calculated due to small numbers, which is not compared to England. The value for Heath ward was 78, which is similar compared to England. The value for High Street ward was 74,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ABC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ABC PCN, the Female value was 82.5.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ABC PCN in 2020 - 22. The value for England was 83.  The value for Aylesford South ward was 82, which is similar compared to England. The value for Barming and Teston ward was not calculated due to small numbers, which is not compared to England. The value for Heath ward was 82, which is similar compared to England. The value for High Street ward was 81,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ABC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ABC PCN was 16, which is high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2/23 compared to England. The value for England was 15. The value for Aylesford Medical Centre was 15, which is similar compared to England. The value for Blackthorn was 12, which is lower compared to England. The value for The College Practice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17 in 2018/19 and 16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ABC PCN was 38, which is similar compared to England. The value for peer group was 36,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0/21 - 22/23. The value for England was 37.  The value for Aylesford South ward was 34. The value for Barming and Teston ward was 21. The value for Heath ward was 36. The value for High Street ward was 4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13 years, up to 2020/21 - 22/23. In ABC PCN, the value was 37 in 2008/09 - 10/11 and 38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ABC PCN was 13, which is high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2/23 compared to England. The value for England was 11. The value for Aylesford Medical Centre was 13, which is similar compared to England. The value for Blackthorn was 13, which is higher compared to England. The value for The College Practice was 14,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10 in 2018/19 and 13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ABC PCN was 548, which is simila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2/23. The value for England was 583.  The value for Aylesford South ward was 475, which is similar compared to England. The value for Barming and Teston ward was not compared to England. The value for Heath ward was 438, which is similar compared to England. The value for High Street ward was 88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685 in 2018/19 and 548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ABC PCN was 0.18, which is lower compared to England. The value for West Kent HCP was 0.24,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3 Q4 compared to England. The value for England was 0.23. The value for Aylesford Medical Centre was 0.27, which is higher compared to England. The value for Blackthorn was 0.19, which is lower compared to England. The value for The College Practice was 0.15,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quarters, up to 2023 Q4. In ABC PCN, the value was 0.20 in 2022 Q4 and 0.18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ABC PCN was 68,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1/22 compared to England. The value for England was 62. The value for Aylesford Medical Centre was 73, which is better compared to England. The value for Blackthorn was 68, which is better compared to England. The value for The College Practice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4 years, up to 2021/22. In ABC PCN, the value was 74 in 2018/19 and 68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ABC PCN was 70,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2/23 compared to England. The value for England was 67. The value for Aylesford Medical Centre was 79, which is better compared to England. The value for Blackthorn was 69, which is similar compared to England. The value for The College Practice was 6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74 in 2018/19 and 70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ABC PCN was 72, which is simila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2/23 compared to England. The value for England was 72. The value for Aylesford Medical Centre was 76, which is similar compared to England. The value for Blackthorn was 76, which is similar compared to England. The value for The College Practice was 6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62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ABC PCN was 4.5,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16 - 20. The value for England was 7.  The value for Aylesford South ward was 6. The value for Barming and Teston ward was 4. The value for Heath ward was 5. The value for High Street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ABC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ABC PCN was 1036, which is worse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2/23. The value for England was 795.  The value for Aylesford South ward was 1088, which is worse compared to England. The value for Barming and Teston ward was 798, which is similar compared to England. The value for Heath ward was 1127, which is worse compared to England. The value for High Street ward was 101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620 in 2018/19 and 1036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ABC PCN was  92, which is simila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0/21 - 22/23. The value for England was 110.  The value for Aylesford South ward was not compared to England. The value for Barming and Teston ward was not compared to England. The value for Heath ward was 169, which is similar compared to England. The value for High Stree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0/21 - 22/23. In ABC PCN, the value was  78 in 2016/17 - 18/19 and  9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ABC PCN was 648,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2/23. The value for England was 319.  The value for Aylesford South ward was not compared to England. The value for Barming and Teston ward was not compared to England. The value for Heath ward was 1245, which is worse compared to England. The value for High Street ward was 92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ABC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686 in 2018/19 and 64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BC PCN for several indicators. Indicator 1. CHD (all ages). In 2022/23, the value for ABC PCN was 2.4 and the value for England was 3.0. The value for Aylesford Medical Centre was 2.5, which is similar compared to England. The value for Blackthorn was 2.6, which is similar compared to England. The value for The College Practice was 2.3, which is lower compared to England.   Indicator 2. Stroke (all ages). In 2022/23, the value for ABC PCN was 1.7 and the value for England was 1.8. The value for Aylesford Medical Centre was 1.7, which is similar compared to England. The value for Blackthorn was 2.2, which is similar compared to England. The value for The College Practice was 1.6, which is lower compared to England.   Indicator 3. PAD (all ages). In 2022/23, the value for ABC PCN was 0.4 and the value for England was 0.6. The value for Aylesford Medical Centre was 0.5, which is similar compared to England. The value for Blackthorn was 0.5, which is similar compared to England. The value for The College Practice was 0.3, which is lower compared to England.   Indicator 4. Heart failure (all ages). In 2022/23, the value for ABC PCN was 0.9 and the value for England was 1.0. The value for Aylesford Medical Centre was 0.9, which is similar compared to England. The value for Blackthorn was 1.1, which is similar compared to England. The value for The College Practice was 0.8, which is lower compared to England.   Indicator 5. Atrial fibrillation (all ages). In 2022/23, the value for ABC PCN was 2.1 and the value for England was 2.1. The value for Aylesford Medical Centre was 2.5, which is similar compared to England. The value for Blackthorn was 2.3, which is similar compared to England. The value for The College Practice was 1.9, which is similar compared to England.   Indicator 6. Hypertension (all ages). In 2022/23, the value for ABC PCN was 14.9 and the value for England was 14.4. The value for Aylesford Medical Centre was 16.4, which is higher compared to England. The value for Blackthorn was 16.9, which is higher compared to England. The value for The College Practice was 14.1, which is similar compared to England.   Indicator 7. Smoking (15+). In 2022/23, the value for ABC PCN was 16.4 and the value for England was 14.7. The value for Aylesford Medical Centre was 14.8, which is similar compared to England. The value for Blackthorn was 12.2, which is lower compared to England. The value for The College Practice was 17.9, which is higher compared to England.   Indicator 8. CKD (18+). In 2022/23, the value for ABC PCN was 5.2 and the value for England was 4.2. The value for Aylesford Medical Centre was 5.0, which is similar compared to England. The value for Blackthorn was 6.4, which is higher compared to England. The value for The College Practice was 4.9,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BC PCN for several indicators. Indicator 1. Cancer (all ages). In 22/23, the value for ABC PCN was 3.7 and the value for England was 3.5. The value for Aylesford Medical Centre was 4.4, which is higher compared to England. The value for Blackthorn was 4.1, which is higher compared to England. The value for The College Practice was 3.4, which is similar compared to England.   Indicator 2. Diabetes (17+ yrs). In 22/23, the value for ABC PCN was 7.5 and the value for England was 7.5. The value for Aylesford Medical Centre was 8.5, which is similar compared to England. The value for Blackthorn was 8.0, which is similar compared to England. The value for The College Practice was 7.1, which is similar compared to England.   Indicator 3. COPD (all ages). In 22/23, the value for ABC PCN was 1.7 and the value for England was 1.8. The value for Aylesford Medical Centre was 2.1, which is similar compared to England. The value for Blackthorn was 1.9, which is similar compared to England. The value for The College Practice was 1.5,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ABC PCN for several indicators. Indicator 1. Serious Mental Illness (all ages). In 22/23, the value for ABC PCN was 1.2 and the value for England was 1.0. The value for Aylesford Medical Centre was 0.8, which is similar compared to England. The value for Blackthorn was 1.9, which is higher compared to England. The value for The College Practice was 1.1, which is similar compared to England.   Indicator 2. Depression (18+ yrs). In 22/23, the value for ABC PCN was 15.1 and the value for England was 13.2. The value for Aylesford Medical Centre was 14.0, which is similar compared to England. The value for Blackthorn was 18.5, which is higher compared to England. The value for The College Practice was 14.4, which is higher compared to England.   Indicator 3. Dementia (all ages). In 22/23, the value for ABC PCN was 0.8 and the value for England was 0.7. The value for Aylesford Medical Centre was 0.8, which is similar compared to England. The value for Blackthorn was 0.8, which is similar compared to England. The value for The College Practice was 0.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ABC PCN was 1084, which is worse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2/23. The value for England was 856.  The value for Aylesford South ward was 1705, which is worse compared to England. The value for Barming and Teston ward was 833, which is similar compared to England. The value for Heath ward was 1047, which is similar compared to England. The value for High Street ward was 98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ABC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10 years, up to 2022/23. In ABC PCN, the value was  814 in 2013/14 and 1084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ABC PCN was 384, which is simila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0 - 22. The value for England was 355.  The value for Aylesford South ward was 340, which is similar compared to England. The value for Barming and Teston ward was 122, which is better compared to England. The value for Heath ward was 321, which is similar compared to England. The value for High Street ward was 54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4 years, up to 2020 - 22. In ABC PCN, the value was 361 in 2017 - 19 and 384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BC PCN, the Cancer mortality (under 75 yrs) value was 10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ABC PCN in 2020 - 22. The value for England was 123.  The value for Aylesford South ward was 135, which is similar compared to England. The value for Barming and Teston ward was not compared to England. The value for Heath ward was 125, which is similar compared to England. The value for High Street ward was 11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BC PCN, the Circulatory mortality (under 75 yrs) value was 92.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ABC PCN in 2020 - 22. The value for England was 123.  The value for Aylesford South ward was 135, which is similar compared to England. The value for Barming and Teston ward was not compared to England. The value for Heath ward was 125, which is similar compared to England. The value for High Street ward was 11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ABC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ABC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ABC PCN, the Osteoporosis prev 50+ [%] value was 1.5.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ABC PCN in 2022/23 compared to England. The value for England was 1.0. The value for Aylesford Medical Centre was 1.3, which is similar compared to England. The value for Blackthorn was 1.7, which is higher compared to England. The value for The College Practice was 1.4,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BC PCN, the Hip fracture hospital admissions 65+ value was 10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ABC PCN in 2016/17 - 20/21. The value for England was 100.  The value for Aylesford South ward was 122, which is similar compared to England. The value for Barming and Teston ward was 79, which is similar compared to England. The value for Heath ward was 90, which is similar compared to England. The value for High Street ward was 11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ABC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ABC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ABC PCN is in West Kent HCP. The PCN is in the local authority districts of Maidstone and Tonbridge and Malling. The PCN covers the following wards: Allington, Barming and Teston, East, Fant, Heath, High Street, Shepway North, South, and Aylesford Sou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ABC PCN: Aylesford Medical Centre, Blackthorn, and The College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6 primary schools in ABC PCN: Archbishop Courtenay Primary School, Barming Primary School, South Borough Primary School, St Peter's Church of England Primary School, Valley Invicta Primary School At Aylesford, and Valley Invicta Primary School At East Boroug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ABC PCN</vt:lpstr>
      <vt:lpstr>Summary: ABC</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