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Tunbridge Wells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unbridge Wells PCN. The total population of Tunbridge Wells PCN is 84,963. In Tunbridge Wells PCN, 17.9% of children are aged under 15 compared to 16.3% in England. In Tunbridge Wells PCN, 64.1% of people are aged 15 to 64 compared to 66.0% in England. In Tunbridge Wells PCN, 18.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unbridge Wells PCN in July 2019. There are 7 LSOAs in the 9.4 - 20.7 value range. There are 16 LSOAs in the 20.7 - 27 value range. There are 14 LSOAs in the 27 - 34.1 value range. There are 7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unbridge Wells PCN compared to Kent and Medway ICS. In Tunbridge Wells PCN, 88.4% of the population were from the White British ethnic group compared to 89.2% in Kent and Medway ICS. In Tunbridge Wells PCN, 5.3% of the population were from the White other ethnic group compared to 3.8% in Kent and Medway ICS. In Tunbridge Wells PCN, 1.9% of the population were from the Mixed ethnic group compared to 1.6% in Kent and Medway ICS. In Tunbridge Wells PCN, 3.3% of the population were from the Asian ethnic group compared to 3.5% in Kent and Medway ICS. In Tunbridge Wells PCN, 0.6% of the population were from the Black ethnic group compared to 1.3% in Kent and Medway ICS. In Tunbridge Wells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unbridge Wells PCN compared to Kent and Medway ICS as reported in the 2011 Census. In Tunbridge Wells PCN, 94.8% of the population spoke English as their main language compared to 95.2% in Kent and Medway ICS. In Tunbridge Wells PCN, 1.2% of the population spoke Polish as their main language compared to 0.7% in Kent and Medway ICS. In Tunbridge Wells PCN, 0.4% of the population spoke Bengali as their main language compared to 0.2% in Kent and Medway ICS. In Tunbridge Wells PCN, 0.3% of the population spoke French as their main language compared to 0.2% in Kent and Medway ICS. In Tunbridge Wells PCN, 0.3% of the population spoke Tagalog/Filipino as their main language compared to 0.1% in Kent and Medway ICS. In Tunbridge Wells PCN, 0.2% of the population spoke Spanish as their main language compared to 0.1% in Kent and Medway ICS. In Tunbridge Wells PCN, 0.2% of the population spoke Portuguese as their main language compared to 0.1% in Kent and Medway ICS. In Tunbridge Wells PCN, 0.1% of the population spoke All other Chinese as their main language compared to 0.2% in Kent and Medway ICS. In Tunbridge Wells PCN, 0.1% of the population spoke Italian as their main language compared to 0.1% in Kent and Medway ICS. In Tunbridge Wells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unbridge Wells PCN compared to Kent and Medway ICS. In Tunbridge Wells PCN, 5.3% of the population were from the White other ethnic group compared to 3.8% in Kent and Medway ICS. In Tunbridge Wells PCN, 1.9% of the population were from the Mixed ethnic group compared to 1.6% in Kent and Medway ICS. In Tunbridge Wells PCN, 3.3% of the population were from the Asian ethnic group compared to 3.5% in Kent and Medway ICS. In Tunbridge Wells PCN, 0.6% of the population were from the Black ethnic group compared to 1.3% in Kent and Medway ICS. In Tunbridge Wells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unbridge Wells PCN compared to Kent and Medway ICS as reported in the 2011 Census. In Tunbridge Wells PCN, 1.2% of the population spoke Polish as their main language compared to 0.7% in Kent and Medway ICS. In Tunbridge Wells PCN, 0.4% of the population spoke Bengali as their main language compared to 0.2% in Kent and Medway ICS. In Tunbridge Wells PCN, 0.3% of the population spoke French as their main language compared to 0.2% in Kent and Medway ICS. In Tunbridge Wells PCN, 0.3% of the population spoke Tagalog/Filipino as their main language compared to 0.1% in Kent and Medway ICS. In Tunbridge Wells PCN, 0.2% of the population spoke Spanish as their main language compared to 0.1% in Kent and Medway ICS. In Tunbridge Wells PCN, 0.2% of the population spoke Portuguese as their main language compared to 0.1% in Kent and Medway ICS. In Tunbridge Wells PCN, 0.1% of the population spoke All other Chinese as their main language compared to 0.2% in Kent and Medway ICS. In Tunbridge Wells PCN, 0.1% of the population spoke Italian as their main language compared to 0.1% in Kent and Medway ICS. In Tunbridge Wells PCN, 0.1% of the population spoke German as their main language compared to 0.1% in Kent and Medway ICS. In Tunbridge Wells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unbridge Wells PCN compared to Kent and Medway ICS. In Tunbridge Wells PCN, 69.3% of pupils were from the White British/Irish ethnic group compared to 72.3% in Kent and Medway ICS. In Tunbridge Wells PCN, 9.3% of pupils were from the White other ethnic group compared to 8.2% in Kent and Medway ICS. In Tunbridge Wells PCN, 8% of pupils were from the Mixed ethnic group compared to 6.5% in Kent and Medway ICS. In Tunbridge Wells PCN, 8.8% of pupils were from the Asian ethnic group compared to 5.4% in Kent and Medway ICS. In Tunbridge Wells PCN, 1.2% of pupils were from the Black ethnic group compared to 5% in Kent and Medway ICS. In Tunbridge Wells PCN, 2.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- 78.1% of pupils in Tunbridge Wells.
- 86% of pupils in Kent and Medway. 
Other than English as first language: 
- 21.8% of pupils in Tunbridge Wells.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unbridge Wells PCN. In Tunbridge Wells PCN, 1 (or 2.2%) of 45 LSOAs are in the most deprived 20% of areas nationally. These most deprived LSOAs can be found in the following wards: Sherwoo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Tunbridge Wells</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50471630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78499675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unbridge Wells PCN, as well the 7 domains of deprivation which combine to create the IMD 2019. For overall deprivation (IMD 2019), 2.2% of LSOAs in Tunbridge Wells PCN are in the most deprived 20% in England. For the Income Domain, 2.2% of LSOAs in Tunbridge Wells PCN are in the most deprived 20% in England. For the Employment Domain, 2.2% of LSOAs in Tunbridge Wells PCN are in the most deprived 20% in England. For the Education, Skills and Training Domain, 6.7% of LSOAs in Tunbridge Wells PCN are in the most deprived 20% in England. For the Health Deprivation and Disability Domain, 0% of LSOAs in Tunbridge Wells PCN are in the most deprived 20% in England. For the Crime Domain, 2.2% of LSOAs in Tunbridge Wells PCN are in the most deprived 20% in England. For the Barriers to Housing and Services Domain, 6.7% of LSOAs in Tunbridge Wells PCN are in the most deprived 20% in England. For the Living Environment Domain, 0% of LSOAs in Tunbridge Wells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unbridge Wells PCN was 6.7,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unbridge Wells PCN in 2022/23 compared to England. The value for England was 5.9. The value for Bidborough Church of England Voluntary Controlled Primary School was  3.9, which is better compared to England. The value for Bishops Down Primary and Nursery School was  7.3, which is worse compared to England. The value for Broadwater Down Primary School was  9.5, which is worse compared to England. The value for Claremont Primary School was  4.7, which is better compared to England. The value for Langton Green Primary School was  5.2, which is better compared to England. The value for Pembury School was  6.4, which is worse compared to England. The value for Rusthall St Paul's CofE VA Primary School was 11.1, which is worse compared to England. The value for Skinners' Kent Primary School was  6.4, which is worse compared to England. The value for Southborough CofE Primary School was  6.8, which is worse compared to England. The value for Speldhurst Church of England Voluntary Aided Primary School was  4.3, which is better compared to England. The value for St Augustine's Catholic Primary School was  5.8, which is similar compared to England. The value for St Barnabas CofE VA Primary School was 12.4, which is worse compared to England. The value for St James' Church of England Voluntary Aided Primary School was  5.5, which is better compared to England. The value for St John's Church of England Primary School was  5.6, which is better compared to England. The value for St Mark's Church of England Primary School was  3.0, which is better compared to England. The value for St Matthew's High Brooms Church of England Voluntary Controlled Primary School was 14.3, which is worse compared to England. The value for St Peter's Church of England Primary School was  4.1, which is better compared to England. The value for Temple Grove Academy was 15.0, which is worse compared to England. The value for The Wells Free School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2 schools that are outliers in Tunbridge Wells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3 years, up to 2022/23. In Tunbridge Wells PCN, the value was 3.5 in 2020/21 and 6.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unbridge Wells PCN was 3.3,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1/22. The value for England was 5.  The value for Broadwater ward was 5, which is similar compared to England. The value for Culverden ward was 3, which is better compared to England. The value for Pantiles and St Mark's ward was 2, which is better compared to England. The value for Park ward was 3, which is better compared to England. The value for Pembury ward was 3, which is better compared to England. The value for Rusthall ward was 4, which is better compared to England. The value for Sherwood ward was 4, which is similar compared to England. The value for Southborough and High Brooms ward was 4, which is better compared to England. The value for Southborough North ward was 3, which is better compared to England. The value for Speldhurst and Bidborough ward was 2, which is better compared to England. The value for St James' ward was 3, which is better compared to England. The value for St John's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unbridge Wells PCN was  9,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 The value for England was 13.  The value for Broadwater ward was 8. The value for Culverden ward was 9. The value for Pantiles and St Mark's ward was 6. The value for Park ward was 7. The value for Pembury ward was 7. The value for Rusthall ward was 11. The value for Sherwood ward was 10. The value for Southborough and High Brooms ward was 11. The value for Southborough North ward was 7. The value for Speldhurst and Bidborough ward was 6. The value for St James' ward was 11. The value for St John's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unbridge Wells PCN, the Male value was 80.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unbridge Wells PCN in 2020 - 22. The value for England was 79.  The value for Broadwater ward was 80, which is similar compared to England. The value for Culverden ward was 83, which is better compared to England. The value for Pantiles and St Mark's ward was 84, which is better compared to England. The value for Park ward was 81, which is similar compared to England. The value for Pembury ward was 79, which is similar compared to England. The value for Rusthall ward was 80, which is similar compared to England. The value for Sherwood ward was 78, which is similar compared to England. The value for Southborough and High Brooms ward was 80, which is similar compared to England. The value for Southborough North ward was 79, which is similar compared to England. The value for Speldhurst and Bidborough ward was 82, which is better compared to England. The value for St James' ward was 78, which is similar compared to England. The value for St John's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Tunbridge Wells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unbridge Wells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unbridge Wells PCN in 2020 - 22. The value for England was 83.  The value for Broadwater ward was 83, which is similar compared to England. The value for Culverden ward was 87, which is better compared to England. The value for Pantiles and St Mark's ward was 87, which is better compared to England. The value for Park ward was 87, which is better compared to England. The value for Pembury ward was 81, which is similar compared to England. The value for Rusthall ward was 82, which is similar compared to England. The value for Sherwood ward was 82, which is similar compared to England. The value for Southborough and High Brooms ward was 85, which is similar compared to England. The value for Southborough North ward was 84, which is similar compared to England. The value for Speldhurst and Bidborough ward was 86, which is better compared to England. The value for St James' ward was 80, which is worse compared to England. The value for St John's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Tunbridge Wells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unbridge Wells PCN was 13,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15. The value for Grosvenor and St James Medical Centre was 15, which is similar compared to England. The value for Kingswood Surgery was  8, which is lower compared to England. The value for Lonsdale Medical Centre was 11, which is lower compared to England. The value for Rusthall Medical Practice was 13, which is lower compared to England. The value for Speldhurst and Greggswood Medical Group was 14, which is similar compared to England. The value for St Andrews Medical Centre was 12, which is lower compared to England. The value for The Wells Medical Practice was 14, which is lower compared to England. The value for Waterfield House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unbridge Wells PCN was 27, which is bette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21 - 22/23. The value for England was 37.  The value for Broadwater ward was 38. The value for Culverden ward was 22. The value for Pantiles and St Mark's ward was 25. The value for Park ward was 22. The value for Pembury ward was 31. The value for Rusthall ward was 31. The value for Sherwood ward was 32. The value for Southborough and High Brooms ward was 31. The value for Southborough North ward was 19. The value for Speldhurst and Bidborough ward was 19. The value for St James' ward was 28. The value for St John's ward was 2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13 years, up to 2020/21 - 22/23. In Tunbridge Wells PCN, the value was 31 in 2008/09 - 10/11 and 27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unbridge Wells PCN was  8,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11. The value for Grosvenor and St James Medical Centre was  8, which is lower compared to England. The value for Kingswood Surgery was  6, which is lower compared to England. The value for Lonsdale Medical Centre was  6, which is lower compared to England. The value for Rusthall Medical Practice was  9, which is lower compared to England. The value for Speldhurst and Greggswood Medical Group was  8, which is lower compared to England. The value for St Andrews Medical Centre was 10, which is lower compared to England. The value for The Wells Medical Practice was  6, which is lower compared to England. The value for Waterfield House Surgery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6 in 2018/19 and  8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unbridge Wells PCN was 559,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583.  The value for Broadwater ward was 273, which is better compared to England. The value for Culverden ward was 747, which is similar compared to England. The value for Pantiles and St Mark's ward was 386, which is similar compared to England. The value for Park ward was 423, which is similar compared to England. The value for Pembury ward was 531, which is similar compared to England. The value for Rusthall ward was 672, which is similar compared to England. The value for Sherwood ward was 551, which is similar compared to England. The value for Southborough and High Brooms ward was 1152, which is worse compared to England. The value for Southborough North ward was 697, which is similar compared to England. The value for Speldhurst and Bidborough ward was 226, which is better compared to England. The value for St James' ward was 793, which is similar compared to England. The value for St John's ward was 36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unbridge Well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449 in 2018/19 and 55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unbridge Wells PCN was 0.23, which is simila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3 Q4 compared to England. The value for England was 0.23. The value for Grosvenor and St James Medical Centre was 0.19, which is lower compared to England. The value for Kingswood Surgery was 0.19, which is lower compared to England. The value for Lonsdale Medical Centre was 0.27, which is higher compared to England. The value for Rusthall Medical Practice was 0.25, which is higher compared to England. The value for Speldhurst and Greggswood Medical Group was 0.29, which is higher compared to England. The value for St Andrews Medical Centre was 0.24, which is similar compared to England. The value for The Wells Medical Practice was 0.23, which is similar compared to England. The value for Waterfield House Surgery was 0.2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quarters, up to 2023 Q4. In Tunbridge Wells PCN, the value was 0.28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unbridge Wells PCN was 62, which is simila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1/22 compared to England. The value for England was 62. The value for Grosvenor and St James Medical Centre was 56, which is worse compared to England. The value for Kingswood Surgery was 63, which is similar compared to England. The value for Lonsdale Medical Centre was 61, which is similar compared to England. The value for Rusthall Medical Practice was 64, which is similar compared to England. The value for Speldhurst and Greggswood Medical Group was 62, which is similar compared to England. The value for St Andrews Medical Centre was 64, which is similar compared to England. The value for The Wells Medical Practice was 60, which is similar compared to England. The value for Waterfield House Surgery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4 years, up to 2021/22. In Tunbridge Wells PCN, the value was 74 in 2018/19 and 62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unbridge Wells PCN was 71,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67. The value for Grosvenor and St James Medical Centre was 63, which is worse compared to England. The value for Kingswood Surgery was 74, which is better compared to England. The value for Lonsdale Medical Centre was 69, which is similar compared to England. The value for Rusthall Medical Practice was 83, which is better compared to England. The value for Speldhurst and Greggswood Medical Group was 74, which is better compared to England. The value for St Andrews Medical Centre was 81, which is better compared to England. The value for The Wells Medical Practice was 65, which is similar compared to England. The value for Waterfield Hous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75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unbridge Wells PCN was 75,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72. The value for Grosvenor and St James Medical Centre was 70, which is similar compared to England. The value for Kingswood Surgery was 80, which is better compared to England. The value for Lonsdale Medical Centre was 76, which is similar compared to England. The value for Rusthall Medical Practice was 78, which is better compared to England. The value for Speldhurst and Greggswood Medical Group was 76, which is better compared to England. The value for St Andrews Medical Centre was 76, which is better compared to England. The value for The Wells Medical Practice was 72, which is similar compared to England. The value for Waterfield House Surgery was 7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64 in 2018/19 and 75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unbridge Wells PCN was 4.8,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16 - 20. The value for England was 7.  The value for Broadwater ward was 6. The value for Culverden ward was 6. The value for Pantiles and St Mark's ward was 5. The value for Park ward was 3. The value for Pembury ward was 3. The value for Rusthall ward was 5. The value for Sherwood ward was 6. The value for Southborough and High Brooms ward was 4. The value for Southborough North ward was 5. The value for Speldhurst and Bidborough ward was 4. The value for St James' ward was 6. The value for St John's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unbridge Wells PCN was  810, which is simila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795.  The value for Broadwater ward was 714, which is similar compared to England. The value for Culverden ward was 746, which is similar compared to England. The value for Pantiles and St Mark's ward was 743, which is similar compared to England. The value for Park ward was 869, which is similar compared to England. The value for Pembury ward was 848, which is similar compared to England. The value for Rusthall ward was 788, which is similar compared to England. The value for Sherwood ward was 949, which is worse compared to England. The value for Southborough and High Brooms ward was 867, which is similar compared to England. The value for Southborough North ward was 902, which is similar compared to England. The value for Speldhurst and Bidborough ward was 633, which is better compared to England. The value for St James' ward was 773, which is similar compared to England. The value for St John's ward was 74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574 in 2018/19 and 81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unbridge Wells PCN was  97,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21 - 22/23. The value for England was 110.  The value for Broadwater ward was not compared to England. The value for Culverden ward was not compared to England. The value for Pantiles and St Mark's ward was not compared to England. The value for Park ward was not compared to England. The value for Pembury ward was not compared to England. The value for Rusthall ward was not compared to England. The value for Sherwood ward was 147, which is similar compared to England. The value for Southborough and High Brooms ward was not compared to England. The value for Southborough North ward was not compared to England. The value for Speldhurst and Bidborough ward was not compared to England. The value for St James' ward was not compared to England. The value for St John's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0/21 - 22/23. In Tunbridge Wells PCN, the value was 104 in 2016/17 - 18/19 and  97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unbridge Wells PCN was 601,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319.  The value for Broadwater ward was not compared to England. The value for Culverden ward was not compared to England. The value for Pantiles and St Mark's ward was not compared to England. The value for Park ward was not compared to England. The value for Pembury ward was not compared to England. The value for Rusthall ward was not compared to England. The value for Sherwood ward was not compared to England. The value for Southborough and High Brooms ward was 699, which is worse compared to England. The value for Southborough North ward was not compared to England. The value for Speldhurst and Bidborough ward was not compared to England. The value for St James' ward was not compared to England. The value for St John's ward was 93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543 in 2018/19 and 60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unbridge Wells PCN for several indicators. Indicator 1. CHD (all ages). In 2022/23, the value for Tunbridge Wells PCN was 2.3 and the value for England was 3.0. The value for Grosvenor and St James Medical Centre was 2.2, which is lower compared to England. The value for Kingswood Surgery was 2.3, which is lower compared to England. The value for Lonsdale Medical Centre was 2.1, which is lower compared to England. The value for Rusthall Medical Practice was 2.6, which is similar compared to England. The value for Speldhurst and Greggswood Medical Group was 2.4, which is lower compared to England. The value for St Andrews Medical Centre was 2.1, which is lower compared to England. The value for The Wells Medical Practice was 2.1, which is lower compared to England. The value for Waterfield House Surgery was 3.3, which is similar compared to England.   Indicator 2. Stroke (all ages). In 2022/23, the value for Tunbridge Wells PCN was 2.0 and the value for England was 1.8. The value for Grosvenor and St James Medical Centre was 2.0, which is similar compared to England. The value for Kingswood Surgery was 1.7, which is similar compared to England. The value for Lonsdale Medical Centre was 2.3, which is similar compared to England. The value for Rusthall Medical Practice was 2.5, which is higher compared to England. The value for Speldhurst and Greggswood Medical Group was 1.7, which is similar compared to England. The value for St Andrews Medical Centre was 2.0, which is similar compared to England. The value for The Wells Medical Practice was 1.8, which is similar compared to England. The value for Waterfield House Surgery was 2.6, which is higher compared to England.   Indicator 3. PAD (all ages). In 2022/23, the value for Tunbridge Wells PCN was 0.5 and the value for England was 0.6. The value for Grosvenor and St James Medical Centre was 0.5, which is similar compared to England. The value for Kingswood Surgery was 0.4, which is similar compared to England. The value for Lonsdale Medical Centre was 0.5, which is similar compared to England. The value for Rusthall Medical Practice was 0.7, which is similar compared to England. The value for Speldhurst and Greggswood Medical Group was 0.4, which is similar compared to England. The value for St Andrews Medical Centre was 0.3, which is lower compared to England. The value for The Wells Medical Practice was 0.4, which is lower compared to England. The value for Waterfield House Surgery was 0.8, which is similar compared to England.   Indicator 4. Heart failure (all ages). In 2022/23, the value for Tunbridge Wells PCN was 0.9 and the value for England was 1.0. The value for Grosvenor and St James Medical Centre was 0.7, which is lower compared to England. The value for Kingswood Surgery was 1.1, which is similar compared to England. The value for Lonsdale Medical Centre was 1.0, which is similar compared to England. The value for Rusthall Medical Practice was 0.9, which is similar compared to England. The value for Speldhurst and Greggswood Medical Group was 0.8, which is similar compared to England. The value for St Andrews Medical Centre was 0.7, which is lower compared to England. The value for The Wells Medical Practice was 0.6, which is lower compared to England. The value for Waterfield House Surgery was 2.0, which is higher compared to England.   Indicator 5. Atrial fibrillation (all ages). In 2022/23, the value for Tunbridge Wells PCN was 2.3 and the value for England was 2.1. The value for Grosvenor and St James Medical Centre was 2.2, which is similar compared to England. The value for Kingswood Surgery was 2.7, which is higher compared to England. The value for Lonsdale Medical Centre was 2.6, which is similar compared to England. The value for Rusthall Medical Practice was 2.5, which is similar compared to England. The value for Speldhurst and Greggswood Medical Group was 2.4, which is similar compared to England. The value for St Andrews Medical Centre was 2.2, which is similar compared to England. The value for The Wells Medical Practice was 1.9, which is similar compared to England. The value for Waterfield House Surgery was 3.0, which is higher compared to England.   Indicator 6. Hypertension (all ages). In 2022/23, the value for Tunbridge Wells PCN was 13.5 and the value for England was 14.4. The value for Grosvenor and St James Medical Centre was 12.1, which is lower compared to England. The value for Kingswood Surgery was 13.8, which is similar compared to England. The value for Lonsdale Medical Centre was 12.0, which is lower compared to England. The value for Rusthall Medical Practice was 16.2, which is higher compared to England. The value for Speldhurst and Greggswood Medical Group was 13.6, which is similar compared to England. The value for St Andrews Medical Centre was 13.2, which is lower compared to England. The value for The Wells Medical Practice was 12.5, which is lower compared to England. The value for Waterfield House Surgery was 19.1, which is higher compared to England.   Indicator 7. Smoking (15+). In 2022/23, the value for Tunbridge Wells PCN was 12.6 and the value for England was 14.7. The value for Grosvenor and St James Medical Centre was 15.2, which is similar compared to England. The value for Kingswood Surgery was 8.5, which is lower compared to England. The value for Lonsdale Medical Centre was 11.2, which is lower compared to England. The value for Rusthall Medical Practice was 12.9, which is lower compared to England. The value for Speldhurst and Greggswood Medical Group was 14.3, which is similar compared to England. The value for St Andrews Medical Centre was 11.8, which is lower compared to England. The value for The Wells Medical Practice was 13.6, which is lower compared to England. The value for Waterfield House Surgery was 11.0, which is lower compared to England.   Indicator 8. CKD (18+). In 2022/23, the value for Tunbridge Wells PCN was 4.6 and the value for England was 4.2. The value for Grosvenor and St James Medical Centre was 4.2, which is similar compared to England. The value for Kingswood Surgery was 4.1, which is similar compared to England. The value for Lonsdale Medical Centre was 5.6, which is higher compared to England. The value for Rusthall Medical Practice was 7.1, which is higher compared to England. The value for Speldhurst and Greggswood Medical Group was 5.5, which is higher compared to England. The value for St Andrews Medical Centre was 4.0, which is similar compared to England. The value for The Wells Medical Practice was 2.8, which is lower compared to England. The value for Waterfield House Surgery was 7.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unbridge Wells PCN for several indicators. Indicator 1. Cancer (all ages). In 22/23, the value for Tunbridge Wells PCN was 4.2 and the value for England was 3.5. The value for Grosvenor and St James Medical Centre was 3.6, which is similar compared to England. The value for Kingswood Surgery was 4.5, which is higher compared to England. The value for Lonsdale Medical Centre was 4.2, which is higher compared to England. The value for Rusthall Medical Practice was 4.4, which is higher compared to England. The value for Speldhurst and Greggswood Medical Group was 4.7, which is higher compared to England. The value for St Andrews Medical Centre was 4.1, which is higher compared to England. The value for The Wells Medical Practice was 3.9, which is similar compared to England. The value for Waterfield House Surgery was 5.2, which is higher compared to England.   Indicator 2. Diabetes (17+ yrs). In 22/23, the value for Tunbridge Wells PCN was 6.2 and the value for England was 7.5. The value for Grosvenor and St James Medical Centre was 5.7, which is lower compared to England. The value for Kingswood Surgery was 5.6, which is lower compared to England. The value for Lonsdale Medical Centre was 5.2, which is lower compared to England. The value for Rusthall Medical Practice was 6.8, which is similar compared to England. The value for Speldhurst and Greggswood Medical Group was 6.8, which is similar compared to England. The value for St Andrews Medical Centre was 6.8, which is similar compared to England. The value for The Wells Medical Practice was 5.9, which is lower compared to England. The value for Waterfield House Surgery was 7.7, which is similar compared to England.   Indicator 3. COPD (all ages). In 22/23, the value for Tunbridge Wells PCN was 1.4 and the value for England was 1.8. The value for Grosvenor and St James Medical Centre was 1.4, which is lower compared to England. The value for Kingswood Surgery was 1.0, which is lower compared to England. The value for Lonsdale Medical Centre was 1.3, which is lower compared to England. The value for Rusthall Medical Practice was 1.6, which is similar compared to England. The value for Speldhurst and Greggswood Medical Group was 1.7, which is similar compared to England. The value for St Andrews Medical Centre was 1.3, which is lower compared to England. The value for The Wells Medical Practice was 1.4, which is lower compared to England. The value for Waterfield House Surgery was 2.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unbridge Wells PCN for several indicators. Indicator 1. Serious Mental Illness (all ages). In 22/23, the value for Tunbridge Wells PCN was 1.1 and the value for England was 1.0. The value for Grosvenor and St James Medical Centre was 1.0, which is similar compared to England. The value for Kingswood Surgery was 1.2, which is similar compared to England. The value for Lonsdale Medical Centre was 1.3, which is similar compared to England. The value for Rusthall Medical Practice was 0.9, which is similar compared to England. The value for Speldhurst and Greggswood Medical Group was 1.0, which is similar compared to England. The value for St Andrews Medical Centre was 1.1, which is similar compared to England. The value for The Wells Medical Practice was 1.2, which is higher compared to England. The value for Waterfield House Surgery was 1.0, which is similar compared to England.   Indicator 2. Depression (18+ yrs). In 22/23, the value for Tunbridge Wells PCN was 15.9 and the value for England was 13.2. The value for Grosvenor and St James Medical Centre was 14.5, which is higher compared to England. The value for Kingswood Surgery was 11.1, which is lower compared to England. The value for Lonsdale Medical Centre was 14.4, which is similar compared to England. The value for Rusthall Medical Practice was 20.3, which is higher compared to England. The value for Speldhurst and Greggswood Medical Group was 19.3, which is higher compared to England. The value for St Andrews Medical Centre was 16.0, which is higher compared to England. The value for The Wells Medical Practice was 16.6, which is higher compared to England. The value for Waterfield House Surgery was 17.8, which is higher compared to England.   Indicator 3. Dementia (all ages). In 22/23, the value for Tunbridge Wells PCN was 1.0 and the value for England was 0.7. The value for Grosvenor and St James Medical Centre was 0.6, which is similar compared to England. The value for Kingswood Surgery was 0.6, which is similar compared to England. The value for Lonsdale Medical Centre was 2.6, which is higher compared to England. The value for Rusthall Medical Practice was 1.1, which is higher compared to England. The value for Speldhurst and Greggswood Medical Group was 0.8, which is similar compared to England. The value for St Andrews Medical Centre was 1.2, which is higher compared to England. The value for The Wells Medical Practice was 0.5, which is lower compared to England. The value for Waterfield House Surgery was 2.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unbridge Wells PCN was 801,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856.  The value for Broadwater ward was 984, which is similar compared to England. The value for Culverden ward was 606, which is better compared to England. The value for Pantiles and St Mark's ward was 478, which is better compared to England. The value for Park ward was 709, which is similar compared to England. The value for Pembury ward was 1144, which is worse compared to England. The value for Rusthall ward was 748, which is similar compared to England. The value for Sherwood ward was 1274, which is worse compared to England. The value for Southborough and High Brooms ward was 1181, which is worse compared to England. The value for Southborough North ward was 751, which is similar compared to England. The value for Speldhurst and Bidborough ward was 541, which is better compared to England. The value for St James' ward was 813, which is similar compared to England. The value for St John's ward was 6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10 years, up to 2022/23. In Tunbridge Wells PCN, the value was 646 in 2013/14 and 801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unbridge Wells PCN was 302,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 - 22. The value for England was 355.  The value for Broadwater ward was 430, which is similar compared to England. The value for Culverden ward was 213, which is better compared to England. The value for Pantiles and St Mark's ward was 180, which is better compared to England. The value for Park ward was 296, which is similar compared to England. The value for Pembury ward was 386, which is similar compared to England. The value for Rusthall ward was 336, which is similar compared to England. The value for Sherwood ward was 450, which is similar compared to England. The value for Southborough and High Brooms ward was 350, which is similar compared to England. The value for Southborough North ward was 268, which is similar compared to England. The value for Speldhurst and Bidborough ward was 207, which is better compared to England. The value for St James' ward was 335, which is similar compared to England. The value for St John's ward was 29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4 years, up to 2020 - 22. In Tunbridge Wells PCN, the value was 313 in 2017 - 19 and 30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unbridge Wells PCN, the Cancer mortality (under 75 yrs) value was 11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unbridge Wells PCN in 2020 - 22. The value for England was 123.  The value for Broadwater ward was 170, which is similar compared to England. The value for Culverden ward was 72, which is similar compared to England. The value for Pantiles and St Mark's ward was 75, which is similar compared to England. The value for Park ward was 96, which is similar compared to England. The value for Pembury ward was 151, which is similar compared to England. The value for Rusthall ward was 178, which is similar compared to England. The value for Sherwood ward was 208, which is worse compared to England. The value for Southborough and High Brooms ward was 121, which is similar compared to England. The value for Southborough North ward was 112, which is similar compared to England. The value for Speldhurst and Bidborough ward was 72, which is similar compared to England. The value for St James' ward was 106, which is similar compared to England. The value for St John's ward was 12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unbridge Wells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unbridge Wells PCN in 2020 - 22. The value for England was 123.  The value for Broadwater ward was 170, which is similar compared to England. The value for Culverden ward was 72, which is similar compared to England. The value for Pantiles and St Mark's ward was 75, which is similar compared to England. The value for Park ward was 96, which is similar compared to England. The value for Pembury ward was 151, which is similar compared to England. The value for Rusthall ward was 178, which is similar compared to England. The value for Sherwood ward was 208, which is worse compared to England. The value for Southborough and High Brooms ward was 121, which is similar compared to England. The value for Southborough North ward was 112, which is similar compared to England. The value for Speldhurst and Bidborough ward was 72, which is similar compared to England. The value for St James' ward was 106, which is similar compared to England. The value for St John's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Tunbridge Wells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Tunbridge Wells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unbridge Wells PCN, the Osteoporosis prev 50+ [%] value was 1.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unbridge Wells PCN in 2022/23 compared to England. The value for England was 1.0. The value for Grosvenor and St James Medical Centre was 1.5, which is higher compared to England. The value for Kingswood Surgery was 1.8, which is higher compared to England. The value for Lonsdale Medical Centre was 2.0, which is higher compared to England. The value for Rusthall Medical Practice was 2.6, which is higher compared to England. The value for Speldhurst and Greggswood Medical Group was 3.0, which is higher compared to England. The value for St Andrews Medical Centre was 0.9, which is similar compared to England. The value for The Wells Medical Practice was 0.8, which is similar compared to England. The value for Waterfield House Surgery was 3.8,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unbridge Wells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unbridge Wells PCN in 2016/17 - 20/21. The value for England was 100.  The value for Broadwater ward was 82, which is similar compared to England. The value for Culverden ward was 114, which is similar compared to England. The value for Pantiles and St Mark's ward was 80, which is similar compared to England. The value for Park ward was 116, which is similar compared to England. The value for Pembury ward was 120, which is similar compared to England. The value for Rusthall ward was 93, which is similar compared to England. The value for Sherwood ward was 74, which is similar compared to England. The value for Southborough and High Brooms ward was 93, which is similar compared to England. The value for Southborough North ward was 97, which is similar compared to England. The value for Speldhurst and Bidborough ward was 83, which is similar compared to England. The value for St James' ward was 125, which is similar compared to England. The value for St John's ward was 156,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Tunbridge Wells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Tunbridge Wells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unbridge Wells PCN is in West Kent HCP. The PCN is in the local authority district of Tunbridge Wells. The PCN covers the following wards: Broadwater, Culverden, Pantiles and St Mark's, Park, Pembury, Rusthall, St James', St John's, Sherwood, Southborough and High Brooms, Southborough North, and Speldhurst and Bidboroug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8 GP practices in Tunbridge Wells PCN: Grosvenor and St James Medical Centre, Kingswood Surgery, Lonsdale Medical Centre, Rusthall Medical Practice, Speldhurst and Greggswood Medical Group, St Andrews Medical Centre, The Wells Medical Practice, and Waterfield Hous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9 primary schools in Tunbridge Wells PCN: Bidborough Church of England Voluntary Controlled Primary School, Bishops Down Primary and Nursery School, Broadwater Down Primary School, Claremont Primary School, Langton Green Primary School, Pembury School, Rusthall St Paul's CofE VA Primary School, Skinners' Kent Primary School, Southborough CofE Primary School, Speldhurst Church of England Voluntary Aided Primary School, St Augustine's Catholic Primary School, St Barnabas CofE VA Primary School, St James' Church of England Voluntary Aided Primary School, St John's Church of England Primary School, St Mark's Church of England Primary School, St Matthew's High Brooms Church of England Voluntary Controlled Primary School, St Peter's Church of England Primary School, Temple Grove Academy, and The Wells Free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Tunbridge Wells PCN</vt:lpstr>
      <vt:lpstr>Summary: Tunbridge Wells</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