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Sevenoaks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Content 1" descr="The population pyramid shows the age profile of Sevenoaks PCN. The total population of Sevenoaks PCN is 85,302. In Sevenoaks PCN, 18.0% of children are aged under 15 compared to 16.3% in England. In Sevenoaks PCN, 61.5% of people are aged 15 to 64 compared to 66.0% in England. In Sevenoaks PCN, 20.5%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Sevenoaks PCN in July 2019. There are 14 LSOAs in the 9.4 - 20.7 value range. There are 14 LSOAs in the 20.7 - 27 value range. There are 15 LSOAs in the 27 - 34.1 value range. There are 3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Content 1" descr="The bar plot shows the percentage of people from each ethnic group from the 2011 Census for Sevenoaks PCN compared to Kent and Medway ICS. In Sevenoaks PCN, 91.1% of the population were from the White British ethnic group compared to 89.2% in Kent and Medway ICS. In Sevenoaks PCN, 4.9% of the population were from the White other ethnic group compared to 3.8% in Kent and Medway ICS. In Sevenoaks PCN, 1.6% of the population were from the Mixed ethnic group compared to 1.6% in Kent and Medway ICS. In Sevenoaks PCN, 1.9% of the population were from the Asian ethnic group compared to 3.5% in Kent and Medway ICS. In Sevenoaks PCN, 0.3% of the population were from the Black ethnic group compared to 1.3% in Kent and Medway ICS. In Sevenoaks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Sevenoaks PCN compared to Kent and Medway ICS as reported in the 2011 Census. In Sevenoaks PCN, 96.5% of the population spoke English as their main language compared to 95.2% in Kent and Medway ICS. In Sevenoaks PCN, 0.6% of the population spoke Polish as their main language compared to 0.7% in Kent and Medway ICS. In Sevenoaks PCN, 0.3% of the population spoke French as their main language compared to 0.2% in Kent and Medway ICS. In Sevenoaks PCN, 0.2% of the population spoke German as their main language compared to 0.1% in Kent and Medway ICS. In Sevenoaks PCN, 0.2% of the population spoke Tagalog/Filipino as their main language compared to 0.1% in Kent and Medway ICS. In Sevenoaks PCN, 0.2% of the population spoke Bengali as their main language compared to 0.2% in Kent and Medway ICS. In Sevenoaks PCN, 0.1% of the population spoke Spanish as their main language compared to 0.1% in Kent and Medway ICS. In Sevenoaks PCN, 0.1% of the population spoke Dutch as their main language compared to 0% in Kent and Medway ICS. In Sevenoaks PCN, 0.1% of the population spoke Hungarian as their main language compared to 0.1% in Kent and Medway ICS. In Sevenoaks PCN, 0.1% of the population spoke Russ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Content 1" descr="The bar plot shows the percentage of people from each ethnic group excluding White British from the 2011 Census for Sevenoaks PCN compared to Kent and Medway ICS. In Sevenoaks PCN, 4.9% of the population were from the White other ethnic group compared to 3.8% in Kent and Medway ICS. In Sevenoaks PCN, 1.6% of the population were from the Mixed ethnic group compared to 1.6% in Kent and Medway ICS. In Sevenoaks PCN, 1.9% of the population were from the Asian ethnic group compared to 3.5% in Kent and Medway ICS. In Sevenoaks PCN, 0.3% of the population were from the Black ethnic group compared to 1.3% in Kent and Medway ICS. In Sevenoaks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Sevenoaks PCN compared to Kent and Medway ICS as reported in the 2011 Census. In Sevenoaks PCN, 0.6% of the population spoke Polish as their main language compared to 0.7% in Kent and Medway ICS. In Sevenoaks PCN, 0.3% of the population spoke French as their main language compared to 0.2% in Kent and Medway ICS. In Sevenoaks PCN, 0.2% of the population spoke German as their main language compared to 0.1% in Kent and Medway ICS. In Sevenoaks PCN, 0.2% of the population spoke Tagalog/Filipino as their main language compared to 0.1% in Kent and Medway ICS. In Sevenoaks PCN, 0.2% of the population spoke Bengali as their main language compared to 0.2% in Kent and Medway ICS. In Sevenoaks PCN, 0.1% of the population spoke Spanish as their main language compared to 0.1% in Kent and Medway ICS. In Sevenoaks PCN, 0.1% of the population spoke Dutch as their main language compared to 0% in Kent and Medway ICS. In Sevenoaks PCN, 0.1% of the population spoke Hungarian as their main language compared to 0.1% in Kent and Medway ICS. In Sevenoaks PCN, 0.1% of the population spoke Russian as their main language compared to 0.1% in Kent and Medway ICS. In Sevenoaks PCN, 0.1% of the population spoke Lithuanian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Content 1" descr="The bar plot shows the percentage of nursery and primary school pupils from each ethnic group for Sevenoaks PCN compared to Kent and Medway ICS. In Sevenoaks PCN, 78.3% of pupils were from the White British/Irish ethnic group compared to 72.3% in Kent and Medway ICS. In Sevenoaks PCN, 9.9% of pupils were from the White other ethnic group compared to 8.2% in Kent and Medway ICS. In Sevenoaks PCN, 7.4% of pupils were from the Mixed ethnic group compared to 6.5% in Kent and Medway ICS. In Sevenoaks PCN, 2.1% of pupils were from the Asian ethnic group compared to 5.4% in Kent and Medway ICS. In Sevenoaks PCN, 0.9% of pupils were from the Black ethnic group compared to 5% in Kent and Medway ICS. In Sevenoaks PCN, 0.6%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- 92.4% of pupils in Sevenoaks.
- 86% of pupils in Kent and Medway. 
Other than English as first language: 
- 7.5% of pupils in Sevenoaks.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Content" descr="The map shows the distribution of the Index of Multiple Deprivation (IMD) 2019 by LSOA in Sevenoaks PCN. In Sevenoaks PCN, 0 (or 0%) of 46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Sevenoaks</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089570677"/>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403358981"/>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18/06/2024</a:t>
            </a:r>
          </a:p>
        </p:txBody>
      </p:sp>
      <p:pic>
        <p:nvPicPr>
          <p:cNvPr id="5" name="Content" descr="The stacked bar plot shows the Index of Multiple Deprivation (IMD 2019) for Sevenoaks PCN, as well the 7 domains of deprivation which combine to create the IMD 2019. For overall deprivation (IMD 2019), 0% of LSOAs in Sevenoaks PCN are in the most deprived 20% in England. For the Income Domain, 0% of LSOAs in Sevenoaks PCN are in the most deprived 20% in England. For the Employment Domain, 0% of LSOAs in Sevenoaks PCN are in the most deprived 20% in England. For the Education, Skills and Training Domain, 2.2% of LSOAs in Sevenoaks PCN are in the most deprived 20% in England. For the Health Deprivation and Disability Domain, 0% of LSOAs in Sevenoaks PCN are in the most deprived 20% in England. For the Crime Domain, 4.3% of LSOAs in Sevenoaks PCN are in the most deprived 20% in England. For the Barriers to Housing and Services Domain, 34.8% of LSOAs in Sevenoaks PCN are in the most deprived 20% in England. For the Living Environment Domain, 8.7% of LSOAs in Sevenoaks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2/23 and compares these values to the England average. The value for England was 5.9. The value for Sevenoaks PCN was 6.2,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Sevenoaks PCN in 2022/23 compared to England. The value for England was 5.9. The value for Borough Green Primary School was  7.4, which is worse compared to England. The value for Chevening, St Botolph's Church of England Voluntary Aided Primary School was  4.3, which is better compared to England. The value for Churchill Church of England Voluntary Controlled Primary School was  6.4, which is worse compared to England. The value for Crockham Hill Church of England Voluntary Controlled Primary School was  5.6, which is similar compared to England. The value for Dunton Green Primary School was  5.1, which is better compared to England. The value for Edenbridge Primary School was  8.8, which is worse compared to England. The value for Halstead Community Primary School was 12.8, which is worse compared to England. The value for Hever Church of England Voluntary Aided Primary School was 10.0, which is worse compared to England. The value for Ide Hill Church of England Primary School was  5.4, which is better compared to England. The value for Ightham Primary School was  3.3, which is better compared to England. The value for Kemsing Primary School was  8.1, which is worse compared to England. The value for Lady Boswell's Church of England Voluntary Aided Primary School, Sevenoaks was  4.4, which is better compared to England. The value for Offham Primary School was  5.9, which is similar compared to England. The value for Otford Primary School was  6.1, which is similar compared to England. The value for Platt Church of England Voluntary Aided Primary School was  7.5, which is worse compared to England. The value for Plaxtol Primary School was  9.6, which is worse compared to England. The value for Riverhead Infants' School was  5.1, which is better compared to England. The value for Sevenoaks Primary School was  6.8, which is worse compared to England. The value for Shipbourne School was  7.4, which is worse compared to England. The value for Shoreham Village School was  3.5, which is better compared to England. The value for St George's Church of England Voluntary Controlled Primary School was  5.6, which is similar compared to England. The value for St John's Church of England Primary School, Sevenoaks was  3.6, which is better compared to England. The value for St Katharine's Knockholt Church of England Voluntary Aided Primary School was  7.0, which is worse compared to England. The value for St Lawrence Church of England Primary School was  7.2, which is worse compared to England. The value for St Thomas' Catholic Primary School, Sevenoaks was  5.0, which is better compared to England. The value for Sundridge and Brasted Church of England Voluntary Controlled Primary School was  7.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is 1 school that is an outlier in Sevenoaks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3 years, up to 2022/23. In Sevenoaks PCN, the value was 4.1 in 2020/21 and 6.2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1/22 and compares these values to the England average. The value for England was 5.0. The value for Sevenoaks PCN was 2.5, which is better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1/22. The value for England was 5.  The value for Borough Green and Long Mill ward was 3, which is better compared to England. The value for Brasted, Chevening and Sundridge ward was 2, which is better compared to England. The value for Cowden and Hever ward was 2, which is better compared to England. The value for Dunton Green and Riverhead ward was 2, which is better compared to England. The value for Edenbridge North and East ward was 3, which is better compared to England. The value for Edenbridge South and West ward was 4, which is better compared to England. The value for Halstead, Knockholt and Badgers Mount ward was 2, which is better compared to England. The value for Kemsing ward was 2, which is better compared to England. The value for Otford and Shoreham ward was 2, which is better compared to England. The value for Seal and Weald ward was 3, which is better compared to England. The value for Sevenoaks Eastern ward was 3, which is better compared to England. The value for Sevenoaks Kippington ward was 2, which is better compared to England. The value for Sevenoaks Northern ward was 3, which is better compared to England. The value for Sevenoaks Town and St John's ward was 2, which is better compared to England. The value for Westerham and Crockham Hill ward was 4, which is better compared to England. The value for Wrotham, Ightham and Stansted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0 and compares these values to the England average. The value for England was 13. The value for Sevenoaks PCN was  8,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0. The value for England was 13.  The value for Borough Green and Long Mill ward was 8. The value for Brasted, Chevening and Sundridge ward was 8. The value for Cowden and Hever ward was 11. The value for Dunton Green and Riverhead ward was 6. The value for Edenbridge North and East ward was 8. The value for Edenbridge South and West ward was 8. The value for Halstead, Knockholt and Badgers Mount ward was 8. The value for Kemsing ward was 6. The value for Otford and Shoreham ward was 7. The value for Seal and Weald ward was 9. The value for Sevenoaks Eastern ward was 8. The value for Sevenoaks Kippington ward was 5. The value for Sevenoaks Northern ward was 8. The value for Sevenoaks Town and St John's ward was 7. The value for Westerham and Crockham Hill ward was 8. The value for Wrotham, Ightham and Stansted ward was 8.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Sevenoaks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18/06/2024</a:t>
            </a:r>
          </a:p>
        </p:txBody>
      </p:sp>
      <p:pic>
        <p:nvPicPr>
          <p:cNvPr id="5" name="Value 1" descr="In Sevenoaks PCN, the Male value was 82.4.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Sevenoaks PCN in 2020 - 22. The value for England was 79.  The value for Borough Green and Long Mill ward was 83, which is better compared to England. The value for Brasted, Chevening and Sundridge ward was 85, which is better compared to England. The value for Cowden and Hever ward was not calculated due to small numbers, which is not compared to England. The value for Dunton Green and Riverhead ward was 82, which is better compared to England. The value for Edenbridge North and East ward was 82, which is better compared to England. The value for Edenbridge South and West ward was 77, which is similar compared to England. The value for Halstead, Knockholt and Badgers Mount ward was 82, which is similar compared to England. The value for Kemsing ward was 83, which is better compared to England. The value for Otford and Shoreham ward was 86, which is better compared to England. The value for Seal and Weald ward was 81, which is similar compared to England. The value for Sevenoaks Eastern ward was 81, which is similar compared to England. The value for Sevenoaks Kippington ward was 83, which is better compared to England. The value for Sevenoaks Northern ward was 84, which is similar compared to England. The value for Sevenoaks Town and St John's ward was 79, which is similar compared to England. The value for Westerham and Crockham Hill ward was 83, which is better compared to England. The value for Wrotham, Ightham and Stansted ward was 84, which is bett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Sevenoaks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Sevenoaks PCN, the Female value was 84.8.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Sevenoaks PCN in 2020 - 22. The value for England was 83.  The value for Borough Green and Long Mill ward was 85, which is better compared to England. The value for Brasted, Chevening and Sundridge ward was 87, which is better compared to England. The value for Cowden and Hever ward was not calculated due to small numbers, which is not compared to England. The value for Dunton Green and Riverhead ward was 86, which is better compared to England. The value for Edenbridge North and East ward was 82, which is similar compared to England. The value for Edenbridge South and West ward was 84, which is similar compared to England. The value for Halstead, Knockholt and Badgers Mount ward was 85, which is better compared to England. The value for Kemsing ward was 89, which is better compared to England. The value for Otford and Shoreham ward was 88, which is better compared to England. The value for Seal and Weald ward was 85, which is similar compared to England. The value for Sevenoaks Eastern ward was 81, which is similar compared to England. The value for Sevenoaks Kippington ward was 85, which is better compared to England. The value for Sevenoaks Northern ward was 85, which is similar compared to England. The value for Sevenoaks Town and St John's ward was 84, which is similar compared to England. The value for Westerham and Crockham Hill ward was 86, which is better compared to England. The value for Wrotham, Ightham and Stansted ward was 8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Sevenoaks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2/23 and compares these values to the England average. The value for England was 15. The value for Sevenoaks PCN was 10, which is low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evenoaks PCN in 2022/23 compared to England. The value for England was 15. The value for Amherst Medical Practice was  7, which is lower compared to England. The value for Borough Green Medical Practice was  9, which is lower compared to England. The value for Edenbridge Med Practice was 14, which is similar compared to England. The value for Otford Medical Practice was  9, which is lower compared to England. The value for South Park Medical Practice was  7, which is lower compared to England. The value for St John's Medical Practice was 13, which is lower compared to England. The value for Town Medical Centre was  8, which is lower compared to England. The value for Westerham Practice was 12,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11 in 2018/19 and 1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0/21 - 22/23 and compares these values to the England average. The value for England was 37. The value for Sevenoaks PCN was 24, which is better compared to England. The value for peer group was 36,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0/21 - 22/23. The value for England was 37.  The value for Borough Green and Long Mill ward was 33. The value for Brasted, Chevening and Sundridge ward was 18. The value for Cowden and Hever ward was 27. The value for Dunton Green and Riverhead ward was 21. The value for Edenbridge North and East ward was 29. The value for Edenbridge South and West ward was 27. The value for Halstead, Knockholt and Badgers Mount ward was 16. The value for Kemsing ward was 28. The value for Otford and Shoreham ward was 15. The value for Seal and Weald ward was 26. The value for Sevenoaks Eastern ward was 21. The value for Sevenoaks Kippington ward was 24. The value for Sevenoaks Northern ward was 26. The value for Sevenoaks Town and St John's ward was 20. The value for Westerham and Crockham Hill ward was 24. The value for Wrotham, Ightham and Stansted ward was 2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13 years, up to 2020/21 - 22/23. In Sevenoaks PCN, the value was 29 in 2008/09 - 10/11 and 24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2/23 and compares these values to the England average. The value for England was 11. The value for Sevenoaks PCN was  7, which is lowe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evenoaks PCN in 2022/23 compared to England. The value for England was 11. The value for Amherst Medical Practice was  6, which is lower compared to England. The value for Borough Green Medical Practice was  7, which is lower compared to England. The value for Edenbridge Med Practice was  8, which is lower compared to England. The value for Otford Medical Practice was  8, which is lower compared to England. The value for South Park Medical Practice was  5, which is lower compared to England. The value for St John's Medical Practice was  8, which is lower compared to England. The value for Town Medical Centre was  4, which is lower compared to England. The value for Westerham Practice was 1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6 in 2018/19 and  7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2/23 and compares these values to the England average. The value for England was 583. The value for Sevenoaks PCN was 403, which is bette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2/23. The value for England was 583.  The value for Borough Green and Long Mill ward was 236, which is better compared to England. The value for Brasted, Chevening and Sundridge ward was 357, which is better compared to England. The value for Cowden and Hever ward was 516, which is similar compared to England. The value for Dunton Green and Riverhead ward was 708, which is similar compared to England. The value for Edenbridge North and East ward was 353, which is better compared to England. The value for Edenbridge South and West ward was 629, which is similar compared to England. The value for Halstead, Knockholt and Badgers Mount ward was 244, which is better compared to England. The value for Kemsing ward was 237, which is better compared to England. The value for Otford and Shoreham ward was 288, which is better compared to England. The value for Seal and Weald ward was not compared to England. The value for Sevenoaks Eastern ward was 354, which is similar compared to England. The value for Sevenoaks Kippington ward was 487, which is similar compared to England. The value for Sevenoaks Northern ward was 695, which is similar compared to England. The value for Sevenoaks Town and St John's ward was 300, which is better compared to England. The value for Westerham and Crockham Hill ward was 618, which is similar compared to England. The value for Wrotham, Ightham and Stansted ward was 41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306 in 2018/19 and 403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3 Q4 and compares these values to the England average. The value for England was 0.23. The value for Sevenoaks PCN was 0.22, which is lower compared to England. The value for West Kent HCP was 0.24,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evenoaks PCN in 2023 Q4 compared to England. The value for England was 0.23. The value for Amherst Medical Practice was 0.20, which is lower compared to England. The value for Borough Green Medical Practice was 0.21, which is lower compared to England. The value for Edenbridge Med Practice was 0.25, which is higher compared to England. The value for Otford Medical Practice was 0.21, which is lower compared to England. The value for South Park Medical Practice was 0.22, which is similar compared to England. The value for St John's Medical Practice was 0.21, which is lower compared to England. The value for Town Medical Centre was 0.22, which is lower compared to England. The value for Westerham Practice was 0.25,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quarters, up to 2023 Q4. In Sevenoaks PCN, the value was 0.27 in 2022 Q4 and 0.22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lower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1/22 and compares these values to the England average. The value for England was 62. The value for Sevenoaks PCN was 67, which is bette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evenoaks PCN in 2021/22 compared to England. The value for England was 62. The value for Amherst Medical Practice was 69, which is better compared to England. The value for Borough Green Medical Practice was 72, which is better compared to England. The value for Edenbridge Med Practice was 67, which is better compared to England. The value for Otford Medical Practice was 73, which is better compared to England. The value for South Park Medical Practice was 57, which is similar compared to England. The value for St John's Medical Practice was 56, which is worse compared to England. The value for Town Medical Centre was 58, which is similar compared to England. The value for Westerham Practice was 6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4 years, up to 2021/22. In Sevenoaks PCN, the value was 74 in 2018/19 and 67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2/23 and compares these values to the England average. The value for England was 67. The value for Sevenoaks PCN was 74,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evenoaks PCN in 2022/23 compared to England. The value for England was 67. The value for Amherst Medical Practice was 80, which is better compared to England. The value for Borough Green Medical Practice was 73, which is better compared to England. The value for Edenbridge Med Practice was 75, which is better compared to England. The value for Otford Medical Practice was 76, which is better compared to England. The value for South Park Medical Practice was 70, which is similar compared to England. The value for St John's Medical Practice was 66, which is similar compared to England. The value for Town Medical Centre was 71, which is similar compared to England. The value for Westerham Practice was 7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75 in 2018/19 and 74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2/23 and compares these values to the England average. The value for England was 72. The value for Sevenoaks PCN was 77, which is bette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evenoaks PCN in 2022/23 compared to England. The value for England was 72. The value for Amherst Medical Practice was 79, which is better compared to England. The value for Borough Green Medical Practice was 77, which is better compared to England. The value for Edenbridge Med Practice was 77, which is better compared to England. The value for Otford Medical Practice was 77, which is better compared to England. The value for South Park Medical Practice was 73, which is similar compared to England. The value for St John's Medical Practice was 73, which is similar compared to England. The value for Town Medical Centre was 75, which is similar compared to England. The value for Westerham Practice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65 in 2018/19 and 77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16 - 20 and compares these values to the England average. The value for England was 6.8. The value for Sevenoaks PCN was 4.7,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16 - 20. The value for England was 7.  The value for Borough Green and Long Mill ward was 4. The value for Brasted, Chevening and Sundridge ward was 3. The value for Cowden and Hever ward was 5. The value for Dunton Green and Riverhead ward was 4. The value for Edenbridge North and East ward was 5. The value for Edenbridge South and West ward was 6. The value for Halstead, Knockholt and Badgers Mount ward was 5. The value for Kemsing ward was 6. The value for Otford and Shoreham ward was 6. The value for Seal and Weald ward was 2. The value for Sevenoaks Eastern ward was 5. The value for Sevenoaks Kippington ward was 8. The value for Sevenoaks Northern ward was 3. The value for Sevenoaks Town and St John's ward was 4. The value for Westerham and Crockham Hill ward was 8. The value for Wrotham, Ightham and Stansted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2/23 and compares these values to the England average. The value for England was  795. The value for Sevenoaks PCN was  978, which is worse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2/23. The value for England was 795.  The value for Borough Green and Long Mill ward was 750, which is similar compared to England. The value for Brasted, Chevening and Sundridge ward was 829, which is similar compared to England. The value for Cowden and Hever ward was 732, which is similar compared to England. The value for Dunton Green and Riverhead ward was 1100, which is worse compared to England. The value for Edenbridge North and East ward was 839, which is similar compared to England. The value for Edenbridge South and West ward was 1117, which is worse compared to England. The value for Halstead, Knockholt and Badgers Mount ward was 778, which is similar compared to England. The value for Kemsing ward was 967, which is worse compared to England. The value for Otford and Shoreham ward was 1043, which is worse compared to England. The value for Seal and Weald ward was 932, which is similar compared to England. The value for Sevenoaks Eastern ward was 1284, which is worse compared to England. The value for Sevenoaks Kippington ward was 759, which is similar compared to England. The value for Sevenoaks Northern ward was 1397, which is worse compared to England. The value for Sevenoaks Town and St John's ward was 1273, which is worse compared to England. The value for Westerham and Crockham Hill ward was 871, which is similar compared to England. The value for Wrotham, Ightham and Stansted ward was 64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646 in 2018/19 and 978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0/21 - 22/23 and compares these values to the England average. The value for England was 110. The value for Sevenoaks PCN was  59, which is bette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0/21 - 22/23. The value for England was 110.  The value for Borough Green and Long Mill ward was not compared to England. The value for Brasted, Chevening and Sundridge ward was not compared to England. The value for Cowden and Hever ward was not compared to England. The value for Dunton Green and Riverhead ward was not compared to England. The value for Edenbridge North and East ward was not compared to England. The value for Edenbridge South and West ward was not compared to England. The value for Halstead, Knockholt and Badgers Mount ward was not compared to England. The value for Kemsing ward was not compared to England. The value for Otford and Shoreham ward was not compared to England. The value for Seal and Weald ward was not compared to England. The value for Sevenoaks Eastern ward was not compared to England. The value for Sevenoaks Kippington ward was not compared to England. The value for Sevenoaks Northern ward was not compared to England. The value for Sevenoaks Town and St John's ward was not compared to England. The value for Westerham and Crockham Hill ward was not compared to England. The value for Wrotham, Ightham and Stansted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0/21 - 22/23. In Sevenoaks PCN, the value was 137 in 2016/17 - 18/19 and  59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2/23 and compares these values to the England average. The value for England was 319. The value for Sevenoaks PCN was 436, which is worse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2/23. The value for England was 319.  The value for Borough Green and Long Mill ward was not compared to England. The value for Brasted, Chevening and Sundridge ward was not compared to England. The value for Cowden and Hever ward was not compared to England. The value for Dunton Green and Riverhead ward was 1254, which is worse compared to England. The value for Edenbridge North and East ward was not compared to England. The value for Edenbridge South and West ward was not compared to England. The value for Halstead, Knockholt and Badgers Mount ward was not compared to England. The value for Kemsing ward was not compared to England. The value for Otford and Shoreham ward was not compared to England. The value for Seal and Weald ward was not compared to England. The value for Sevenoaks Eastern ward was not compared to England. The value for Sevenoaks Kippington ward was not compared to England. The value for Sevenoaks Northern ward was not compared to England. The value for Sevenoaks Town and St John's ward was not compared to England. The value for Westerham and Crockham Hill ward was not compared to England. The value for Wrotham, Ightham and Stansted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Sevenoaks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5 years, up to 2022/23. In Sevenoaks PCN, the value was 311 in 2018/19 and 436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Content" descr="The scatter plot shows the values for practices in Sevenoaks PCN for several indicators. Indicator 1. CHD (all ages). In 2022/23, the value for Sevenoaks PCN was 2.5 and the value for England was 3.0. The value for Amherst Medical Practice was 2.4, which is lower compared to England. The value for Borough Green Medical Practice was 2.9, which is similar compared to England. The value for Edenbridge Med Practice was 2.9, which is similar compared to England. The value for Otford Medical Practice was 2.9, which is similar compared to England. The value for South Park Medical Practice was 2.0, which is lower compared to England. The value for St John's Medical Practice was 1.7, which is lower compared to England. The value for Town Medical Centre was 2.0, which is lower compared to England. The value for Westerham Practice was 3.0, which is similar compared to England.   Indicator 2. Stroke (all ages). In 2022/23, the value for Sevenoaks PCN was 1.9 and the value for England was 1.8. The value for Amherst Medical Practice was 1.9, which is similar compared to England. The value for Borough Green Medical Practice was 2.0, which is similar compared to England. The value for Edenbridge Med Practice was 2.2, which is similar compared to England. The value for Otford Medical Practice was 2.2, which is similar compared to England. The value for South Park Medical Practice was 1.4, which is similar compared to England. The value for St John's Medical Practice was 1.5, which is similar compared to England. The value for Town Medical Centre was 1.6, which is similar compared to England. The value for Westerham Practice was 2.0, which is similar compared to England.   Indicator 3. PAD (all ages). In 2022/23, the value for Sevenoaks PCN was 0.5 and the value for England was 0.6. The value for Amherst Medical Practice was 0.5, which is similar compared to England. The value for Borough Green Medical Practice was 0.5, which is similar compared to England. The value for Edenbridge Med Practice was 0.5, which is similar compared to England. The value for Otford Medical Practice was 0.6, which is similar compared to England. The value for South Park Medical Practice was 0.4, which is similar compared to England. The value for St John's Medical Practice was 0.3, which is similar compared to England. The value for Town Medical Centre was 0.2, which is lower compared to England. The value for Westerham Practice was 0.5, which is similar compared to England.   Indicator 4. Heart failure (all ages). In 2022/23, the value for Sevenoaks PCN was 0.8 and the value for England was 1.0. The value for Amherst Medical Practice was 0.5, which is lower compared to England. The value for Borough Green Medical Practice was 1.0, which is similar compared to England. The value for Edenbridge Med Practice was 1.1, which is similar compared to England. The value for Otford Medical Practice was 1.1, which is similar compared to England. The value for South Park Medical Practice was 0.7, which is similar compared to England. The value for St John's Medical Practice was 0.6, which is lower compared to England. The value for Town Medical Centre was 0.5, which is lower compared to England. The value for Westerham Practice was 1.1, which is similar compared to England.   Indicator 5. Atrial fibrillation (all ages). In 2022/23, the value for Sevenoaks PCN was 2.9 and the value for England was 2.1. The value for Amherst Medical Practice was 3.0, which is higher compared to England. The value for Borough Green Medical Practice was 3.0, which is higher compared to England. The value for Edenbridge Med Practice was 3.2, which is higher compared to England. The value for Otford Medical Practice was 3.4, which is higher compared to England. The value for South Park Medical Practice was 2.3, which is similar compared to England. The value for St John's Medical Practice was 2.0, which is similar compared to England. The value for Town Medical Centre was 1.9, which is similar compared to England. The value for Westerham Practice was 3.2, which is higher compared to England.   Indicator 6. Hypertension (all ages). In 2022/23, the value for Sevenoaks PCN was 14.4 and the value for England was 14.4. The value for Amherst Medical Practice was 16.2, which is higher compared to England. The value for Borough Green Medical Practice was 16.1, which is higher compared to England. The value for Edenbridge Med Practice was 15.2, which is similar compared to England. The value for Otford Medical Practice was 15.4, which is similar compared to England. The value for South Park Medical Practice was 10.4, which is lower compared to England. The value for St John's Medical Practice was 9.7, which is lower compared to England. The value for Town Medical Centre was 12.1, which is lower compared to England. The value for Westerham Practice was 15.8, which is higher compared to England.   Indicator 7. Smoking (15+). In 2022/23, the value for Sevenoaks PCN was 9.9 and the value for England was 14.7. The value for Amherst Medical Practice was 7.1, which is lower compared to England. The value for Borough Green Medical Practice was 9.2, which is lower compared to England. The value for Edenbridge Med Practice was 13.9, which is similar compared to England. The value for Otford Medical Practice was 9.2, which is lower compared to England. The value for South Park Medical Practice was 7.0, which is lower compared to England. The value for St John's Medical Practice was 12.6, which is lower compared to England. The value for Town Medical Centre was 7.9, which is lower compared to England. The value for Westerham Practice was 11.7, which is lower compared to England.   Indicator 8. CKD (18+). In 2022/23, the value for Sevenoaks PCN was 4.9 and the value for England was 4.2. The value for Amherst Medical Practice was 4.3, which is similar compared to England. The value for Borough Green Medical Practice was 4.8, which is higher compared to England. The value for Edenbridge Med Practice was 5.2, which is higher compared to England. The value for Otford Medical Practice was 5.7, which is higher compared to England. The value for South Park Medical Practice was 6.7, which is higher compared to England. The value for St John's Medical Practice was 4.0, which is similar compared to England. The value for Town Medical Centre was 3.0, which is lower compared to England. The value for Westerham Practice was 6.2,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Content" descr="The scatter plot shows the values for practices in Sevenoaks PCN for several indicators. Indicator 1. Cancer (all ages). In 2022/23, the value for Sevenoaks PCN was 4.6 and the value for England was 3.5. The value for Amherst Medical Practice was 5.4, which is higher compared to England. The value for Borough Green Medical Practice was 4.9, which is higher compared to England. The value for Edenbridge Med Practice was 4.4, which is higher compared to England. The value for Otford Medical Practice was 5.1, which is higher compared to England. The value for South Park Medical Practice was 3.7, which is similar compared to England. The value for St John's Medical Practice was 2.9, which is similar compared to England. The value for Town Medical Centre was 3.2, which is similar compared to England. The value for Westerham Practice was 5.7, which is higher compared to England.   Indicator 2. Diabetes (17+ yrs). In 2022/23, the value for Sevenoaks PCN was 5.8 and the value for England was 7.5. The value for Amherst Medical Practice was 5.2, which is lower compared to England. The value for Borough Green Medical Practice was 5.7, which is lower compared to England. The value for Edenbridge Med Practice was 6.6, which is lower compared to England. The value for Otford Medical Practice was 6.3, which is lower compared to England. The value for South Park Medical Practice was 4.2, which is lower compared to England. The value for St John's Medical Practice was 6.1, which is lower compared to England. The value for Town Medical Centre was 4.9, which is lower compared to England. The value for Westerham Practice was 6.4, which is lower compared to England.   Indicator 3. COPD (all ages). In 2022/23, the value for Sevenoaks PCN was 1.4 and the value for England was 1.8. The value for Amherst Medical Practice was 1.5, which is lower compared to England. The value for Borough Green Medical Practice was 1.4, which is lower compared to England. The value for Edenbridge Med Practice was 1.7, which is similar compared to England. The value for Otford Medical Practice was 1.4, which is lower compared to England. The value for South Park Medical Practice was 1.1, which is lower compared to England. The value for St John's Medical Practice was 1.4, which is lower compared to England. The value for Town Medical Centre was 1.0, which is lower compared to England. The value for Westerham Practice was 1.7,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Content" descr="The scatter plot shows the values for practices in Sevenoaks PCN for several indicators. Indicator 1. Serious Mental Illness (all ages). In 2022/23, the value for Sevenoaks PCN was 0.7 and the value for England was 1.0. The value for Amherst Medical Practice was 0.6, which is lower compared to England. The value for Borough Green Medical Practice was 0.6, which is lower compared to England. The value for Edenbridge Med Practice was 0.8, which is similar compared to England. The value for Otford Medical Practice was 0.6, which is lower compared to England. The value for South Park Medical Practice was 0.7, which is similar compared to England. The value for St John's Medical Practice was 0.8, which is similar compared to England. The value for Town Medical Centre was 0.9, which is similar compared to England. The value for Westerham Practice was 0.9, which is similar compared to England.   Indicator 2. Depression (18+ yrs). In 2022/23, the value for Sevenoaks PCN was 13.2 and the value for England was 13.2. The value for Amherst Medical Practice was 14.3, which is similar compared to England. The value for Borough Green Medical Practice was 14.5, which is higher compared to England. The value for Edenbridge Med Practice was 13.7, which is similar compared to England. The value for Otford Medical Practice was 14.3, which is similar compared to England. The value for South Park Medical Practice was 12.4, which is similar compared to England. The value for St John's Medical Practice was 10.3, which is lower compared to England. The value for Town Medical Centre was 8.9, which is lower compared to England. The value for Westerham Practice was 13.5, which is similar compared to England.   Indicator 3. Dementia (all ages). In 2022/23, the value for Sevenoaks PCN was 0.9 and the value for England was 0.7. The value for Amherst Medical Practice was 1.2, which is higher compared to England. The value for Borough Green Medical Practice was 0.8, which is similar compared to England. The value for Edenbridge Med Practice was 0.8, which is similar compared to England. The value for Otford Medical Practice was 1.2, which is higher compared to England. The value for South Park Medical Practice was 1.1, which is higher compared to England. The value for St John's Medical Practice was 0.6, which is similar compared to England. The value for Town Medical Centre was 0.6, which is similar compared to England. The value for Westerham Practice was 0.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2/23 and compares these values to the England average. The value for England was 856. The value for Sevenoaks PCN was 648, which is better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2/23. The value for England was 856.  The value for Borough Green and Long Mill ward was 519, which is better compared to England. The value for Brasted, Chevening and Sundridge ward was 793, which is similar compared to England. The value for Cowden and Hever ward was 774, which is similar compared to England. The value for Dunton Green and Riverhead ward was 660, which is similar compared to England. The value for Edenbridge North and East ward was 849, which is similar compared to England. The value for Edenbridge South and West ward was 1020, which is similar compared to England. The value for Halstead, Knockholt and Badgers Mount ward was 474, which is better compared to England. The value for Kemsing ward was 375, which is better compared to England. The value for Otford and Shoreham ward was 663, which is similar compared to England. The value for Seal and Weald ward was 610, which is similar compared to England. The value for Sevenoaks Eastern ward was 517, which is better compared to England. The value for Sevenoaks Kippington ward was 667, which is similar compared to England. The value for Sevenoaks Northern ward was 841, which is similar compared to England. The value for Sevenoaks Town and St John's ward was 560, which is better compared to England. The value for Westerham and Crockham Hill ward was 603, which is similar compared to England. The value for Wrotham, Ightham and Stansted ward was 41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10 years, up to 2022/23. In Sevenoaks PCN, the value was 566 in 2013/14 and 648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lollipop_box" descr="The lollipop plot shows the indicator values for the PCN, peer group, HCP and ICS for 2020 - 22 and compares these values to the England average. The value for England was 355. The value for Sevenoaks PCN was 259, which is bette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evenoaks PCN in 2020 - 22. The value for England was 355.  The value for Borough Green and Long Mill ward was 210, which is better compared to England. The value for Brasted, Chevening and Sundridge ward was 172, which is better compared to England. The value for Cowden and Hever ward was 198, which is similar compared to England. The value for Dunton Green and Riverhead ward was 287, which is similar compared to England. The value for Edenbridge North and East ward was 370, which is similar compared to England. The value for Edenbridge South and West ward was 374, which is similar compared to England. The value for Halstead, Knockholt and Badgers Mount ward was 220, which is better compared to England. The value for Kemsing ward was 243, which is similar compared to England. The value for Otford and Shoreham ward was 288, which is similar compared to England. The value for Seal and Weald ward was 228, which is similar compared to England. The value for Sevenoaks Eastern ward was 339, which is similar compared to England. The value for Sevenoaks Kippington ward was 218, which is better compared to England. The value for Sevenoaks Northern ward was 332, which is similar compared to England. The value for Sevenoaks Town and St John's ward was 309, which is similar compared to England. The value for Westerham and Crockham Hill ward was 238, which is similar compared to England. The value for Wrotham, Ightham and Stansted ward was 21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Sevenoak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evenoaks PCN and England over the last 4 years, up to 2020 - 22. In Sevenoaks PCN, the value was 242 in 2017 - 19 and 259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Sevenoaks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18/06/2024</a:t>
            </a:r>
          </a:p>
        </p:txBody>
      </p:sp>
      <p:pic>
        <p:nvPicPr>
          <p:cNvPr id="5" name="Value 1" descr="In Sevenoaks PCN, the Cancer mortality (under 75 yrs) value was 108.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Sevenoaks PCN in 2020 - 22. The value for England was 123.  The value for Borough Green and Long Mill ward was 92, which is similar compared to England. The value for Brasted, Chevening and Sundridge ward was 85, which is similar compared to England. The value for Cowden and Hever ward was not compared to England. The value for Dunton Green and Riverhead ward was 150, which is similar compared to England. The value for Edenbridge North and East ward was 104, which is similar compared to England. The value for Edenbridge South and West ward was 165, which is similar compared to England. The value for Halstead, Knockholt and Badgers Mount ward was not compared to England. The value for Kemsing ward was 133, which is similar compared to England. The value for Otford and Shoreham ward was 109, which is similar compared to England. The value for Seal and Weald ward was 99, which is similar compared to England. The value for Sevenoaks Eastern ward was 104, which is similar compared to England. The value for Sevenoaks Kippington ward was 110, which is similar compared to England. The value for Sevenoaks Northern ward was 108, which is similar compared to England. The value for Sevenoaks Town and St John's ward was 110, which is similar compared to England. The value for Westerham and Crockham Hill ward was 108, which is similar compared to England. The value for Wrotham, Ightham and Stansted ward was 9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evenoaks PCN, the Circulatory mortality (under 75 yrs) value was 4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Sevenoaks PCN in 2020 - 22. The value for England was 123.  The value for Borough Green and Long Mill ward was 92, which is similar compared to England. The value for Brasted, Chevening and Sundridge ward was 85, which is similar compared to England. The value for Cowden and Hever ward was not compared to England. The value for Dunton Green and Riverhead ward was 150, which is similar compared to England. The value for Edenbridge North and East ward was 104, which is similar compared to England. The value for Edenbridge South and West ward was 165, which is similar compared to England. The value for Halstead, Knockholt and Badgers Mount ward was not compared to England. The value for Kemsing ward was 133, which is similar compared to England. The value for Otford and Shoreham ward was 109, which is similar compared to England. The value for Seal and Weald ward was 99, which is similar compared to England. The value for Sevenoaks Eastern ward was 104, which is similar compared to England. The value for Sevenoaks Kippington ward was 110, which is similar compared to England. The value for Sevenoaks Northern ward was 108, which is similar compared to England. The value for Sevenoaks Town and St John's ward was 110, which is similar compared to England. The value for Westerham and Crockham Hill ward was 108, which is similar compared to England. The value for Wrotham, Ightham and Stansted ward was 9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Sevenoaks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Sevenoaks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18/06/2024</a:t>
            </a:r>
          </a:p>
        </p:txBody>
      </p:sp>
      <p:pic>
        <p:nvPicPr>
          <p:cNvPr id="5" name="Value 1" descr="In Sevenoaks PCN, the Osteoporosis prev 50+ [%] value was 0.8.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Sevenoaks PCN in 2022/23 compared to England. The value for England was 1.0. The value for Amherst Medical Practice was 0.7, which is similar compared to England. The value for Borough Green Medical Practice was 0.5, which is lower compared to England. The value for Edenbridge Med Practice was 0.9, which is similar compared to England. The value for Otford Medical Practice was 0.9, which is similar compared to England. The value for South Park Medical Practice was 1.5, which is similar compared to England. The value for St John's Medical Practice was 0.8, which is similar compared to England. The value for Town Medical Centre was 0.5, which is similar compared to England. The value for Westerham Practice was 1.1,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evenoaks PCN, the Hip fracture hospital admissions 65+ value was  97.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Sevenoaks PCN in 2016/17 - 20/21. The value for England was 100.  The value for Borough Green and Long Mill ward was 94, which is similar compared to England. The value for Brasted, Chevening and Sundridge ward was 95, which is similar compared to England. The value for Cowden and Hever ward was 174, which is worse compared to England. The value for Dunton Green and Riverhead ward was 85, which is similar compared to England. The value for Edenbridge North and East ward was 102, which is similar compared to England. The value for Edenbridge South and West ward was 52, which is better compared to England. The value for Halstead, Knockholt and Badgers Mount ward was 93, which is similar compared to England. The value for Kemsing ward was 116, which is similar compared to England. The value for Otford and Shoreham ward was 61, which is better compared to England. The value for Seal and Weald ward was 77, which is similar compared to England. The value for Sevenoaks Eastern ward was 140, which is similar compared to England. The value for Sevenoaks Kippington ward was 95, which is similar compared to England. The value for Sevenoaks Northern ward was 91, which is similar compared to England. The value for Sevenoaks Town and St John's ward was 116, which is similar compared to England. The value for Westerham and Crockham Hill ward was 112, which is similar compared to England. The value for Wrotham, Ightham and Stansted ward was 9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Sevenoaks PCN is similar to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Sevenoaks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Content" descr="Sevenoaks PCN is in West Kent HCP. The PCN is in the local authority districts of Sevenoaks and Tonbridge and Malling. The PCN covers the following wards: Brasted, Chevening and Sundridge, Cowden and Hever, Dunton Green and Riverhead, Edenbridge North and East, Edenbridge South and West, Halstead, Knockholt and Badgers Mount, Kemsing, Otford and Shoreham, Seal and Weald, Sevenoaks Eastern, Sevenoaks Kippington, Sevenoaks Northern, Sevenoaks Town and St John's, Westerham and Crockham Hill, Borough Green and Long Mill, Wrotham, Ightham and Stansted, and Downs and Merewort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Content" descr="There are 8 GP practices in Sevenoaks PCN: Amherst Medical Practice, Borough Green Medical Practice, Edenbridge Med Practice, Otford Medical Practice, South Park Medical Practice, St John's Medical Practice, Town Medical Centre, and Westerham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pic>
        <p:nvPicPr>
          <p:cNvPr id="5" name="Content" descr="There are 29 primary schools in Sevenoaks PCN: Amherst School, Borough Green Primary School, Chevening, St Botolph's Church of England Voluntary Aided Primary School, Churchill Church of England Voluntary Controlled Primary School, Crockham Hill Church of England Voluntary Controlled Primary School, Dunton Green Primary School, Edenbridge Primary School, Four Elms Primary School, Halstead Community Primary School, Hever Church of England Voluntary Aided Primary School, Ide Hill Church of England Primary School, Ightham Primary School, Kemsing Primary School, Lady Boswell's Church of England Voluntary Aided Primary School, Sevenoaks, Offham Primary School, Otford Primary School, Platt Church of England Voluntary Aided Primary School, Plaxtol Primary School, Riverhead Infants' School, Seal Church of England Voluntary Controlled Primary School, Sevenoaks Primary School, Shipbourne School, Shoreham Village School, St George's Church of England Voluntary Controlled Primary School, St John's Church of England Primary School, Sevenoaks, St Katharine's Knockholt Church of England Voluntary Aided Primary School, St Lawrence Church of England Primary School, St Thomas' Catholic Primary School, Sevenoaks, and Sundridge and Brasted Church of England Voluntary Controlle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18/06/2024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809</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Sevenoaks PCN</vt:lpstr>
      <vt:lpstr>Summary: Sevenoaks</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2024-07-25T11:26:14Z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