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Weald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Weald PCN. The total population of Weald PCN is 52,813. In Weald PCN, 16.6% of children are aged under 15 compared to 16.3% in England. In Weald PCN, 61.3% of people are aged 15 to 64 compared to 66.0% in England. In Weald PCN, 22.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Weald PCN in July 2019. There are 11 LSOAs in the 9.4 - 20.7 value range. There are 10 LSOAs in the 20.7 - 27 value range. There are 2 LSOAs in the 27 - 34.1 value range. There is 1 LSOA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Weald PCN compared to Kent and Medway ICS. In Weald PCN, 93.9% of the population were from the White British ethnic group compared to 89.2% in Kent and Medway ICS. In Weald PCN, 3.4% of the population were from the White other ethnic group compared to 3.8% in Kent and Medway ICS. In Weald PCN, 1.1% of the population were from the Mixed ethnic group compared to 1.6% in Kent and Medway ICS. In Weald PCN, 1.1% of the population were from the Asian ethnic group compared to 3.5% in Kent and Medway ICS. In Weald PCN, 0.3% of the population were from the Black ethnic group compared to 1.3% in Kent and Medway ICS. In Weald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Weald PCN compared to Kent and Medway ICS as reported in the 2011 Census. In Weald PCN, 97.1% of the population spoke English as their main language compared to 95.2% in Kent and Medway ICS. In Weald PCN, 0.7% of the population spoke Polish as their main language compared to 0.7% in Kent and Medway ICS. In Weald PCN, 0.2% of the population spoke All other Chinese as their main language compared to 0.2% in Kent and Medway ICS. In Weald PCN, 0.2% of the population spoke French as their main language compared to 0.2% in Kent and Medway ICS. In Weald PCN, 0.1% of the population spoke Lithuanian as their main language compared to 0.2% in Kent and Medway ICS. In Weald PCN, 0.1% of the population spoke German as their main language compared to 0.1% in Kent and Medway ICS. In Weald PCN, 0.1% of the population spoke Cantonese Chinese as their main language compared to 0.1% in Kent and Medway ICS. In Weald PCN, 0.1% of the population spoke Spanish as their main language compared to 0.1% in Kent and Medway ICS. In Weald PCN, 0.1% of the population spoke Tagalog/Filipino as their main language compared to 0.1% in Kent and Medway ICS. In Weald PCN, 0.1% of the population spoke Bengali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Weald PCN compared to Kent and Medway ICS. In Weald PCN, 3.4% of the population were from the White other ethnic group compared to 3.8% in Kent and Medway ICS. In Weald PCN, 1.1% of the population were from the Mixed ethnic group compared to 1.6% in Kent and Medway ICS. In Weald PCN, 1.1% of the population were from the Asian ethnic group compared to 3.5% in Kent and Medway ICS. In Weald PCN, 0.3% of the population were from the Black ethnic group compared to 1.3% in Kent and Medway ICS. In Weald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Weald PCN compared to Kent and Medway ICS as reported in the 2011 Census. In Weald PCN, 0.7% of the population spoke Polish as their main language compared to 0.7% in Kent and Medway ICS. In Weald PCN, 0.2% of the population spoke All other Chinese as their main language compared to 0.2% in Kent and Medway ICS. In Weald PCN, 0.2% of the population spoke French as their main language compared to 0.2% in Kent and Medway ICS. In Weald PCN, 0.1% of the population spoke Lithuanian as their main language compared to 0.2% in Kent and Medway ICS. In Weald PCN, 0.1% of the population spoke German as their main language compared to 0.1% in Kent and Medway ICS. In Weald PCN, 0.1% of the population spoke Cantonese Chinese as their main language compared to 0.1% in Kent and Medway ICS. In Weald PCN, 0.1% of the population spoke Spanish as their main language compared to 0.1% in Kent and Medway ICS. In Weald PCN, 0.1% of the population spoke Tagalog/Filipino as their main language compared to 0.1% in Kent and Medway ICS. In Weald PCN, 0.1% of the population spoke Bengali as their main language compared to 0.2% in Kent and Medway ICS. In Weald PCN, 0.1% of the population spoke Hun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Weald PCN compared to Kent and Medway ICS. In Weald PCN, 82% of pupils were from the White British/Irish ethnic group compared to 72.3% in Kent and Medway ICS. In Weald PCN, 10.1% of pupils were from the White other ethnic group compared to 8.2% in Kent and Medway ICS. In Weald PCN, 4.5% of pupils were from the Mixed ethnic group compared to 6.5% in Kent and Medway ICS. In Weald PCN, 1% of pupils were from the Asian ethnic group compared to 5.4% in Kent and Medway ICS. In Weald PCN, 0.5% of pupils were from the Black ethnic group compared to 5% in Kent and Medway ICS. In Weald PCN, 0.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- 95.3% of pupils in Weald.
- 86% of pupils in Kent and Medway. 
Other than English as first language: 
- 4.6% of pupils in Weald.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Weald PCN. In Weald PCN, 0 (or 0%) of 25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Weald</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156772883"/>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91994424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Weald PCN, as well the 7 domains of deprivation which combine to create the IMD 2019. For overall deprivation (IMD 2019), 0% of LSOAs in Weald PCN are in the most deprived 20% in England. For the Income Domain, 0% of LSOAs in Weald PCN are in the most deprived 20% in England. For the Employment Domain, 0% of LSOAs in Weald PCN are in the most deprived 20% in England. For the Education, Skills and Training Domain, 8% of LSOAs in Weald PCN are in the most deprived 20% in England. For the Health Deprivation and Disability Domain, 0% of LSOAs in Weald PCN are in the most deprived 20% in England. For the Crime Domain, 0% of LSOAs in Weald PCN are in the most deprived 20% in England. For the Barriers to Housing and Services Domain, 32% of LSOAs in Weald PCN are in the most deprived 20% in England. For the Living Environment Domain, 44% of LSOAs in Weald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Weald PCN was 6.3,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Weald PCN in 2022/23 compared to England. The value for England was 5.9. The value for Benenden Church of England Primary School was  4.9, which is better compared to England. The value for Brenchley and Matfield Church of England Primary School was  6.8, which is worse compared to England. The value for Colliers Green Church of England Primary School was  5.1, which is better compared to England. The value for Cranbrook Church of England Primary School was  2.8, which is better compared to England. The value for Frittenden Church of England Primary School was 10.9, which is worse compared to England. The value for Goudhurst and Kilndown Church of England Primary School was  6.5, which is worse compared to England. The value for Hawkhurst Church of England Primary School was  5.7, which is similar compared to England. The value for Horsmonden Primary Academy was  4.6, which is better compared to England. The value for Laddingford St Mary's Church of England Voluntary Controlled Primary School was  8.1, which is worse compared to England. The value for Lamberhurst St Mary's CofE (Voluntary Controlled) Primary School was  4.9, which is better compared to England. The value for Marden Primary Academy was  6.1, which is similar compared to England. The value for Sandhurst Primary School was  6.1, which is similar compared to England. The value for Sissinghurst Voluntary Aided Church of England Primary School was 10.8, which is worse compared to England. The value for St Margaret's, Collier Street Church of England Voluntary Controlled School was  5.7, which is similar compared to England. The value for Staplehurst School was  7.3, which is worse compared to England. The value for Yalding, St Peter and St Paul Church of England Voluntary Controlled Primary School was  6.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3 years, up to 2022/23. In Weald PCN, the value was 3.2 in 2020/21 and 6.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Weald PCN was 3.2,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1/22. The value for England was 5.  The value for Benenden and Cranbrook ward was 3, which is better compared to England. The value for Brenchley and Horsmonden ward was 3, which is better compared to England. The value for Frittenden and Sissinghurst ward was 3, which is better compared to England. The value for Goudhurst and Lamberhurst ward was 3, which is better compared to England. The value for Hawkhurst and Sandhurst ward was 4, which is better compared to England. The value for Marden and Yalding ward was 4, which is better compared to England. The value for Staplehurst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Weald PCN was 10,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0. The value for England was 13.  The value for Benenden and Cranbrook ward was 10. The value for Brenchley and Horsmonden ward was 10. The value for Frittenden and Sissinghurst ward was 11. The value for Goudhurst and Lamberhurst ward was 11. The value for Hawkhurst and Sandhurst ward was 11. The value for Marden and Yalding ward was 10. The value for Staplehurst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Weald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Weald PCN, the Male value was 80.8.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Weald PCN in 2020 - 22. The value for England was 79.  The value for Benenden and Cranbrook ward was 80, which is similar compared to England. The value for Brenchley and Horsmonden ward was 83, which is better compared to England. The value for Frittenden and Sissinghurst ward was not calculated due to small numbers, which is not compared to England. The value for Goudhurst and Lamberhurst ward was 83, which is better compared to England. The value for Hawkhurst and Sandhurst ward was 78, which is similar compared to England. The value for Marden and Yalding ward was 81, which is better compared to England. The value for Staplehurst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Weald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Weald PCN, the Female value was 84.4.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Weald PCN in 2020 - 22. The value for England was 83.  The value for Benenden and Cranbrook ward was 85, which is similar compared to England. The value for Brenchley and Horsmonden ward was 89, which is better compared to England. The value for Frittenden and Sissinghurst ward was not calculated due to small numbers, which is not compared to England. The value for Goudhurst and Lamberhurst ward was 84, which is similar compared to England. The value for Hawkhurst and Sandhurst ward was 82, which is similar compared to England. The value for Marden and Yalding ward was 86, which is better compared to England. The value for Staplehurst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Weald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Weald PCN was 12,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2/23 compared to England. The value for England was 15. The value for Howell Surgery was 10, which is lower compared to England. The value for Lamberhurst was 10, which is lower compared to England. The value for Malling Health Four was 12, which is lower compared to England. The value for Marden Medical Centre was 14, which is similar compared to England. The value for Old Parsonage Surgery was 10, which is lower compared to England. The value for Old School Surgery was 12, which is lower compared to England. The value for Orchard End was  8, which is lower compared to England. The value for Weald View Medical Practice - Hawkhurst was 12, which is lower compared to England. The value for Yalding was 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13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Weald PCN was 29, which is better compared to England. The value for peer group was 36,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0/21 - 22/23. The value for England was 37.  The value for Benenden and Cranbrook ward was 33. The value for Brenchley and Horsmonden ward was 26. The value for Frittenden and Sissinghurst ward was not calculated due to small numbers. The value for Goudhurst and Lamberhurst ward was 19. The value for Hawkhurst and Sandhurst ward was 34. The value for Marden and Yalding ward was 29. The value for Staplehurst ward was 2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13 years, up to 2020/21 - 22/23. In Weald PCN, the value was 32 in 2008/09 - 10/11 and 29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Weald PCN was  9, which is low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2/23 compared to England. The value for England was 11. The value for Howell Surgery was  6, which is lower compared to England. The value for Lamberhurst was  8, which is lower compared to England. The value for Malling Health Four was  6, which is lower compared to England. The value for Marden Medical Centre was 14, which is higher compared to England. The value for Old Parsonage Surgery was  8, which is lower compared to England. The value for Old School Surgery was  9, which is lower compared to England. The value for Orchard End was  6, which is lower compared to England. The value for Weald View Medical Practice - Hawkhurst was 10, which is lower compared to England. The value for Yalding was 1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8 in 2018/19 and  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Weald PCN was 569, which is simila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2/23. The value for England was 583.  The value for Benenden and Cranbrook ward was 487, which is similar compared to England. The value for Brenchley and Horsmonden ward was 314, which is better compared to England. The value for Frittenden and Sissinghurst ward was 480, which is similar compared to England. The value for Goudhurst and Lamberhurst ward was 631, which is similar compared to England. The value for Hawkhurst and Sandhurst ward was 876, which is worse compared to England. The value for Marden and Yalding ward was 692, which is similar compared to England. The value for Staplehurst ward was 40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407 in 2018/19 and 56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Weald PCN was 0.28, which is highe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3 Q4 compared to England. The value for England was 0.23. The value for Howell Surgery was 0.29, which is higher compared to England. The value for Lamberhurst was 0.23, which is similar compared to England. The value for Malling Health Four was 0.26, which is higher compared to England. The value for Marden Medical Centre was 0.27, which is higher compared to England. The value for Old Parsonage Surgery was 0.34, which is higher compared to England. The value for Old School Surgery was 0.31, which is higher compared to England. The value for Orchard End was 0.24, which is similar compared to England. The value for Weald View Medical Practice - Hawkhurst was 0.30, which is higher compared to England. The value for Yalding was 0.26,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quarters, up to 2023 Q4. In Weald PCN, the value was 0.33 in 2022 Q4 and 0.28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Weald PCN was 63, which is simila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1/22 compared to England. The value for England was 62. The value for Howell Surgery was 66, which is similar compared to England. The value for Lamberhurst was 61, which is similar compared to England. The value for Malling Health Four was 64, which is similar compared to England. The value for Marden Medical Centre was 67, which is similar compared to England. The value for Old Parsonage Surgery was 64, which is similar compared to England. The value for Old School Surgery was 54, which is worse compared to England. The value for Orchard End was 63, which is similar compared to England. The value for Weald View Medical Practice - Hawkhurst was 59, which is similar compared to England. The value for Yalding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4 years, up to 2021/22. In Weald PCN, the value was 76 in 2018/19 and 63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Weald PCN was 76,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2/23 compared to England. The value for England was 67. The value for Howell Surgery was 76, which is better compared to England. The value for Lamberhurst was 77, which is better compared to England. The value for Malling Health Four was 70, which is similar compared to England. The value for Marden Medical Centre was 78, which is better compared to England. The value for Old Parsonage Surgery was 75, which is better compared to England. The value for Old School Surgery was 80, which is better compared to England. The value for Orchard End was 77, which is better compared to England. The value for Weald View Medical Practice - Hawkhurst was 78, which is better compared to England. The value for Yalding was 7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78 in 2018/19 and 7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Weald PCN was 76,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eald PCN in 2022/23 compared to England. The value for England was 72. The value for Howell Surgery was 78, which is better compared to England. The value for Lamberhurst was 75, which is similar compared to England. The value for Malling Health Four was 76, which is better compared to England. The value for Marden Medical Centre was 75, which is similar compared to England. The value for Old Parsonage Surgery was 77, which is better compared to England. The value for Old School Surgery was 78, which is better compared to England. The value for Orchard End was 72, which is similar compared to England. The value for Weald View Medical Practice - Hawkhurst was 76, which is better compared to England. The value for Yalding was 7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64 in 2018/19 and 76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Weald PCN was 5.0,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16 - 20. The value for England was 7.  The value for Benenden and Cranbrook ward was 4. The value for Brenchley and Horsmonden ward was 3. The value for Frittenden and Sissinghurst ward was not calculated due to small numbers. The value for Goudhurst and Lamberhurst ward was 6. The value for Hawkhurst and Sandhurst ward was 6. The value for Marden and Yalding ward was 5. The value for Staplehurst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Weald PCN was  761, which is similar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2/23. The value for England was 795.  The value for Benenden and Cranbrook ward was 547, which is better compared to England. The value for Brenchley and Horsmonden ward was 717, which is similar compared to England. The value for Frittenden and Sissinghurst ward was 840, which is similar compared to England. The value for Goudhurst and Lamberhurst ward was 625, which is better compared to England. The value for Hawkhurst and Sandhurst ward was 643, which is better compared to England. The value for Marden and Yalding ward was 860, which is similar compared to England. The value for Staplehurst ward was 93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506 in 2018/19 and 76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Weald PCN was  83, which is simila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0/21 - 22/23. The value for England was 110.  The value for Benenden and Cranbrook ward was not compared to England. The value for Brenchley and Horsmonden ward was not compared to England. The value for Frittenden and Sissinghurst ward was not compared to England. The value for Goudhurst and Lamberhurst ward was not compared to England. The value for Hawkhurst and Sandhurst ward was not compared to England. The value for Marden and Yalding ward was 156, which is similar compared to England. The value for Staplehur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0/21 - 22/23. In Weald PCN, the value was  66 in 2016/17 - 18/19 and  8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Weald PCN was 451, which is similar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2/23. The value for England was 319.  The value for Benenden and Cranbrook ward was 643, which is similar compared to England. The value for Brenchley and Horsmonden ward was not compared to England. The value for Frittenden and Sissinghurst ward was not compared to England. The value for Goudhurst and Lamberhurst ward was not compared to England. The value for Hawkhurst and Sandhurst ward was not compared to England. The value for Marden and Yalding ward was not compared to England. The value for Staplehur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5 years, up to 2022/23. In Weald PCN, the value was 359 in 2018/19 and 45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Weald PCN for several indicators. Indicator 1. CHD (all ages). In 2022/23, the value for Weald PCN was 2.6 and the value for England was 3.0. The value for Howell Surgery was 2.8, which is similar compared to England. The value for Lamberhurst was 2.8, which is similar compared to England. The value for Malling Health Four was 2.6, which is similar compared to England. The value for Marden Medical Centre was 2.4, which is similar compared to England. The value for Old Parsonage Surgery was 1.7, which is lower compared to England. The value for Old School Surgery was 2.8, which is similar compared to England. The value for Orchard End was 1.6, which is lower compared to England. The value for Weald View Medical Practice - Hawkhurst was 3.0, which is similar compared to England. The value for Yalding was 3.3, which is similar compared to England.   Indicator 2. Stroke (all ages). In 2022/23, the value for Weald PCN was 1.9 and the value for England was 1.8. The value for Howell Surgery was 2.2, which is similar compared to England. The value for Lamberhurst was 1.7, which is similar compared to England. The value for Malling Health Four was 1.9, which is similar compared to England. The value for Marden Medical Centre was 1.7, which is similar compared to England. The value for Old Parsonage Surgery was 1.7, which is similar compared to England. The value for Old School Surgery was 2.4, which is similar compared to England. The value for Orchard End was 1.5, which is similar compared to England. The value for Weald View Medical Practice - Hawkhurst was 2.0, which is similar compared to England. The value for Yalding was 1.8, which is similar compared to England.   Indicator 3. PAD (all ages). In 2022/23, the value for Weald PCN was 0.5 and the value for England was 0.6. The value for Howell Surgery was 0.5, which is similar compared to England. The value for Lamberhurst was 0.5, which is similar compared to England. The value for Malling Health Four was 0.4, which is similar compared to England. The value for Marden Medical Centre was 0.3, which is lower compared to England. The value for Old Parsonage Surgery was 0.4, which is similar compared to England. The value for Old School Surgery was 0.7, which is similar compared to England. The value for Orchard End was 0.2, which is similar compared to England. The value for Weald View Medical Practice - Hawkhurst was 0.5, which is similar compared to England. The value for Yalding was 0.7, which is similar compared to England.   Indicator 4. Heart failure (all ages). In 2022/23, the value for Weald PCN was 0.8 and the value for England was 1.0. The value for Howell Surgery was 0.9, which is similar compared to England. The value for Lamberhurst was 0.8, which is similar compared to England. The value for Malling Health Four was 1.1, which is similar compared to England. The value for Marden Medical Centre was 0.8, which is similar compared to England. The value for Old Parsonage Surgery was 0.7, which is similar compared to England. The value for Old School Surgery was 0.9, which is similar compared to England. The value for Orchard End was 0.6, which is similar compared to England. The value for Weald View Medical Practice - Hawkhurst was 0.8, which is similar compared to England. The value for Yalding was 0.9, which is similar compared to England.   Indicator 5. Atrial fibrillation (all ages). In 2022/23, the value for Weald PCN was 2.7 and the value for England was 2.1. The value for Howell Surgery was 3.1, which is higher compared to England. The value for Lamberhurst was 2.6, which is similar compared to England. The value for Malling Health Four was 2.6, which is similar compared to England. The value for Marden Medical Centre was 2.7, which is higher compared to England. The value for Old Parsonage Surgery was 2.8, which is similar compared to England. The value for Old School Surgery was 2.7, which is similar compared to England. The value for Orchard End was 2.1, which is similar compared to England. The value for Weald View Medical Practice - Hawkhurst was 3.1, which is higher compared to England. The value for Yalding was 2.6, which is similar compared to England.   Indicator 6. Hypertension (all ages). In 2022/23, the value for Weald PCN was 15.2 and the value for England was 14.4. The value for Howell Surgery was 17.0, which is higher compared to England. The value for Lamberhurst was 14.2, which is similar compared to England. The value for Malling Health Four was 15.3, which is similar compared to England. The value for Marden Medical Centre was 15.4, which is similar compared to England. The value for Old Parsonage Surgery was 12.9, which is similar compared to England. The value for Old School Surgery was 16.0, which is similar compared to England. The value for Orchard End was 10.3, which is lower compared to England. The value for Weald View Medical Practice - Hawkhurst was 15.9, which is higher compared to England. The value for Yalding was 16.9, which is higher compared to England.   Indicator 7. Smoking (15+). In 2022/23, the value for Weald PCN was 11.7 and the value for England was 14.7. The value for Howell Surgery was 9.5, which is lower compared to England. The value for Lamberhurst was 9.9, which is lower compared to England. The value for Malling Health Four was 11.6, which is lower compared to England. The value for Marden Medical Centre was 13.7, which is similar compared to England. The value for Old Parsonage Surgery was 10.0, which is lower compared to England. The value for Old School Surgery was 12.2, which is lower compared to England. The value for Orchard End was 8.4, which is lower compared to England. The value for Weald View Medical Practice - Hawkhurst was 11.9, which is lower compared to England. The value for Yalding was 14.3, which is similar compared to England.   Indicator 8. CKD (18+). In 2022/23, the value for Weald PCN was 4.6 and the value for England was 4.2. The value for Howell Surgery was 6.7, which is higher compared to England. The value for Lamberhurst was 4.6, which is similar compared to England. The value for Malling Health Four was 2.6, which is lower compared to England. The value for Marden Medical Centre was 4.7, which is similar compared to England. The value for Old Parsonage Surgery was 4.7, which is similar compared to England. The value for Old School Surgery was 5.5, which is higher compared to England. The value for Orchard End was 2.6, which is lower compared to England. The value for Weald View Medical Practice - Hawkhurst was 4.9, which is similar compared to England. The value for Yalding was 4.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Weald PCN for several indicators. Indicator 1. Cancer (all ages). In 22/23, the value for Weald PCN was 4.6 and the value for England was 3.5. The value for Howell Surgery was 5.0, which is higher compared to England. The value for Lamberhurst was 5.4, which is higher compared to England. The value for Malling Health Four was 3.6, which is similar compared to England. The value for Marden Medical Centre was 4.6, which is higher compared to England. The value for Old Parsonage Surgery was 4.6, which is higher compared to England. The value for Old School Surgery was 4.7, which is higher compared to England. The value for Orchard End was 3.8, which is similar compared to England. The value for Weald View Medical Practice - Hawkhurst was 5.7, which is higher compared to England. The value for Yalding was 3.9, which is similar compared to England.   Indicator 2. Diabetes (17+ yrs). In 22/23, the value for Weald PCN was 6.6 and the value for England was 7.5. The value for Howell Surgery was 6.4, which is similar compared to England. The value for Lamberhurst was 5.4, which is lower compared to England. The value for Malling Health Four was 7.4, which is similar compared to England. The value for Marden Medical Centre was 6.9, which is similar compared to England. The value for Old Parsonage Surgery was 5.6, which is lower compared to England. The value for Old School Surgery was 5.9, which is lower compared to England. The value for Orchard End was 5.2, which is lower compared to England. The value for Weald View Medical Practice - Hawkhurst was 6.8, which is similar compared to England. The value for Yalding was 7.3, which is similar compared to England.   Indicator 3. COPD (all ages). In 22/23, the value for Weald PCN was 1.7 and the value for England was 1.8. The value for Howell Surgery was 1.5, which is similar compared to England. The value for Lamberhurst was 1.0, which is lower compared to England. The value for Malling Health Four was 1.5, which is similar compared to England. The value for Marden Medical Centre was 1.5, which is similar compared to England. The value for Old Parsonage Surgery was 1.8, which is similar compared to England. The value for Old School Surgery was 1.9, which is similar compared to England. The value for Orchard End was 1.1, which is lower compared to England. The value for Weald View Medical Practice - Hawkhurst was 2.0, which is similar compared to England. The value for Yalding was 2.3,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Weald PCN for several indicators. Indicator 1. Serious Mental Illness (all ages). In 22/23, the value for Weald PCN was 0.7 and the value for England was 1.0. The value for Howell Surgery was 0.4, which is lower compared to England. The value for Lamberhurst was 0.8, which is similar compared to England. The value for Malling Health Four was 0.7, which is similar compared to England. The value for Marden Medical Centre was 0.4, which is lower compared to England. The value for Old Parsonage Surgery was 0.7, which is similar compared to England. The value for Old School Surgery was 0.6, which is similar compared to England. The value for Orchard End was 0.8, which is similar compared to England. The value for Weald View Medical Practice - Hawkhurst was 0.8, which is similar compared to England. The value for Yalding was 0.7, which is similar compared to England.   Indicator 2. Depression (18+ yrs). In 22/23, the value for Weald PCN was 14.6 and the value for England was 13.2. The value for Howell Surgery was 10.2, which is lower compared to England. The value for Lamberhurst was 12.6, which is similar compared to England. The value for Malling Health Four was 15.1, which is higher compared to England. The value for Marden Medical Centre was 17.3, which is higher compared to England. The value for Old Parsonage Surgery was 12.0, which is similar compared to England. The value for Old School Surgery was 16.0, which is higher compared to England. The value for Orchard End was 16.3, which is higher compared to England. The value for Weald View Medical Practice - Hawkhurst was 12.7, which is similar compared to England. The value for Yalding was 18.0, which is higher compared to England.   Indicator 3. Dementia (all ages). In 22/23, the value for Weald PCN was 0.7 and the value for England was 0.7. The value for Howell Surgery was 0.6, which is similar compared to England. The value for Lamberhurst was 0.3, which is similar compared to England. The value for Malling Health Four was 0.7, which is similar compared to England. The value for Marden Medical Centre was 0.6, which is similar compared to England. The value for Old Parsonage Surgery was 0.3, which is lower compared to England. The value for Old School Surgery was 0.5, which is similar compared to England. The value for Orchard End was 1.1, which is similar compared to England. The value for Weald View Medical Practice - Hawkhurst was 0.6, which is similar compared to England. The value for Yalding was 1.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Weald PCN was 770, which is simila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2/23. The value for England was 856.  The value for Benenden and Cranbrook ward was 541, which is better compared to England. The value for Brenchley and Horsmonden ward was 631, which is similar compared to England. The value for Frittenden and Sissinghurst ward was 577, which is similar compared to England. The value for Goudhurst and Lamberhurst ward was 748, which is similar compared to England. The value for Hawkhurst and Sandhurst ward was 875, which is similar compared to England. The value for Marden and Yalding ward was 979, which is similar compared to England. The value for Staplehurst ward was 82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10 years, up to 2022/23. In Weald PCN, the value was 684 in 2013/14 and 770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Weald PCN was 291,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eald PCN in 2020 - 22. The value for England was 355.  The value for Benenden and Cranbrook ward was 296, which is similar compared to England. The value for Brenchley and Horsmonden ward was 238, which is better compared to England. The value for Frittenden and Sissinghurst ward was 251, which is similar compared to England. The value for Goudhurst and Lamberhurst ward was 230, which is better compared to England. The value for Hawkhurst and Sandhurst ward was 341, which is similar compared to England. The value for Marden and Yalding ward was 326, which is similar compared to England. The value for Staplehurst ward was 3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Weal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eald PCN and England over the last 4 years, up to 2020 - 22. In Weald PCN, the value was 240 in 2017 - 19 and 291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Weald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Weald PCN, the Cancer mortality (under 75 yrs) value was 11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Weald PCN in 2020 - 22. The value for England was 123.  The value for Benenden and Cranbrook ward was 152, which is similar compared to England. The value for Brenchley and Horsmonden ward was 82, which is similar compared to England. The value for Frittenden and Sissinghurst ward was not compared to England. The value for Goudhurst and Lamberhurst ward was 138, which is similar compared to England. The value for Hawkhurst and Sandhurst ward was 133, which is similar compared to England. The value for Marden and Yalding ward was 117, which is similar compared to England. The value for Staplehurst ward was 9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Weald PCN, the Circulatory mortality (under 75 yrs) value was 58.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Weald PCN in 2020 - 22. The value for England was 123.  The value for Benenden and Cranbrook ward was 152, which is similar compared to England. The value for Brenchley and Horsmonden ward was 82, which is similar compared to England. The value for Frittenden and Sissinghurst ward was not compared to England. The value for Goudhurst and Lamberhurst ward was 138, which is similar compared to England. The value for Hawkhurst and Sandhurst ward was 133, which is similar compared to England. The value for Marden and Yalding ward was 117, which is similar compared to England. The value for Staplehurst ward was 98,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Weald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Weald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Weald PCN, the Osteoporosis prev 50+ [%] value was 0.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Weald PCN in 2022/23 compared to England. The value for England was 1.0. The value for Howell Surgery was 0.3, which is lower compared to England. The value for Lamberhurst was 0.5, which is similar compared to England. The value for Malling Health Four was 1.0, which is similar compared to England. The value for Marden Medical Centre was 0.7, which is similar compared to England. The value for Old Parsonage Surgery was 0.3, which is similar compared to England. The value for Old School Surgery was 1.5, which is similar compared to England. The value for Orchard End was 0.6, which is similar compared to England. The value for Weald View Medical Practice - Hawkhurst was 0.5, which is lower compared to England. The value for Yalding was 0.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Weald PCN, the Hip fracture hospital admissions 65+ value was  8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Weald PCN in 2016/17 - 20/21. The value for England was 100.  The value for Benenden and Cranbrook ward was 112, which is similar compared to England. The value for Brenchley and Horsmonden ward was 59, which is better compared to England. The value for Frittenden and Sissinghurst ward was 84, which is similar compared to England. The value for Goudhurst and Lamberhurst ward was 60, which is similar compared to England. The value for Hawkhurst and Sandhurst ward was 85, which is similar compared to England. The value for Marden and Yalding ward was 58, which is better compared to England. The value for Staplehurst ward was 10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Weald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Weald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Weald PCN is in West Kent HCP. The PCN is in the local authority districts of Maidstone and Tunbridge Wells. The PCN covers the following wards: Marden and Yalding, Staplehurst, Benenden and Cranbrook, Brenchley and Horsmonden, Frittenden and Sissinghurst, Goudhurst and Lamberhurst, and Hawkhurst and Sandhurs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9 GP practices in Weald PCN: Howell Surgery, Lamberhurst, Malling Health Four, Marden Medical Centre, Old Parsonage Surgery, Old School Surgery, Orchard End, Weald View Medical Practice, and Yalding.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6 primary schools in Weald PCN: Benenden Church of England Primary School, Brenchley and Matfield Church of England Primary School, Colliers Green Church of England Primary School, Cranbrook Church of England Primary School, Frittenden Church of England Primary School, Goudhurst and Kilndown Church of England Primary School, Hawkhurst Church of England Primary School, Horsmonden Primary Academy, Laddingford St Mary's Church of England Voluntary Controlled Primary School, Lamberhurst St Mary's CofE (Voluntary Controlled) Primary School, Marden Primary Academy, Sandhurst Primary School, Sissinghurst Voluntary Aided Church of England Primary School, St Margaret's, Collier Street Church of England Voluntary Controlled School, Staplehurst School, and Yalding, St Peter and St Paul Church of England Voluntary Controlle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Weald PCN</vt:lpstr>
      <vt:lpstr>Summary: Weald</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