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0" r:id="rId3"/>
    <p:sldId id="263" r:id="rId4"/>
    <p:sldId id="264" r:id="rId5"/>
    <p:sldId id="265" r:id="rId6"/>
    <p:sldId id="269" r:id="rId7"/>
    <p:sldId id="266" r:id="rId8"/>
    <p:sldId id="267" r:id="rId9"/>
    <p:sldId id="268" r:id="rId10"/>
    <p:sldId id="25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ldenhuys, aeilish" initials="ga" lastIdx="4" clrIdx="0">
    <p:extLst>
      <p:ext uri="{19B8F6BF-5375-455C-9EA6-DF929625EA0E}">
        <p15:presenceInfo xmlns:p15="http://schemas.microsoft.com/office/powerpoint/2012/main" userId="S::aeilish.geldenhuys@medway.gov.uk::9f46b5d4-f944-4a23-a8c4-26cb376aa5bc" providerId="AD"/>
      </p:ext>
    </p:extLst>
  </p:cmAuthor>
  <p:cmAuthor id="2" name="cox, julia" initials="cj" lastIdx="3" clrIdx="1">
    <p:extLst>
      <p:ext uri="{19B8F6BF-5375-455C-9EA6-DF929625EA0E}">
        <p15:presenceInfo xmlns:p15="http://schemas.microsoft.com/office/powerpoint/2012/main" userId="S::julia.cox@medway.gov.uk::cfab69a0-c8ae-41cf-8a5e-ad32f3993b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AE2573"/>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p:scale>
          <a:sx n="74" d="100"/>
          <a:sy n="74" d="100"/>
        </p:scale>
        <p:origin x="1059"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967B7-D544-4BC1-A642-40020DE917F3}" type="datetimeFigureOut">
              <a:rPr lang="en-GB" smtClean="0"/>
              <a:t>17/06/2022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61E480-1BB1-404D-94FC-B1177062E715}" type="slidenum">
              <a:rPr lang="en-GB" smtClean="0"/>
              <a:t>‹#›</a:t>
            </a:fld>
            <a:endParaRPr lang="en-GB"/>
          </a:p>
        </p:txBody>
      </p:sp>
    </p:spTree>
    <p:extLst>
      <p:ext uri="{BB962C8B-B14F-4D97-AF65-F5344CB8AC3E}">
        <p14:creationId xmlns:p14="http://schemas.microsoft.com/office/powerpoint/2010/main" val="3465530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61E480-1BB1-404D-94FC-B1177062E715}" type="slidenum">
              <a:rPr lang="en-GB" smtClean="0"/>
              <a:t>7</a:t>
            </a:fld>
            <a:endParaRPr lang="en-GB"/>
          </a:p>
        </p:txBody>
      </p:sp>
    </p:spTree>
    <p:extLst>
      <p:ext uri="{BB962C8B-B14F-4D97-AF65-F5344CB8AC3E}">
        <p14:creationId xmlns:p14="http://schemas.microsoft.com/office/powerpoint/2010/main" val="283070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61E480-1BB1-404D-94FC-B1177062E715}" type="slidenum">
              <a:rPr lang="en-GB" smtClean="0"/>
              <a:t>8</a:t>
            </a:fld>
            <a:endParaRPr lang="en-GB"/>
          </a:p>
        </p:txBody>
      </p:sp>
    </p:spTree>
    <p:extLst>
      <p:ext uri="{BB962C8B-B14F-4D97-AF65-F5344CB8AC3E}">
        <p14:creationId xmlns:p14="http://schemas.microsoft.com/office/powerpoint/2010/main" val="3880152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61E480-1BB1-404D-94FC-B1177062E715}" type="slidenum">
              <a:rPr lang="en-GB" smtClean="0"/>
              <a:t>9</a:t>
            </a:fld>
            <a:endParaRPr lang="en-GB"/>
          </a:p>
        </p:txBody>
      </p:sp>
    </p:spTree>
    <p:extLst>
      <p:ext uri="{BB962C8B-B14F-4D97-AF65-F5344CB8AC3E}">
        <p14:creationId xmlns:p14="http://schemas.microsoft.com/office/powerpoint/2010/main" val="2734226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2400" cy="1470025"/>
          </a:xfrm>
        </p:spPr>
        <p:txBody>
          <a:bodyPr/>
          <a:lstStyle>
            <a:lvl1pPr algn="l">
              <a:defRPr b="0">
                <a:solidFill>
                  <a:srgbClr val="0070C0"/>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85800" y="2783359"/>
            <a:ext cx="6400800" cy="1149697"/>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17377" y="4069395"/>
            <a:ext cx="4426623" cy="2780928"/>
          </a:xfrm>
          <a:prstGeom prst="rect">
            <a:avLst/>
          </a:prstGeom>
        </p:spPr>
      </p:pic>
      <p:sp>
        <p:nvSpPr>
          <p:cNvPr id="5" name="TextBox 4"/>
          <p:cNvSpPr txBox="1"/>
          <p:nvPr userDrawn="1"/>
        </p:nvSpPr>
        <p:spPr>
          <a:xfrm>
            <a:off x="685800" y="6381328"/>
            <a:ext cx="2773260" cy="307777"/>
          </a:xfrm>
          <a:prstGeom prst="rect">
            <a:avLst/>
          </a:prstGeom>
          <a:noFill/>
        </p:spPr>
        <p:txBody>
          <a:bodyPr wrap="none" rtlCol="0">
            <a:spAutoFit/>
          </a:bodyPr>
          <a:lstStyle/>
          <a:p>
            <a:r>
              <a:rPr lang="en-GB" sz="1400" dirty="0">
                <a:solidFill>
                  <a:srgbClr val="005EB8"/>
                </a:solidFill>
                <a:latin typeface="Arial" panose="020B0604020202020204" pitchFamily="34" charset="0"/>
                <a:cs typeface="Arial" panose="020B0604020202020204" pitchFamily="34" charset="0"/>
              </a:rPr>
              <a:t>www.kentandmedwayccg.nhs.uk</a:t>
            </a:r>
          </a:p>
        </p:txBody>
      </p:sp>
    </p:spTree>
    <p:extLst>
      <p:ext uri="{BB962C8B-B14F-4D97-AF65-F5344CB8AC3E}">
        <p14:creationId xmlns:p14="http://schemas.microsoft.com/office/powerpoint/2010/main" val="103526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261731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4120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a:ln>
            <a:solidFill>
              <a:srgbClr val="0070C0"/>
            </a:solidFill>
          </a:ln>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a:ln>
            <a:solidFill>
              <a:srgbClr val="0070C0"/>
            </a:solidFill>
          </a:ln>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5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solidFill>
            <a:srgbClr val="0070C0"/>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ln>
            <a:solidFill>
              <a:srgbClr val="0070C0"/>
            </a:solid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535113"/>
            <a:ext cx="4041775" cy="639762"/>
          </a:xfrm>
          <a:solidFill>
            <a:srgbClr val="0070C0"/>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ln>
            <a:solidFill>
              <a:srgbClr val="0070C0"/>
            </a:solid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8065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4C82F4B-E089-4BF9-8D81-78B04E499FD6}" type="datetimeFigureOut">
              <a:rPr lang="en-GB" smtClean="0"/>
              <a:t>17/06/2022</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245283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4C82F4B-E089-4BF9-8D81-78B04E499FD6}" type="datetimeFigureOut">
              <a:rPr lang="en-GB" smtClean="0"/>
              <a:t>17/06/2022</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83366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4C82F4B-E089-4BF9-8D81-78B04E499FD6}" type="datetimeFigureOut">
              <a:rPr lang="en-GB" smtClean="0"/>
              <a:t>17/06/2022</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221452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760" y="4725144"/>
            <a:ext cx="5486400" cy="566738"/>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525760" y="548680"/>
            <a:ext cx="606246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525760" y="529188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4C82F4B-E089-4BF9-8D81-78B04E499FD6}" type="datetimeFigureOut">
              <a:rPr lang="en-GB" smtClean="0"/>
              <a:t>17/06/2022</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364497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2656"/>
            <a:ext cx="5987008" cy="758073"/>
          </a:xfrm>
          <a:prstGeom prst="rect">
            <a:avLst/>
          </a:prstGeom>
        </p:spPr>
        <p:txBody>
          <a:bodyPr vert="horz" lIns="91440" tIns="45720" rIns="91440" bIns="45720" rtlCol="0" anchor="t">
            <a:noAutofit/>
          </a:bodyPr>
          <a:lstStyle/>
          <a:p>
            <a:r>
              <a:rPr lang="en-US"/>
              <a:t>Click to edit Master title style</a:t>
            </a:r>
            <a:endParaRPr lang="en-GB" dirty="0"/>
          </a:p>
        </p:txBody>
      </p:sp>
      <p:sp>
        <p:nvSpPr>
          <p:cNvPr id="3" name="Text Placeholder 2"/>
          <p:cNvSpPr>
            <a:spLocks noGrp="1"/>
          </p:cNvSpPr>
          <p:nvPr>
            <p:ph type="body" idx="1"/>
          </p:nvPr>
        </p:nvSpPr>
        <p:spPr>
          <a:xfrm>
            <a:off x="457200" y="1340768"/>
            <a:ext cx="8229600" cy="518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76256" y="260648"/>
            <a:ext cx="2033450" cy="772063"/>
          </a:xfrm>
          <a:prstGeom prst="rect">
            <a:avLst/>
          </a:prstGeom>
        </p:spPr>
      </p:pic>
    </p:spTree>
    <p:extLst>
      <p:ext uri="{BB962C8B-B14F-4D97-AF65-F5344CB8AC3E}">
        <p14:creationId xmlns:p14="http://schemas.microsoft.com/office/powerpoint/2010/main" val="310507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spcBef>
          <a:spcPct val="0"/>
        </a:spcBef>
        <a:buNone/>
        <a:defRPr sz="3200" kern="1200">
          <a:solidFill>
            <a:srgbClr val="0070C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solidFill>
                  <a:srgbClr val="005EB8"/>
                </a:solidFill>
                <a:latin typeface="Arial" panose="020B0604020202020204" pitchFamily="34" charset="0"/>
                <a:cs typeface="Arial" panose="020B0604020202020204" pitchFamily="34" charset="0"/>
              </a:rPr>
              <a:t>Foetal Alcohol Spectrum Disorder (FASD) in Kent and Medway </a:t>
            </a:r>
            <a:br>
              <a:rPr lang="en-GB" dirty="0">
                <a:solidFill>
                  <a:srgbClr val="005EB8"/>
                </a:solidFill>
                <a:latin typeface="Arial" panose="020B0604020202020204" pitchFamily="34" charset="0"/>
                <a:cs typeface="Arial" panose="020B0604020202020204" pitchFamily="34" charset="0"/>
              </a:rPr>
            </a:br>
            <a:br>
              <a:rPr lang="en-GB" dirty="0">
                <a:solidFill>
                  <a:srgbClr val="005EB8"/>
                </a:solidFill>
                <a:latin typeface="Arial" panose="020B0604020202020204" pitchFamily="34" charset="0"/>
                <a:cs typeface="Arial" panose="020B0604020202020204" pitchFamily="34" charset="0"/>
              </a:rPr>
            </a:br>
            <a:r>
              <a:rPr lang="en-GB" sz="2000" b="0" dirty="0" err="1">
                <a:solidFill>
                  <a:schemeClr val="tx1"/>
                </a:solidFill>
                <a:latin typeface="Arial" panose="020B0604020202020204" pitchFamily="34" charset="0"/>
                <a:cs typeface="Arial" panose="020B0604020202020204" pitchFamily="34" charset="0"/>
              </a:rPr>
              <a:t>Aeilish</a:t>
            </a:r>
            <a:r>
              <a:rPr lang="en-GB" sz="2000" b="0" dirty="0">
                <a:solidFill>
                  <a:schemeClr val="tx1"/>
                </a:solidFill>
                <a:latin typeface="Arial" panose="020B0604020202020204" pitchFamily="34" charset="0"/>
                <a:cs typeface="Arial" panose="020B0604020202020204" pitchFamily="34" charset="0"/>
              </a:rPr>
              <a:t> Geldenhuys</a:t>
            </a:r>
            <a:br>
              <a:rPr lang="en-GB" sz="2000" b="0" dirty="0">
                <a:solidFill>
                  <a:schemeClr val="tx1"/>
                </a:solidFill>
                <a:latin typeface="Arial" panose="020B0604020202020204" pitchFamily="34" charset="0"/>
                <a:cs typeface="Arial" panose="020B0604020202020204" pitchFamily="34" charset="0"/>
              </a:rPr>
            </a:br>
            <a:r>
              <a:rPr lang="en-GB" sz="2000" b="0" dirty="0">
                <a:solidFill>
                  <a:schemeClr val="tx1"/>
                </a:solidFill>
                <a:latin typeface="Arial" panose="020B0604020202020204" pitchFamily="34" charset="0"/>
                <a:cs typeface="Arial" panose="020B0604020202020204" pitchFamily="34" charset="0"/>
              </a:rPr>
              <a:t>Julia Cox </a:t>
            </a:r>
          </a:p>
        </p:txBody>
      </p:sp>
    </p:spTree>
    <p:extLst>
      <p:ext uri="{BB962C8B-B14F-4D97-AF65-F5344CB8AC3E}">
        <p14:creationId xmlns:p14="http://schemas.microsoft.com/office/powerpoint/2010/main" val="740150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496" y="2348880"/>
            <a:ext cx="5987008" cy="1080120"/>
          </a:xfrm>
        </p:spPr>
        <p:txBody>
          <a:bodyPr/>
          <a:lstStyle/>
          <a:p>
            <a:r>
              <a:rPr lang="en-GB" sz="4800" dirty="0"/>
              <a:t>Any Questions?</a:t>
            </a:r>
          </a:p>
        </p:txBody>
      </p:sp>
    </p:spTree>
    <p:extLst>
      <p:ext uri="{BB962C8B-B14F-4D97-AF65-F5344CB8AC3E}">
        <p14:creationId xmlns:p14="http://schemas.microsoft.com/office/powerpoint/2010/main" val="1477512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5BBE7-2865-4C91-BB3F-13C68473A0FE}"/>
              </a:ext>
            </a:extLst>
          </p:cNvPr>
          <p:cNvSpPr>
            <a:spLocks noGrp="1"/>
          </p:cNvSpPr>
          <p:nvPr>
            <p:ph type="title"/>
          </p:nvPr>
        </p:nvSpPr>
        <p:spPr/>
        <p:txBody>
          <a:bodyPr/>
          <a:lstStyle/>
          <a:p>
            <a:r>
              <a:rPr lang="en-GB" dirty="0"/>
              <a:t>How does it present?.......</a:t>
            </a:r>
          </a:p>
        </p:txBody>
      </p:sp>
      <p:sp>
        <p:nvSpPr>
          <p:cNvPr id="3" name="Content Placeholder 2">
            <a:extLst>
              <a:ext uri="{FF2B5EF4-FFF2-40B4-BE49-F238E27FC236}">
                <a16:creationId xmlns:a16="http://schemas.microsoft.com/office/drawing/2014/main" id="{A11CA453-0C4A-44F2-8292-2C04A517F817}"/>
              </a:ext>
            </a:extLst>
          </p:cNvPr>
          <p:cNvSpPr>
            <a:spLocks noGrp="1"/>
          </p:cNvSpPr>
          <p:nvPr>
            <p:ph idx="1"/>
          </p:nvPr>
        </p:nvSpPr>
        <p:spPr/>
        <p:txBody>
          <a:bodyPr>
            <a:normAutofit fontScale="92500" lnSpcReduction="20000"/>
          </a:bodyPr>
          <a:lstStyle/>
          <a:p>
            <a:pPr marL="0" indent="0">
              <a:buNone/>
            </a:pPr>
            <a:r>
              <a:rPr lang="en-GB" b="1" u="sng" dirty="0"/>
              <a:t>Core Areas of Psychological deficits:</a:t>
            </a:r>
          </a:p>
          <a:p>
            <a:pPr marL="0" indent="0">
              <a:buNone/>
            </a:pPr>
            <a:r>
              <a:rPr lang="en-GB" dirty="0">
                <a:solidFill>
                  <a:srgbClr val="0070C0"/>
                </a:solidFill>
              </a:rPr>
              <a:t>Hyperactivity;  Attention deficits;  Sustained attention;   Cognitive flexibility;  Planning difficulties;  Learning / memory problems; new memories not consolidated; Lower IQ;  Arithmetic difficulties;  Receptive language difficulties; Verbal processing problems; Social understanding difficulties</a:t>
            </a:r>
          </a:p>
          <a:p>
            <a:pPr marL="0" indent="0">
              <a:buNone/>
            </a:pPr>
            <a:r>
              <a:rPr lang="en-GB" b="1" u="sng" dirty="0"/>
              <a:t>Common Secondary Difficulties:</a:t>
            </a:r>
          </a:p>
          <a:p>
            <a:pPr marL="0" indent="0">
              <a:buNone/>
            </a:pPr>
            <a:r>
              <a:rPr lang="en-GB" dirty="0">
                <a:solidFill>
                  <a:srgbClr val="0070C0"/>
                </a:solidFill>
              </a:rPr>
              <a:t>Psychiatric problems; Disrupted school experience; Trouble with the law; Confinement; Inappropriate sexual behaviour; Alcohol / drug problems</a:t>
            </a:r>
          </a:p>
          <a:p>
            <a:pPr marL="0" indent="0">
              <a:buNone/>
            </a:pPr>
            <a:r>
              <a:rPr lang="en-GB" b="1" u="sng" dirty="0"/>
              <a:t>Further difficulties that have been identified:</a:t>
            </a:r>
          </a:p>
          <a:p>
            <a:pPr marL="0" indent="0">
              <a:buNone/>
            </a:pPr>
            <a:r>
              <a:rPr lang="en-GB" dirty="0">
                <a:solidFill>
                  <a:srgbClr val="0070C0"/>
                </a:solidFill>
              </a:rPr>
              <a:t>Abnormal facial features such as a smooth ridge between the nose and upper lip; Small head size; Below average height; Low body weight; Poor coordination; Hyperactive behaviour; Poor memory; Difficulty with attention; Learning disabilities; Speech and language delays; Poor reasoning or judgement skills; Vision or hearing problems; Problems with the heart, kidneys or bones </a:t>
            </a:r>
            <a:endParaRPr lang="en-GB" b="1" u="sng" dirty="0">
              <a:solidFill>
                <a:srgbClr val="0070C0"/>
              </a:solidFill>
            </a:endParaRPr>
          </a:p>
          <a:p>
            <a:endParaRPr lang="en-GB" dirty="0"/>
          </a:p>
        </p:txBody>
      </p:sp>
    </p:spTree>
    <p:extLst>
      <p:ext uri="{BB962C8B-B14F-4D97-AF65-F5344CB8AC3E}">
        <p14:creationId xmlns:p14="http://schemas.microsoft.com/office/powerpoint/2010/main" val="1473034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9512" y="332657"/>
            <a:ext cx="4258816" cy="576064"/>
          </a:xfrm>
        </p:spPr>
        <p:txBody>
          <a:bodyPr/>
          <a:lstStyle/>
          <a:p>
            <a:r>
              <a:rPr lang="en-GB" dirty="0">
                <a:solidFill>
                  <a:srgbClr val="005EB8"/>
                </a:solidFill>
              </a:rPr>
              <a:t>Prevalence and Data….. </a:t>
            </a:r>
            <a:endParaRPr lang="en-GB" sz="2800" dirty="0">
              <a:solidFill>
                <a:srgbClr val="005EB8"/>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1340768"/>
            <a:ext cx="8229600" cy="5184576"/>
          </a:xfrm>
        </p:spPr>
        <p:txBody>
          <a:bodyPr>
            <a:normAutofit/>
          </a:bodyPr>
          <a:lstStyle/>
          <a:p>
            <a:pPr marL="0" indent="0">
              <a:buNone/>
            </a:pPr>
            <a:r>
              <a:rPr lang="en-GB" sz="2000" dirty="0">
                <a:latin typeface="Arial" panose="020B0604020202020204" pitchFamily="34" charset="0"/>
                <a:cs typeface="Arial" panose="020B0604020202020204" pitchFamily="34" charset="0"/>
              </a:rPr>
              <a:t>There is a paucity of data detailing the prevalence of FASD across the UK, however recent research has determined that the UK rates are broadly consistent with the upper limits of some European studies, which recorded FASD prevalence estimates in the region of 1% to 5%. This is in line with the Scottish Intercollegiate Guidelines Network, which estimates that 3.2% of babies born in the UK are affected by FASD.  </a:t>
            </a:r>
          </a:p>
          <a:p>
            <a:pPr marL="0" indent="0" algn="ctr">
              <a:buNone/>
            </a:pPr>
            <a:endParaRPr lang="en-GB" sz="2000" b="1" u="sng" dirty="0">
              <a:latin typeface="Arial" panose="020B0604020202020204" pitchFamily="34" charset="0"/>
              <a:cs typeface="Arial" panose="020B0604020202020204" pitchFamily="34" charset="0"/>
            </a:endParaRPr>
          </a:p>
          <a:p>
            <a:pPr marL="0" indent="0" algn="ctr">
              <a:buNone/>
            </a:pPr>
            <a:r>
              <a:rPr lang="en-GB" sz="2000" b="1" u="sng" dirty="0">
                <a:latin typeface="Arial" panose="020B0604020202020204" pitchFamily="34" charset="0"/>
                <a:cs typeface="Arial" panose="020B0604020202020204" pitchFamily="34" charset="0"/>
              </a:rPr>
              <a:t>This is three to four times the prevalence rate of Autism in the UK.</a:t>
            </a:r>
            <a:r>
              <a:rPr lang="en-GB" sz="2000" b="1" dirty="0">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a:p>
            <a:pPr marL="0" indent="0" algn="ctr">
              <a:buNone/>
            </a:pPr>
            <a:r>
              <a:rPr lang="en-GB" sz="2000" dirty="0">
                <a:latin typeface="Arial" panose="020B0604020202020204" pitchFamily="34" charset="0"/>
                <a:cs typeface="Arial" panose="020B0604020202020204" pitchFamily="34" charset="0"/>
              </a:rPr>
              <a:t>It is important to note that there is documented evidence that the rate of FASD can be significantly higher within certain sections of the population, for example those experiencing high degrees of social deprivation and poverty.</a:t>
            </a:r>
          </a:p>
          <a:p>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74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9512" y="332657"/>
            <a:ext cx="5472608" cy="576064"/>
          </a:xfrm>
        </p:spPr>
        <p:txBody>
          <a:bodyPr/>
          <a:lstStyle/>
          <a:p>
            <a:r>
              <a:rPr lang="en-GB" dirty="0">
                <a:solidFill>
                  <a:srgbClr val="005EB8"/>
                </a:solidFill>
              </a:rPr>
              <a:t>National Guidance and Plans</a:t>
            </a:r>
            <a:endParaRPr lang="en-GB" sz="2800" dirty="0">
              <a:solidFill>
                <a:srgbClr val="005EB8"/>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1124744"/>
            <a:ext cx="8229600" cy="5400600"/>
          </a:xfrm>
        </p:spPr>
        <p:txBody>
          <a:bodyPr>
            <a:normAutofit fontScale="77500" lnSpcReduction="20000"/>
          </a:bodyPr>
          <a:lstStyle/>
          <a:p>
            <a:pPr marL="0" indent="0">
              <a:buNone/>
            </a:pPr>
            <a:r>
              <a:rPr lang="en-GB" sz="2000" dirty="0">
                <a:latin typeface="Arial" panose="020B0604020202020204" pitchFamily="34" charset="0"/>
                <a:cs typeface="Arial" panose="020B0604020202020204" pitchFamily="34" charset="0"/>
              </a:rPr>
              <a:t>The Department of Health and Social Care has recently published an FASD Health Needs Assessment document, which focuses on:</a:t>
            </a:r>
          </a:p>
          <a:p>
            <a:pPr marL="0" indent="0">
              <a:buNone/>
            </a:pPr>
            <a:endParaRPr lang="en-GB" sz="2000" dirty="0">
              <a:latin typeface="Arial" panose="020B0604020202020204" pitchFamily="34" charset="0"/>
              <a:cs typeface="Arial" panose="020B0604020202020204" pitchFamily="34" charset="0"/>
            </a:endParaRPr>
          </a:p>
          <a:p>
            <a:r>
              <a:rPr lang="en-GB" sz="2000" i="1" dirty="0">
                <a:latin typeface="Arial" panose="020B0604020202020204" pitchFamily="34" charset="0"/>
                <a:cs typeface="Arial" panose="020B0604020202020204" pitchFamily="34" charset="0"/>
              </a:rPr>
              <a:t>A lack of robust prevalence estimates in England</a:t>
            </a:r>
          </a:p>
          <a:p>
            <a:r>
              <a:rPr lang="en-GB" sz="2000" i="1" dirty="0"/>
              <a:t>T</a:t>
            </a:r>
            <a:r>
              <a:rPr lang="en-GB" sz="2000" i="1" dirty="0">
                <a:latin typeface="Arial" panose="020B0604020202020204" pitchFamily="34" charset="0"/>
                <a:cs typeface="Arial" panose="020B0604020202020204" pitchFamily="34" charset="0"/>
              </a:rPr>
              <a:t>he importance of multi-sector working to support individuals through the life course</a:t>
            </a:r>
          </a:p>
          <a:p>
            <a:r>
              <a:rPr lang="en-GB" sz="2000" i="1" dirty="0"/>
              <a:t>B</a:t>
            </a:r>
            <a:r>
              <a:rPr lang="en-GB" sz="2000" i="1" dirty="0">
                <a:latin typeface="Arial" panose="020B0604020202020204" pitchFamily="34" charset="0"/>
                <a:cs typeface="Arial" panose="020B0604020202020204" pitchFamily="34" charset="0"/>
              </a:rPr>
              <a:t>etter training and awareness for health professionals</a:t>
            </a:r>
          </a:p>
          <a:p>
            <a:r>
              <a:rPr lang="en-GB" sz="2000" i="1" dirty="0"/>
              <a:t>B</a:t>
            </a:r>
            <a:r>
              <a:rPr lang="en-GB" sz="2000" i="1" dirty="0">
                <a:latin typeface="Arial" panose="020B0604020202020204" pitchFamily="34" charset="0"/>
                <a:cs typeface="Arial" panose="020B0604020202020204" pitchFamily="34" charset="0"/>
              </a:rPr>
              <a:t>etter organisation of services to improve accessibility</a:t>
            </a:r>
          </a:p>
          <a:p>
            <a:r>
              <a:rPr lang="en-GB" sz="2000" i="1" dirty="0"/>
              <a:t>A</a:t>
            </a:r>
            <a:r>
              <a:rPr lang="en-GB" sz="2000" i="1" dirty="0">
                <a:latin typeface="Arial" panose="020B0604020202020204" pitchFamily="34" charset="0"/>
                <a:cs typeface="Arial" panose="020B0604020202020204" pitchFamily="34" charset="0"/>
              </a:rPr>
              <a:t> need to develop innovative approaches to support those living with the condition</a:t>
            </a:r>
          </a:p>
          <a:p>
            <a:endParaRPr lang="en-GB" sz="2000" dirty="0"/>
          </a:p>
          <a:p>
            <a:pPr marL="0" indent="0">
              <a:buNone/>
            </a:pPr>
            <a:r>
              <a:rPr lang="en-GB" sz="2000" dirty="0">
                <a:latin typeface="Arial" panose="020B0604020202020204" pitchFamily="34" charset="0"/>
                <a:cs typeface="Arial" panose="020B0604020202020204" pitchFamily="34" charset="0"/>
              </a:rPr>
              <a:t>Alongside this, the National Institute for Health and Care Excellence (NICE) is due to publish a set of Quality Standards relating to FASD: </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b="1" u="sng" dirty="0">
                <a:latin typeface="Arial" panose="020B0604020202020204" pitchFamily="34" charset="0"/>
                <a:cs typeface="Arial" panose="020B0604020202020204" pitchFamily="34" charset="0"/>
              </a:rPr>
              <a:t>Statement 1: </a:t>
            </a:r>
            <a:r>
              <a:rPr lang="en-GB" sz="2000" dirty="0">
                <a:latin typeface="Arial" panose="020B0604020202020204" pitchFamily="34" charset="0"/>
                <a:cs typeface="Arial" panose="020B0604020202020204" pitchFamily="34" charset="0"/>
              </a:rPr>
              <a:t>Pregnant women are given advice not to drink alcohol during pregnancy at their first contact appointment.</a:t>
            </a:r>
          </a:p>
          <a:p>
            <a:pPr marL="0" indent="0">
              <a:buNone/>
            </a:pPr>
            <a:r>
              <a:rPr lang="en-GB" sz="2000" b="1" u="sng" dirty="0">
                <a:latin typeface="Arial" panose="020B0604020202020204" pitchFamily="34" charset="0"/>
                <a:cs typeface="Arial" panose="020B0604020202020204" pitchFamily="34" charset="0"/>
              </a:rPr>
              <a:t>Statement 2: </a:t>
            </a:r>
            <a:r>
              <a:rPr lang="en-GB" sz="2000" dirty="0">
                <a:latin typeface="Arial" panose="020B0604020202020204" pitchFamily="34" charset="0"/>
                <a:cs typeface="Arial" panose="020B0604020202020204" pitchFamily="34" charset="0"/>
              </a:rPr>
              <a:t>Pregnant women have information on their alcohol consumption recorded throughout their pregnancy.</a:t>
            </a:r>
          </a:p>
          <a:p>
            <a:pPr marL="0" indent="0">
              <a:buNone/>
            </a:pPr>
            <a:r>
              <a:rPr lang="en-GB" sz="2000" b="1" u="sng" dirty="0">
                <a:latin typeface="Arial" panose="020B0604020202020204" pitchFamily="34" charset="0"/>
                <a:cs typeface="Arial" panose="020B0604020202020204" pitchFamily="34" charset="0"/>
              </a:rPr>
              <a:t>Statement 3: </a:t>
            </a:r>
            <a:r>
              <a:rPr lang="en-GB" sz="2000" dirty="0">
                <a:latin typeface="Arial" panose="020B0604020202020204" pitchFamily="34" charset="0"/>
                <a:cs typeface="Arial" panose="020B0604020202020204" pitchFamily="34" charset="0"/>
              </a:rPr>
              <a:t>Children and young people with physical, developmental or behavioural difficulties and probable prenatal alcohol exposure are referred for assessment.</a:t>
            </a:r>
          </a:p>
          <a:p>
            <a:pPr marL="0" indent="0">
              <a:buNone/>
            </a:pPr>
            <a:r>
              <a:rPr lang="en-GB" sz="2000" b="1" u="sng" dirty="0">
                <a:latin typeface="Arial" panose="020B0604020202020204" pitchFamily="34" charset="0"/>
                <a:cs typeface="Arial" panose="020B0604020202020204" pitchFamily="34" charset="0"/>
              </a:rPr>
              <a:t>Statement 4: </a:t>
            </a:r>
            <a:r>
              <a:rPr lang="en-GB" sz="2000" dirty="0">
                <a:latin typeface="Arial" panose="020B0604020202020204" pitchFamily="34" charset="0"/>
                <a:cs typeface="Arial" panose="020B0604020202020204" pitchFamily="34" charset="0"/>
              </a:rPr>
              <a:t>Children and young people with confirmed prenatal alcohol exposure or all 3 facial features associated with prenatal alcohol exposure have a neurodevelopmental assessment if there are clinical concerns.</a:t>
            </a:r>
          </a:p>
          <a:p>
            <a:pPr marL="0" indent="0">
              <a:buNone/>
            </a:pPr>
            <a:r>
              <a:rPr lang="en-GB" sz="2000" b="1" u="sng" dirty="0">
                <a:latin typeface="Arial" panose="020B0604020202020204" pitchFamily="34" charset="0"/>
                <a:cs typeface="Arial" panose="020B0604020202020204" pitchFamily="34" charset="0"/>
              </a:rPr>
              <a:t>Statement 5: </a:t>
            </a:r>
            <a:r>
              <a:rPr lang="en-GB" sz="2000" dirty="0">
                <a:latin typeface="Arial" panose="020B0604020202020204" pitchFamily="34" charset="0"/>
                <a:cs typeface="Arial" panose="020B0604020202020204" pitchFamily="34" charset="0"/>
              </a:rPr>
              <a:t>Children and young people with a diagnosis of foetal alcohol spectrum disorder (FASD) have a management plan to address their needs.</a:t>
            </a: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4386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9512" y="332657"/>
            <a:ext cx="4258816" cy="576064"/>
          </a:xfrm>
        </p:spPr>
        <p:txBody>
          <a:bodyPr/>
          <a:lstStyle/>
          <a:p>
            <a:r>
              <a:rPr lang="en-GB" dirty="0">
                <a:solidFill>
                  <a:srgbClr val="005EB8"/>
                </a:solidFill>
              </a:rPr>
              <a:t>Key local issues</a:t>
            </a:r>
            <a:endParaRPr lang="en-GB" sz="2800" dirty="0">
              <a:solidFill>
                <a:srgbClr val="005EB8"/>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1340768"/>
            <a:ext cx="8229600" cy="5184576"/>
          </a:xfrm>
        </p:spPr>
        <p:txBody>
          <a:bodyPr>
            <a:normAutofit fontScale="92500" lnSpcReduction="20000"/>
          </a:bodyPr>
          <a:lstStyle/>
          <a:p>
            <a:pPr marL="0" indent="0">
              <a:buNone/>
            </a:pPr>
            <a:r>
              <a:rPr lang="en-GB" sz="2000" dirty="0">
                <a:latin typeface="Arial" panose="020B0604020202020204" pitchFamily="34" charset="0"/>
                <a:cs typeface="Arial" panose="020B0604020202020204" pitchFamily="34" charset="0"/>
              </a:rPr>
              <a:t>There are a number of key issues relating to FASD across the Kent and Medway system, many of which are mirrored across England.  These include:</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1</a:t>
            </a:r>
            <a:r>
              <a:rPr lang="en-GB" sz="2000" i="1" dirty="0">
                <a:latin typeface="Arial" panose="020B0604020202020204" pitchFamily="34" charset="0"/>
                <a:cs typeface="Arial" panose="020B0604020202020204" pitchFamily="34" charset="0"/>
              </a:rPr>
              <a:t>. Knowledge and understanding relating to FASD amongst the general public and within the workforce more widely are poor.   </a:t>
            </a:r>
          </a:p>
          <a:p>
            <a:pPr marL="0" indent="0">
              <a:buNone/>
            </a:pPr>
            <a:endParaRPr lang="en-GB" sz="2000" i="1" dirty="0">
              <a:latin typeface="Arial" panose="020B0604020202020204" pitchFamily="34" charset="0"/>
              <a:cs typeface="Arial" panose="020B0604020202020204" pitchFamily="34" charset="0"/>
            </a:endParaRPr>
          </a:p>
          <a:p>
            <a:pPr marL="0" indent="0">
              <a:buNone/>
            </a:pPr>
            <a:r>
              <a:rPr lang="en-GB" sz="2000" i="1" dirty="0"/>
              <a:t>2. Inconsistent ways of recording alcohol intake during pregnancy, either within health or social care. </a:t>
            </a:r>
          </a:p>
          <a:p>
            <a:pPr marL="0" indent="0">
              <a:buNone/>
            </a:pPr>
            <a:endParaRPr lang="en-GB" sz="2000" i="1" dirty="0">
              <a:latin typeface="Arial" panose="020B0604020202020204" pitchFamily="34" charset="0"/>
              <a:cs typeface="Arial" panose="020B0604020202020204" pitchFamily="34" charset="0"/>
            </a:endParaRPr>
          </a:p>
          <a:p>
            <a:pPr marL="0" indent="0">
              <a:buNone/>
            </a:pPr>
            <a:r>
              <a:rPr lang="en-GB" sz="2000" i="1" dirty="0"/>
              <a:t>3. </a:t>
            </a:r>
            <a:r>
              <a:rPr lang="en-GB" sz="2000" i="1" dirty="0">
                <a:latin typeface="Arial" panose="020B0604020202020204" pitchFamily="34" charset="0"/>
                <a:cs typeface="Arial" panose="020B0604020202020204" pitchFamily="34" charset="0"/>
              </a:rPr>
              <a:t>Health providers across Kent and Medway currently have not been commissioned to provide services that routinely assess, diagnose and support children and families where there is suspected FASD</a:t>
            </a:r>
          </a:p>
          <a:p>
            <a:pPr marL="0" indent="0">
              <a:buNone/>
            </a:pPr>
            <a:endParaRPr lang="en-GB" sz="2000" i="1" dirty="0">
              <a:latin typeface="Arial" panose="020B0604020202020204" pitchFamily="34" charset="0"/>
              <a:cs typeface="Arial" panose="020B0604020202020204" pitchFamily="34" charset="0"/>
            </a:endParaRPr>
          </a:p>
          <a:p>
            <a:pPr marL="0" indent="0">
              <a:buNone/>
            </a:pPr>
            <a:r>
              <a:rPr lang="en-GB" sz="2000" i="1" dirty="0"/>
              <a:t>4. </a:t>
            </a:r>
            <a:r>
              <a:rPr lang="en-GB" sz="2000" i="1" dirty="0">
                <a:latin typeface="Arial" panose="020B0604020202020204" pitchFamily="34" charset="0"/>
                <a:cs typeface="Arial" panose="020B0604020202020204" pitchFamily="34" charset="0"/>
              </a:rPr>
              <a:t>Many services that support children and families are likely to be supporting some needs associated with FASD, however this will currently be in an unstructured way that may not always be optimally designed to improve outcomes for those with FASD.  </a:t>
            </a:r>
          </a:p>
          <a:p>
            <a:pPr marL="0" indent="0">
              <a:buNone/>
            </a:pPr>
            <a:endParaRPr lang="en-GB" sz="2000" i="1"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91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ADC3-E43E-4786-8B16-A7785CC1D584}"/>
              </a:ext>
            </a:extLst>
          </p:cNvPr>
          <p:cNvSpPr>
            <a:spLocks noGrp="1"/>
          </p:cNvSpPr>
          <p:nvPr>
            <p:ph type="title"/>
          </p:nvPr>
        </p:nvSpPr>
        <p:spPr/>
        <p:txBody>
          <a:bodyPr/>
          <a:lstStyle/>
          <a:p>
            <a:r>
              <a:rPr lang="en-GB" dirty="0"/>
              <a:t>What are we doing?</a:t>
            </a:r>
          </a:p>
        </p:txBody>
      </p:sp>
      <p:sp>
        <p:nvSpPr>
          <p:cNvPr id="3" name="Content Placeholder 2">
            <a:extLst>
              <a:ext uri="{FF2B5EF4-FFF2-40B4-BE49-F238E27FC236}">
                <a16:creationId xmlns:a16="http://schemas.microsoft.com/office/drawing/2014/main" id="{36A7CA19-D389-49EA-BD98-6F447F601115}"/>
              </a:ext>
            </a:extLst>
          </p:cNvPr>
          <p:cNvSpPr>
            <a:spLocks noGrp="1"/>
          </p:cNvSpPr>
          <p:nvPr>
            <p:ph idx="1"/>
          </p:nvPr>
        </p:nvSpPr>
        <p:spPr/>
        <p:txBody>
          <a:bodyPr>
            <a:normAutofit fontScale="77500" lnSpcReduction="20000"/>
          </a:bodyPr>
          <a:lstStyle/>
          <a:p>
            <a:pPr marL="0" indent="0">
              <a:buNone/>
            </a:pPr>
            <a:r>
              <a:rPr lang="en-GB" dirty="0"/>
              <a:t>We have established a Kent and Medway Foetal Alcohol Spectrum Disorder (FASD) System Partnership Group.  This group incudes representatives from the following across Kent and Medway:</a:t>
            </a:r>
          </a:p>
          <a:p>
            <a:pPr marL="0" indent="0">
              <a:buNone/>
            </a:pPr>
            <a:endParaRPr lang="en-GB" dirty="0"/>
          </a:p>
          <a:p>
            <a:pPr lvl="1"/>
            <a:r>
              <a:rPr lang="en-GB" dirty="0">
                <a:solidFill>
                  <a:srgbClr val="002060"/>
                </a:solidFill>
              </a:rPr>
              <a:t> </a:t>
            </a:r>
            <a:r>
              <a:rPr lang="en-GB" i="1" dirty="0">
                <a:solidFill>
                  <a:srgbClr val="002060"/>
                </a:solidFill>
              </a:rPr>
              <a:t>Fostering and Adoption Services</a:t>
            </a:r>
          </a:p>
          <a:p>
            <a:pPr lvl="1"/>
            <a:r>
              <a:rPr lang="en-GB" i="1" dirty="0">
                <a:solidFill>
                  <a:srgbClr val="002060"/>
                </a:solidFill>
              </a:rPr>
              <a:t>Community Paediatricians</a:t>
            </a:r>
          </a:p>
          <a:p>
            <a:pPr lvl="1"/>
            <a:r>
              <a:rPr lang="en-GB" i="1" dirty="0">
                <a:solidFill>
                  <a:srgbClr val="002060"/>
                </a:solidFill>
              </a:rPr>
              <a:t>Public Health colleagues</a:t>
            </a:r>
          </a:p>
          <a:p>
            <a:pPr lvl="1"/>
            <a:r>
              <a:rPr lang="en-GB" i="1" dirty="0">
                <a:solidFill>
                  <a:srgbClr val="002060"/>
                </a:solidFill>
              </a:rPr>
              <a:t>CCG Quality Lead</a:t>
            </a:r>
          </a:p>
          <a:p>
            <a:pPr lvl="1"/>
            <a:r>
              <a:rPr lang="en-GB" i="1" dirty="0">
                <a:solidFill>
                  <a:srgbClr val="002060"/>
                </a:solidFill>
              </a:rPr>
              <a:t>Children’s and Adults (and Maternity) Commissioners</a:t>
            </a:r>
          </a:p>
          <a:p>
            <a:pPr lvl="1"/>
            <a:r>
              <a:rPr lang="en-GB" i="1" dirty="0">
                <a:solidFill>
                  <a:srgbClr val="002060"/>
                </a:solidFill>
              </a:rPr>
              <a:t>Substance misuse and sexual health services</a:t>
            </a:r>
          </a:p>
          <a:p>
            <a:pPr lvl="1"/>
            <a:r>
              <a:rPr lang="en-GB" i="1" dirty="0">
                <a:solidFill>
                  <a:srgbClr val="002060"/>
                </a:solidFill>
              </a:rPr>
              <a:t>Social Care colleagues</a:t>
            </a:r>
          </a:p>
          <a:p>
            <a:pPr lvl="1"/>
            <a:r>
              <a:rPr lang="en-GB" i="1" dirty="0">
                <a:solidFill>
                  <a:srgbClr val="002060"/>
                </a:solidFill>
              </a:rPr>
              <a:t>Voluntary Sector colleagues</a:t>
            </a:r>
          </a:p>
          <a:p>
            <a:pPr lvl="1"/>
            <a:r>
              <a:rPr lang="en-GB" i="1" dirty="0">
                <a:solidFill>
                  <a:srgbClr val="002060"/>
                </a:solidFill>
              </a:rPr>
              <a:t>Kent Police Rep</a:t>
            </a:r>
          </a:p>
          <a:p>
            <a:pPr lvl="1"/>
            <a:r>
              <a:rPr lang="en-GB" i="1" dirty="0">
                <a:solidFill>
                  <a:srgbClr val="002060"/>
                </a:solidFill>
              </a:rPr>
              <a:t>And many others……</a:t>
            </a:r>
          </a:p>
          <a:p>
            <a:pPr marL="457200" lvl="1" indent="0">
              <a:buNone/>
            </a:pPr>
            <a:endParaRPr lang="en-GB" dirty="0"/>
          </a:p>
          <a:p>
            <a:pPr marL="457200" lvl="1" indent="0">
              <a:buNone/>
            </a:pPr>
            <a:r>
              <a:rPr lang="en-GB" dirty="0"/>
              <a:t>This Group has established three core strands of work – Prevention; Workforce Development and Communications and Engagement</a:t>
            </a:r>
          </a:p>
          <a:p>
            <a:pPr lvl="1"/>
            <a:endParaRPr lang="en-GB" dirty="0"/>
          </a:p>
        </p:txBody>
      </p:sp>
    </p:spTree>
    <p:extLst>
      <p:ext uri="{BB962C8B-B14F-4D97-AF65-F5344CB8AC3E}">
        <p14:creationId xmlns:p14="http://schemas.microsoft.com/office/powerpoint/2010/main" val="3145241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we doing in Kent and Medway?</a:t>
            </a:r>
          </a:p>
        </p:txBody>
      </p:sp>
      <p:sp>
        <p:nvSpPr>
          <p:cNvPr id="3" name="Content Placeholder 2"/>
          <p:cNvSpPr>
            <a:spLocks noGrp="1"/>
          </p:cNvSpPr>
          <p:nvPr>
            <p:ph sz="half" idx="1"/>
          </p:nvPr>
        </p:nvSpPr>
        <p:spPr>
          <a:xfrm>
            <a:off x="457200" y="1600200"/>
            <a:ext cx="7787208" cy="4525963"/>
          </a:xfrm>
        </p:spPr>
        <p:txBody>
          <a:bodyPr>
            <a:normAutofit fontScale="92500" lnSpcReduction="10000"/>
          </a:bodyPr>
          <a:lstStyle/>
          <a:p>
            <a:pPr marL="0" indent="0" algn="ctr">
              <a:buNone/>
            </a:pPr>
            <a:r>
              <a:rPr lang="en-GB" b="1" u="sng" dirty="0"/>
              <a:t>Prevention </a:t>
            </a:r>
          </a:p>
          <a:p>
            <a:r>
              <a:rPr lang="en-GB" dirty="0"/>
              <a:t>Working with Public Health Colleagues across Kent and Medway</a:t>
            </a:r>
          </a:p>
          <a:p>
            <a:r>
              <a:rPr lang="en-GB" dirty="0"/>
              <a:t>Linking with/learning lessons from Smoking in Pregnancy work</a:t>
            </a:r>
          </a:p>
          <a:p>
            <a:r>
              <a:rPr lang="en-GB" dirty="0"/>
              <a:t>Working with Local Maternity Systems</a:t>
            </a:r>
          </a:p>
          <a:p>
            <a:r>
              <a:rPr lang="en-GB" dirty="0"/>
              <a:t>Making Every Contact Count (Medway) </a:t>
            </a:r>
          </a:p>
          <a:p>
            <a:r>
              <a:rPr lang="en-GB" dirty="0"/>
              <a:t>Drink Aware Links</a:t>
            </a:r>
          </a:p>
          <a:p>
            <a:r>
              <a:rPr lang="en-GB" dirty="0"/>
              <a:t>Working with Sexual Health providers</a:t>
            </a:r>
          </a:p>
          <a:p>
            <a:r>
              <a:rPr lang="en-GB" dirty="0"/>
              <a:t>Working with Substance Misuse providers</a:t>
            </a:r>
          </a:p>
          <a:p>
            <a:endParaRPr lang="en-GB" dirty="0"/>
          </a:p>
          <a:p>
            <a:endParaRPr lang="en-GB" u="sng" dirty="0"/>
          </a:p>
        </p:txBody>
      </p:sp>
    </p:spTree>
    <p:extLst>
      <p:ext uri="{BB962C8B-B14F-4D97-AF65-F5344CB8AC3E}">
        <p14:creationId xmlns:p14="http://schemas.microsoft.com/office/powerpoint/2010/main" val="205572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we doing in Kent and Medway? (1)</a:t>
            </a:r>
            <a:br>
              <a:rPr lang="en-GB" dirty="0"/>
            </a:br>
            <a:endParaRPr lang="en-GB" dirty="0"/>
          </a:p>
        </p:txBody>
      </p:sp>
      <p:sp>
        <p:nvSpPr>
          <p:cNvPr id="3" name="Content Placeholder 2"/>
          <p:cNvSpPr>
            <a:spLocks noGrp="1"/>
          </p:cNvSpPr>
          <p:nvPr>
            <p:ph sz="half" idx="1"/>
          </p:nvPr>
        </p:nvSpPr>
        <p:spPr>
          <a:xfrm>
            <a:off x="457200" y="1600200"/>
            <a:ext cx="7787208" cy="4525963"/>
          </a:xfrm>
        </p:spPr>
        <p:txBody>
          <a:bodyPr/>
          <a:lstStyle/>
          <a:p>
            <a:pPr marL="0" indent="0" algn="ctr">
              <a:buNone/>
            </a:pPr>
            <a:r>
              <a:rPr lang="en-GB" b="1" u="sng" dirty="0"/>
              <a:t>Communication and Engagement </a:t>
            </a:r>
          </a:p>
          <a:p>
            <a:r>
              <a:rPr lang="en-GB" dirty="0"/>
              <a:t>Working with Comms Colleagues across Kent and Medway CCG and Local Authorities</a:t>
            </a:r>
          </a:p>
          <a:p>
            <a:r>
              <a:rPr lang="en-GB" dirty="0"/>
              <a:t>Information shared with GP colleagues</a:t>
            </a:r>
          </a:p>
          <a:p>
            <a:r>
              <a:rPr lang="en-GB" dirty="0"/>
              <a:t>Working with Voluntary Sector Organisations to develop Comms Plan.</a:t>
            </a:r>
          </a:p>
          <a:p>
            <a:r>
              <a:rPr lang="en-GB" dirty="0"/>
              <a:t>Engaging with the wider workforce and partners</a:t>
            </a:r>
          </a:p>
          <a:p>
            <a:endParaRPr lang="en-GB" u="sng" dirty="0"/>
          </a:p>
        </p:txBody>
      </p:sp>
    </p:spTree>
    <p:extLst>
      <p:ext uri="{BB962C8B-B14F-4D97-AF65-F5344CB8AC3E}">
        <p14:creationId xmlns:p14="http://schemas.microsoft.com/office/powerpoint/2010/main" val="1588925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we doing in Kent and Medway? </a:t>
            </a:r>
            <a:r>
              <a:rPr lang="en-GB"/>
              <a:t>(2)</a:t>
            </a:r>
            <a:endParaRPr lang="en-GB" dirty="0"/>
          </a:p>
        </p:txBody>
      </p:sp>
      <p:sp>
        <p:nvSpPr>
          <p:cNvPr id="3" name="Content Placeholder 2"/>
          <p:cNvSpPr>
            <a:spLocks noGrp="1"/>
          </p:cNvSpPr>
          <p:nvPr>
            <p:ph sz="half" idx="1"/>
          </p:nvPr>
        </p:nvSpPr>
        <p:spPr>
          <a:xfrm>
            <a:off x="457200" y="1600200"/>
            <a:ext cx="7787208" cy="4525963"/>
          </a:xfrm>
        </p:spPr>
        <p:txBody>
          <a:bodyPr>
            <a:normAutofit fontScale="92500" lnSpcReduction="20000"/>
          </a:bodyPr>
          <a:lstStyle/>
          <a:p>
            <a:pPr marL="0" indent="0" algn="ctr">
              <a:buNone/>
            </a:pPr>
            <a:r>
              <a:rPr lang="en-GB" b="1" u="sng" dirty="0"/>
              <a:t>Workforce Development</a:t>
            </a:r>
          </a:p>
          <a:p>
            <a:r>
              <a:rPr lang="en-GB" dirty="0"/>
              <a:t>Training event on 29</a:t>
            </a:r>
            <a:r>
              <a:rPr lang="en-GB" baseline="30000" dirty="0"/>
              <a:t>th</a:t>
            </a:r>
            <a:r>
              <a:rPr lang="en-GB" dirty="0"/>
              <a:t> September for 30+ Kent and Medway Community Paediatricians (diagnostic training) – with a hub and spoke diagnostic pathway being embedded</a:t>
            </a:r>
          </a:p>
          <a:p>
            <a:r>
              <a:rPr lang="en-GB" dirty="0"/>
              <a:t>Liaising with colleagues in OD/L&amp;D across Kent and Medway</a:t>
            </a:r>
          </a:p>
          <a:p>
            <a:r>
              <a:rPr lang="en-GB" dirty="0"/>
              <a:t>Training needs analysis to determine training/awareness programmes for partners</a:t>
            </a:r>
          </a:p>
          <a:p>
            <a:r>
              <a:rPr lang="en-GB" dirty="0"/>
              <a:t>Liaising with colleagues to engage student cohorts (</a:t>
            </a:r>
            <a:r>
              <a:rPr lang="en-GB" dirty="0" err="1"/>
              <a:t>eg</a:t>
            </a:r>
            <a:r>
              <a:rPr lang="en-GB" dirty="0"/>
              <a:t> midwifery students at Christ Church University)</a:t>
            </a:r>
          </a:p>
          <a:p>
            <a:endParaRPr lang="en-GB" dirty="0"/>
          </a:p>
          <a:p>
            <a:endParaRPr lang="en-GB" dirty="0"/>
          </a:p>
          <a:p>
            <a:endParaRPr lang="en-GB" u="sng" dirty="0"/>
          </a:p>
        </p:txBody>
      </p:sp>
    </p:spTree>
    <p:extLst>
      <p:ext uri="{BB962C8B-B14F-4D97-AF65-F5344CB8AC3E}">
        <p14:creationId xmlns:p14="http://schemas.microsoft.com/office/powerpoint/2010/main" val="470264829"/>
      </p:ext>
    </p:extLst>
  </p:cSld>
  <p:clrMapOvr>
    <a:masterClrMapping/>
  </p:clrMapOvr>
</p:sld>
</file>

<file path=ppt/theme/theme1.xml><?xml version="1.0" encoding="utf-8"?>
<a:theme xmlns:a="http://schemas.openxmlformats.org/drawingml/2006/main" name="KMCCG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TotalTime>
  <Words>951</Words>
  <Application>Microsoft Office PowerPoint</Application>
  <PresentationFormat>On-screen Show (4:3)</PresentationFormat>
  <Paragraphs>81</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KMCCG_powerpoint_template</vt:lpstr>
      <vt:lpstr>Foetal Alcohol Spectrum Disorder (FASD) in Kent and Medway   Aeilish Geldenhuys Julia Cox </vt:lpstr>
      <vt:lpstr>How does it present?.......</vt:lpstr>
      <vt:lpstr>Prevalence and Data….. </vt:lpstr>
      <vt:lpstr>National Guidance and Plans</vt:lpstr>
      <vt:lpstr>Key local issues</vt:lpstr>
      <vt:lpstr>What are we doing?</vt:lpstr>
      <vt:lpstr>What are we doing in Kent and Medway?</vt:lpstr>
      <vt:lpstr>What are we doing in Kent and Medway? (1) </vt:lpstr>
      <vt:lpstr>What are we doing in Kent and Medway? (2)</vt:lpstr>
      <vt:lpstr>Any Questions?</vt:lpstr>
    </vt:vector>
  </TitlesOfParts>
  <Company>Kent and Medway 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KMCCG PowerPoint template Title = Arial, font 30, pantone NHS blue  Author and date = Arial, font 20, black</dc:title>
  <dc:creator>Claire Haywood</dc:creator>
  <cp:lastModifiedBy>maskell, skye</cp:lastModifiedBy>
  <cp:revision>18</cp:revision>
  <dcterms:created xsi:type="dcterms:W3CDTF">2021-07-20T13:50:51Z</dcterms:created>
  <dcterms:modified xsi:type="dcterms:W3CDTF">2022-06-17T15:07:57Z</dcterms:modified>
</cp:coreProperties>
</file>