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7" r:id="rId2"/>
    <p:sldId id="284" r:id="rId3"/>
    <p:sldId id="285" r:id="rId4"/>
    <p:sldId id="283" r:id="rId5"/>
    <p:sldId id="287" r:id="rId6"/>
    <p:sldId id="322" r:id="rId7"/>
    <p:sldId id="289" r:id="rId8"/>
    <p:sldId id="304" r:id="rId9"/>
    <p:sldId id="290" r:id="rId10"/>
    <p:sldId id="309" r:id="rId11"/>
    <p:sldId id="291" r:id="rId12"/>
    <p:sldId id="292" r:id="rId13"/>
    <p:sldId id="293" r:id="rId14"/>
    <p:sldId id="294" r:id="rId15"/>
    <p:sldId id="295" r:id="rId16"/>
    <p:sldId id="296" r:id="rId17"/>
    <p:sldId id="297" r:id="rId18"/>
    <p:sldId id="298" r:id="rId19"/>
    <p:sldId id="299" r:id="rId20"/>
    <p:sldId id="300" r:id="rId21"/>
    <p:sldId id="301" r:id="rId22"/>
    <p:sldId id="311" r:id="rId23"/>
    <p:sldId id="321" r:id="rId24"/>
    <p:sldId id="312" r:id="rId25"/>
    <p:sldId id="315" r:id="rId26"/>
    <p:sldId id="319" r:id="rId27"/>
    <p:sldId id="317"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C90"/>
    <a:srgbClr val="6B7C88"/>
    <a:srgbClr val="873AC0"/>
    <a:srgbClr val="FF2121"/>
    <a:srgbClr val="0B5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89892" autoAdjust="0"/>
  </p:normalViewPr>
  <p:slideViewPr>
    <p:cSldViewPr>
      <p:cViewPr varScale="1">
        <p:scale>
          <a:sx n="70" d="100"/>
          <a:sy n="70" d="100"/>
        </p:scale>
        <p:origin x="1179" y="42"/>
      </p:cViewPr>
      <p:guideLst>
        <p:guide orient="horz" pos="2160"/>
        <p:guide pos="2880"/>
      </p:guideLst>
    </p:cSldViewPr>
  </p:slideViewPr>
  <p:outlineViewPr>
    <p:cViewPr>
      <p:scale>
        <a:sx n="33" d="100"/>
        <a:sy n="33" d="100"/>
      </p:scale>
      <p:origin x="0" y="-2042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C2E0C7-3579-4D65-8035-563272707CE9}" type="datetimeFigureOut">
              <a:rPr lang="en-GB" smtClean="0"/>
              <a:t>21/06/2022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FEA443-3536-43EF-8C4E-55E7FB78F30A}" type="slidenum">
              <a:rPr lang="en-GB" smtClean="0"/>
              <a:t>‹#›</a:t>
            </a:fld>
            <a:endParaRPr lang="en-GB" dirty="0"/>
          </a:p>
        </p:txBody>
      </p:sp>
    </p:spTree>
    <p:extLst>
      <p:ext uri="{BB962C8B-B14F-4D97-AF65-F5344CB8AC3E}">
        <p14:creationId xmlns:p14="http://schemas.microsoft.com/office/powerpoint/2010/main" val="339402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936BD51-4190-4567-8C45-A6F0009BB316}" type="datetimeFigureOut">
              <a:rPr lang="en-GB" smtClean="0"/>
              <a:t>21/06/2022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A7016B-30A8-493E-89A0-62A411712224}" type="slidenum">
              <a:rPr lang="en-GB" smtClean="0"/>
              <a:t>‹#›</a:t>
            </a:fld>
            <a:endParaRPr lang="en-GB" dirty="0"/>
          </a:p>
        </p:txBody>
      </p:sp>
    </p:spTree>
    <p:extLst>
      <p:ext uri="{BB962C8B-B14F-4D97-AF65-F5344CB8AC3E}">
        <p14:creationId xmlns:p14="http://schemas.microsoft.com/office/powerpoint/2010/main" val="416466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7016B-30A8-493E-89A0-62A411712224}" type="slidenum">
              <a:rPr lang="en-GB" smtClean="0"/>
              <a:t>1</a:t>
            </a:fld>
            <a:endParaRPr lang="en-GB" dirty="0"/>
          </a:p>
        </p:txBody>
      </p:sp>
    </p:spTree>
    <p:extLst>
      <p:ext uri="{BB962C8B-B14F-4D97-AF65-F5344CB8AC3E}">
        <p14:creationId xmlns:p14="http://schemas.microsoft.com/office/powerpoint/2010/main" val="376647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prior attainment</a:t>
            </a:r>
          </a:p>
          <a:p>
            <a:r>
              <a:rPr lang="en-GB" dirty="0"/>
              <a:t>For primary schools, funding can be targeted at pupils who did not achieve a good level of development on the new EYFSP and pupils who achieved either fewer than 78 points or fewer than 73 points on the previous EYFSP.</a:t>
            </a:r>
          </a:p>
          <a:p>
            <a:r>
              <a:rPr lang="en-GB" dirty="0"/>
              <a:t>• Low Attainment under new EYFSP Proportion</a:t>
            </a:r>
          </a:p>
          <a:p>
            <a:r>
              <a:rPr lang="en-GB" dirty="0"/>
              <a:t>Pupils in the autumn 2016 census in years 1 to 4 are matched onto the new EYFSP data using their UPN. A school’s proportion in the dataset is the number of pupils in years 1 to 4 recorded as not achieving a good level of development divided by the number of pupils in years 1 to 4 recorded in the attainment data. Pupils who could not be matched onto the attainment data, or for whom the attainment data does not provide a result, are excluded from this calculation.</a:t>
            </a:r>
          </a:p>
          <a:p>
            <a:r>
              <a:rPr lang="en-GB" dirty="0"/>
              <a:t>• Low Attainment under old EYFSP Proportion 73</a:t>
            </a:r>
          </a:p>
          <a:p>
            <a:r>
              <a:rPr lang="en-GB" dirty="0"/>
              <a:t>• Low Attainment under old EYFSP Proportion 78</a:t>
            </a:r>
          </a:p>
          <a:p>
            <a:r>
              <a:rPr lang="en-GB" dirty="0"/>
              <a:t>Pupils in the autumn 2016 census in years 5 to 6 are matched onto the old EYFSP data using their UPN. A school’s proportion in the dataset is the number of pupils in years 5 to 6 achieving a score of &lt;73 or &lt;78 (respectively) divided by the number of pupils recorded as achieving a score of &gt;=0. Pupils who could not be matched onto the attainment data, or for whom the attainment data does not provide a result or gives an alternative result, are excluded from this calculation.</a:t>
            </a:r>
          </a:p>
          <a:p>
            <a:r>
              <a:rPr lang="en-GB" dirty="0"/>
              <a:t>If a school has primary pupils but no pupils with valid EYFSP results, then they will be given a KS2 proxy in the dataset, using either the KS2 results of secondary pupils currently in the school or the KS2 results of the most recent cohort to be assessed at the school.</a:t>
            </a:r>
          </a:p>
          <a:p>
            <a:r>
              <a:rPr lang="en-GB" dirty="0"/>
              <a:t>Secondary prior attainment</a:t>
            </a:r>
          </a:p>
          <a:p>
            <a:r>
              <a:rPr lang="en-GB" dirty="0"/>
              <a:t>For secondary schools, the year 7 cohort will include a much higher proportion of pupils identified as ‘low prior attainment’ than other secondary year groups. This is because year 7 was the first to take the new, more challenging key stage 2 tests (at the end of academic year 2015/16).</a:t>
            </a:r>
          </a:p>
          <a:p>
            <a:r>
              <a:rPr lang="en-GB" dirty="0"/>
              <a:t>• Low Attainment Secondary Proportion Year 7</a:t>
            </a:r>
          </a:p>
          <a:p>
            <a:r>
              <a:rPr lang="en-GB" dirty="0"/>
              <a:t>For pupils in year 7 funding can be targeted at pupils who are below the expected standard of achievement in either English reading, English teacher-assessed writing, or 18</a:t>
            </a:r>
          </a:p>
          <a:p>
            <a:r>
              <a:rPr lang="en-GB" dirty="0"/>
              <a:t>mathematics at KS2. Specifically, this means pupils scoring ‘B’ or ‘NS’ or ‘CA’ with a scaled score below 100 (after any adjustment) in mathematics or English reading; and pupils scoring ‘BLW’, ‘HNM’, ‘PKF’, ‘PKE’, ‘PKG’ or ‘WTS’ in English teacher-assessed writing</a:t>
            </a:r>
          </a:p>
          <a:p>
            <a:r>
              <a:rPr lang="en-GB" dirty="0"/>
              <a:t>• Low Attainment Secondary Proportion Years 8-11</a:t>
            </a:r>
          </a:p>
          <a:p>
            <a:r>
              <a:rPr lang="en-GB" dirty="0"/>
              <a:t>For pupils in years 8 to 11 funding can be targeted at pupils who achieve a Level 3 or below in either English reading, English teacher-assessed writing, or mathematics at KS2. Specifically, this means pupils scoring ‘2’, ‘3’, ‘B’ or ‘N’ in mathematics or English reading; and pupils scoring ‘W’, ‘1’, ‘2’ or ‘3’ in English teacher-assessed writing.</a:t>
            </a:r>
          </a:p>
          <a:p>
            <a:r>
              <a:rPr lang="en-GB" dirty="0"/>
              <a:t>In 2012 the KS2 English assessment methodology was changed to include a separate reading test, a grammar, punctuation and spelling test and writing teacher assessment. For pupils who were assessed prior to this change, the English element will identify those pupils who fail to achieve a level 4 in English (specifically, scoring ‘2’, ‘3’, ‘B’ or ‘N’).</a:t>
            </a:r>
          </a:p>
          <a:p>
            <a:r>
              <a:rPr lang="en-GB" dirty="0"/>
              <a:t>For both year 7 and years 8 to 11 only pupils who have undertaken assessment have been considered in calculating each school’s proportion. Pupils marked as absent or with a result other than those listed are excluded from this calculation. Pupils in years 7 to 11 in the Autumn 2016 census who could not be matched onto the KS2 attainment data are also excluded.</a:t>
            </a:r>
          </a:p>
        </p:txBody>
      </p:sp>
      <p:sp>
        <p:nvSpPr>
          <p:cNvPr id="4" name="Slide Number Placeholder 3"/>
          <p:cNvSpPr>
            <a:spLocks noGrp="1"/>
          </p:cNvSpPr>
          <p:nvPr>
            <p:ph type="sldNum" sz="quarter" idx="10"/>
          </p:nvPr>
        </p:nvSpPr>
        <p:spPr/>
        <p:txBody>
          <a:bodyPr/>
          <a:lstStyle/>
          <a:p>
            <a:fld id="{13A7016B-30A8-493E-89A0-62A411712224}" type="slidenum">
              <a:rPr lang="en-GB" smtClean="0"/>
              <a:t>11</a:t>
            </a:fld>
            <a:endParaRPr lang="en-GB" dirty="0"/>
          </a:p>
        </p:txBody>
      </p:sp>
    </p:spTree>
    <p:extLst>
      <p:ext uri="{BB962C8B-B14F-4D97-AF65-F5344CB8AC3E}">
        <p14:creationId xmlns:p14="http://schemas.microsoft.com/office/powerpoint/2010/main" val="402898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Rate £925.00	</a:t>
            </a:r>
          </a:p>
          <a:p>
            <a:r>
              <a:rPr lang="en-GB" dirty="0"/>
              <a:t>Secondary Rate £1,330.00</a:t>
            </a:r>
          </a:p>
          <a:p>
            <a:endParaRPr lang="en-GB" dirty="0"/>
          </a:p>
        </p:txBody>
      </p:sp>
      <p:sp>
        <p:nvSpPr>
          <p:cNvPr id="4" name="Slide Number Placeholder 3"/>
          <p:cNvSpPr>
            <a:spLocks noGrp="1"/>
          </p:cNvSpPr>
          <p:nvPr>
            <p:ph type="sldNum" sz="quarter" idx="5"/>
          </p:nvPr>
        </p:nvSpPr>
        <p:spPr/>
        <p:txBody>
          <a:bodyPr/>
          <a:lstStyle/>
          <a:p>
            <a:fld id="{13A7016B-30A8-493E-89A0-62A411712224}" type="slidenum">
              <a:rPr lang="en-GB" smtClean="0"/>
              <a:t>14</a:t>
            </a:fld>
            <a:endParaRPr lang="en-GB" dirty="0"/>
          </a:p>
        </p:txBody>
      </p:sp>
    </p:spTree>
    <p:extLst>
      <p:ext uri="{BB962C8B-B14F-4D97-AF65-F5344CB8AC3E}">
        <p14:creationId xmlns:p14="http://schemas.microsoft.com/office/powerpoint/2010/main" val="38409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only. Rates updated each year.</a:t>
            </a:r>
          </a:p>
        </p:txBody>
      </p:sp>
      <p:sp>
        <p:nvSpPr>
          <p:cNvPr id="4" name="Slide Number Placeholder 3"/>
          <p:cNvSpPr>
            <a:spLocks noGrp="1"/>
          </p:cNvSpPr>
          <p:nvPr>
            <p:ph type="sldNum" sz="quarter" idx="5"/>
          </p:nvPr>
        </p:nvSpPr>
        <p:spPr/>
        <p:txBody>
          <a:bodyPr/>
          <a:lstStyle/>
          <a:p>
            <a:fld id="{13A7016B-30A8-493E-89A0-62A411712224}" type="slidenum">
              <a:rPr lang="en-GB" smtClean="0"/>
              <a:t>16</a:t>
            </a:fld>
            <a:endParaRPr lang="en-GB" dirty="0"/>
          </a:p>
        </p:txBody>
      </p:sp>
    </p:spTree>
    <p:extLst>
      <p:ext uri="{BB962C8B-B14F-4D97-AF65-F5344CB8AC3E}">
        <p14:creationId xmlns:p14="http://schemas.microsoft.com/office/powerpoint/2010/main" val="376465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No school currently meets this criteria</a:t>
            </a:r>
          </a:p>
          <a:p>
            <a:pPr>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This has been calculated as follows; </a:t>
            </a:r>
            <a:endParaRPr lang="en-GB" sz="1800" dirty="0">
              <a:effectLst/>
              <a:latin typeface="Times New Roman" panose="02020603050405020304" pitchFamily="18" charset="0"/>
              <a:ea typeface="Times New Roman" panose="02020603050405020304" pitchFamily="18" charset="0"/>
            </a:endParaRPr>
          </a:p>
          <a:p>
            <a:pPr>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indent="457200"/>
            <a:r>
              <a:rPr lang="en-GB" sz="1800" dirty="0">
                <a:effectLst/>
                <a:latin typeface="Arial" panose="020B0604020202020204" pitchFamily="34" charset="0"/>
                <a:ea typeface="Times New Roman" panose="02020603050405020304" pitchFamily="18" charset="0"/>
              </a:rPr>
              <a:t>Primary phase:	21.4 pupils (i.e.150 pupils divided by 7 year groups)</a:t>
            </a:r>
            <a:endParaRPr lang="en-GB" sz="1800" dirty="0">
              <a:effectLst/>
              <a:latin typeface="Times New Roman" panose="02020603050405020304" pitchFamily="18" charset="0"/>
              <a:ea typeface="Times New Roman" panose="02020603050405020304" pitchFamily="18" charset="0"/>
            </a:endParaRPr>
          </a:p>
          <a:p>
            <a:pPr indent="457200"/>
            <a:r>
              <a:rPr lang="en-GB" sz="1800" dirty="0">
                <a:effectLst/>
                <a:latin typeface="Arial" panose="020B0604020202020204" pitchFamily="34" charset="0"/>
                <a:ea typeface="Times New Roman" panose="02020603050405020304" pitchFamily="18" charset="0"/>
              </a:rPr>
              <a:t>Secondary phase:	120.0 pupils (i.e.600 pupils divided by 5 year groups)</a:t>
            </a:r>
            <a:endParaRPr lang="en-GB" sz="1800" dirty="0">
              <a:effectLst/>
              <a:latin typeface="Times New Roman" panose="02020603050405020304" pitchFamily="18" charset="0"/>
              <a:ea typeface="Times New Roman" panose="02020603050405020304" pitchFamily="18" charset="0"/>
            </a:endParaRPr>
          </a:p>
          <a:p>
            <a:pPr indent="457200"/>
            <a:r>
              <a:rPr lang="en-GB" sz="1800" dirty="0">
                <a:effectLst/>
                <a:latin typeface="Arial" panose="020B0604020202020204" pitchFamily="34" charset="0"/>
                <a:ea typeface="Times New Roman" panose="02020603050405020304" pitchFamily="18" charset="0"/>
              </a:rPr>
              <a:t>All-Through phase:	62.5 pupils (i.e.750 pupils divided by 12 year groups)</a:t>
            </a:r>
            <a:endParaRPr lang="en-GB" sz="1800" dirty="0">
              <a:effectLst/>
              <a:latin typeface="Times New Roman" panose="02020603050405020304" pitchFamily="18" charset="0"/>
              <a:ea typeface="Times New Roman" panose="02020603050405020304" pitchFamily="18" charset="0"/>
            </a:endParaRPr>
          </a:p>
          <a:p>
            <a:pPr>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A school will be eligible for Sparsity funding if they meet </a:t>
            </a:r>
            <a:r>
              <a:rPr lang="en-GB" sz="1800" i="1" dirty="0">
                <a:effectLst/>
                <a:latin typeface="Arial" panose="020B0604020202020204" pitchFamily="34" charset="0"/>
                <a:ea typeface="Times New Roman" panose="02020603050405020304" pitchFamily="18" charset="0"/>
              </a:rPr>
              <a:t>both</a:t>
            </a:r>
            <a:r>
              <a:rPr lang="en-GB" sz="1800" dirty="0">
                <a:effectLst/>
                <a:latin typeface="Arial" panose="020B0604020202020204" pitchFamily="34" charset="0"/>
                <a:ea typeface="Times New Roman" panose="02020603050405020304" pitchFamily="18" charset="0"/>
              </a:rPr>
              <a:t> the distance and the size criteria. </a:t>
            </a:r>
            <a:endParaRPr lang="en-GB" sz="1800" dirty="0">
              <a:effectLst/>
              <a:latin typeface="Times New Roman" panose="02020603050405020304" pitchFamily="18" charset="0"/>
              <a:ea typeface="Times New Roman" panose="02020603050405020304" pitchFamily="18" charset="0"/>
            </a:endParaRPr>
          </a:p>
          <a:p>
            <a:pPr>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b="1" dirty="0">
                <a:effectLst/>
                <a:latin typeface="Arial" panose="020B0604020202020204" pitchFamily="34" charset="0"/>
                <a:ea typeface="Times New Roman" panose="02020603050405020304" pitchFamily="18" charset="0"/>
              </a:rPr>
              <a:t>Phase</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b="1" dirty="0">
                <a:effectLst/>
                <a:latin typeface="Arial" panose="020B0604020202020204" pitchFamily="34" charset="0"/>
                <a:ea typeface="Times New Roman" panose="02020603050405020304" pitchFamily="18" charset="0"/>
              </a:rPr>
              <a:t>Distance Criteria</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b="1" dirty="0">
                <a:effectLst/>
                <a:latin typeface="Arial" panose="020B0604020202020204" pitchFamily="34" charset="0"/>
                <a:ea typeface="Times New Roman" panose="02020603050405020304" pitchFamily="18" charset="0"/>
              </a:rPr>
              <a:t>Size Criteria</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Primary</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over 2 miles</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under 21.4 pupils</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Secondary</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over 3 miles</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under 120 pupils</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All-Through</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over 2 miles</a:t>
            </a:r>
            <a:endParaRPr lang="en-GB" sz="1800" dirty="0">
              <a:effectLst/>
              <a:latin typeface="Times New Roman" panose="02020603050405020304" pitchFamily="18" charset="0"/>
              <a:ea typeface="Times New Roman" panose="02020603050405020304" pitchFamily="18" charset="0"/>
            </a:endParaRPr>
          </a:p>
          <a:p>
            <a:pPr algn="l">
              <a:tabLst>
                <a:tab pos="2637155" algn="ctr"/>
                <a:tab pos="5274310" algn="r"/>
                <a:tab pos="457200" algn="l"/>
                <a:tab pos="2637155" algn="ctr"/>
                <a:tab pos="5274310" algn="r"/>
              </a:tabLst>
            </a:pPr>
            <a:r>
              <a:rPr lang="en-GB" sz="1800" dirty="0">
                <a:effectLst/>
                <a:latin typeface="Arial" panose="020B0604020202020204" pitchFamily="34" charset="0"/>
                <a:ea typeface="Times New Roman" panose="02020603050405020304" pitchFamily="18" charset="0"/>
              </a:rPr>
              <a:t>under 62.5 pupils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3A7016B-30A8-493E-89A0-62A411712224}" type="slidenum">
              <a:rPr lang="en-GB" smtClean="0"/>
              <a:t>17</a:t>
            </a:fld>
            <a:endParaRPr lang="en-GB" dirty="0"/>
          </a:p>
        </p:txBody>
      </p:sp>
    </p:spTree>
    <p:extLst>
      <p:ext uri="{BB962C8B-B14F-4D97-AF65-F5344CB8AC3E}">
        <p14:creationId xmlns:p14="http://schemas.microsoft.com/office/powerpoint/2010/main" val="134916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process is changing in 2022-23 but will not effect schools only LA’s.</a:t>
            </a:r>
          </a:p>
        </p:txBody>
      </p:sp>
      <p:sp>
        <p:nvSpPr>
          <p:cNvPr id="4" name="Slide Number Placeholder 3"/>
          <p:cNvSpPr>
            <a:spLocks noGrp="1"/>
          </p:cNvSpPr>
          <p:nvPr>
            <p:ph type="sldNum" sz="quarter" idx="5"/>
          </p:nvPr>
        </p:nvSpPr>
        <p:spPr/>
        <p:txBody>
          <a:bodyPr/>
          <a:lstStyle/>
          <a:p>
            <a:fld id="{13A7016B-30A8-493E-89A0-62A411712224}" type="slidenum">
              <a:rPr lang="en-GB" smtClean="0"/>
              <a:t>19</a:t>
            </a:fld>
            <a:endParaRPr lang="en-GB" dirty="0"/>
          </a:p>
        </p:txBody>
      </p:sp>
    </p:spTree>
    <p:extLst>
      <p:ext uri="{BB962C8B-B14F-4D97-AF65-F5344CB8AC3E}">
        <p14:creationId xmlns:p14="http://schemas.microsoft.com/office/powerpoint/2010/main" val="416691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7016B-30A8-493E-89A0-62A411712224}" type="slidenum">
              <a:rPr lang="en-GB" smtClean="0"/>
              <a:t>20</a:t>
            </a:fld>
            <a:endParaRPr lang="en-GB" dirty="0"/>
          </a:p>
        </p:txBody>
      </p:sp>
    </p:spTree>
    <p:extLst>
      <p:ext uri="{BB962C8B-B14F-4D97-AF65-F5344CB8AC3E}">
        <p14:creationId xmlns:p14="http://schemas.microsoft.com/office/powerpoint/2010/main" val="410699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7016B-30A8-493E-89A0-62A411712224}" type="slidenum">
              <a:rPr lang="en-GB" smtClean="0"/>
              <a:t>27</a:t>
            </a:fld>
            <a:endParaRPr lang="en-GB" dirty="0"/>
          </a:p>
        </p:txBody>
      </p:sp>
    </p:spTree>
    <p:extLst>
      <p:ext uri="{BB962C8B-B14F-4D97-AF65-F5344CB8AC3E}">
        <p14:creationId xmlns:p14="http://schemas.microsoft.com/office/powerpoint/2010/main" val="74729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Medway chose to transfer:</a:t>
            </a:r>
          </a:p>
          <a:p>
            <a:r>
              <a:rPr lang="en-GB" dirty="0"/>
              <a:t>21/22 - 0.5% to the high needs block £850,000</a:t>
            </a:r>
          </a:p>
          <a:p>
            <a:r>
              <a:rPr lang="en-GB" dirty="0"/>
              <a:t>Pays for the outreach contract £505,000</a:t>
            </a:r>
          </a:p>
        </p:txBody>
      </p:sp>
      <p:sp>
        <p:nvSpPr>
          <p:cNvPr id="4" name="Slide Number Placeholder 3"/>
          <p:cNvSpPr>
            <a:spLocks noGrp="1"/>
          </p:cNvSpPr>
          <p:nvPr>
            <p:ph type="sldNum" sz="quarter" idx="5"/>
          </p:nvPr>
        </p:nvSpPr>
        <p:spPr/>
        <p:txBody>
          <a:bodyPr/>
          <a:lstStyle/>
          <a:p>
            <a:fld id="{13A7016B-30A8-493E-89A0-62A411712224}" type="slidenum">
              <a:rPr lang="en-GB" smtClean="0"/>
              <a:t>2</a:t>
            </a:fld>
            <a:endParaRPr lang="en-GB" dirty="0"/>
          </a:p>
        </p:txBody>
      </p:sp>
    </p:spTree>
    <p:extLst>
      <p:ext uri="{BB962C8B-B14F-4D97-AF65-F5344CB8AC3E}">
        <p14:creationId xmlns:p14="http://schemas.microsoft.com/office/powerpoint/2010/main" val="205332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7016B-30A8-493E-89A0-62A411712224}" type="slidenum">
              <a:rPr lang="en-GB" smtClean="0"/>
              <a:t>3</a:t>
            </a:fld>
            <a:endParaRPr lang="en-GB" dirty="0"/>
          </a:p>
        </p:txBody>
      </p:sp>
    </p:spTree>
    <p:extLst>
      <p:ext uri="{BB962C8B-B14F-4D97-AF65-F5344CB8AC3E}">
        <p14:creationId xmlns:p14="http://schemas.microsoft.com/office/powerpoint/2010/main" val="356458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ESFA = Education Skills Funding Agency</a:t>
            </a:r>
          </a:p>
          <a:p>
            <a:r>
              <a:rPr lang="en-GB" dirty="0"/>
              <a:t>MC = Medway Council</a:t>
            </a:r>
          </a:p>
          <a:p>
            <a:r>
              <a:rPr lang="en-GB" dirty="0"/>
              <a:t>SF = Schools Forum</a:t>
            </a:r>
          </a:p>
          <a:p>
            <a:r>
              <a:rPr lang="en-GB" dirty="0"/>
              <a:t>AT = Academy Trust</a:t>
            </a:r>
          </a:p>
          <a:p>
            <a:r>
              <a:rPr lang="en-GB" dirty="0"/>
              <a:t>MS = Maintained School</a:t>
            </a:r>
          </a:p>
        </p:txBody>
      </p:sp>
      <p:sp>
        <p:nvSpPr>
          <p:cNvPr id="4" name="Slide Number Placeholder 3"/>
          <p:cNvSpPr>
            <a:spLocks noGrp="1"/>
          </p:cNvSpPr>
          <p:nvPr>
            <p:ph type="sldNum" sz="quarter" idx="5"/>
          </p:nvPr>
        </p:nvSpPr>
        <p:spPr/>
        <p:txBody>
          <a:bodyPr/>
          <a:lstStyle/>
          <a:p>
            <a:fld id="{13A7016B-30A8-493E-89A0-62A411712224}" type="slidenum">
              <a:rPr lang="en-GB" smtClean="0"/>
              <a:t>4</a:t>
            </a:fld>
            <a:endParaRPr lang="en-GB" dirty="0"/>
          </a:p>
        </p:txBody>
      </p:sp>
    </p:spTree>
    <p:extLst>
      <p:ext uri="{BB962C8B-B14F-4D97-AF65-F5344CB8AC3E}">
        <p14:creationId xmlns:p14="http://schemas.microsoft.com/office/powerpoint/2010/main" val="16336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APT = authority proforma tool</a:t>
            </a:r>
          </a:p>
          <a:p>
            <a:r>
              <a:rPr lang="en-GB" dirty="0"/>
              <a:t>SF = School Forum</a:t>
            </a:r>
          </a:p>
        </p:txBody>
      </p:sp>
      <p:sp>
        <p:nvSpPr>
          <p:cNvPr id="4" name="Slide Number Placeholder 3"/>
          <p:cNvSpPr>
            <a:spLocks noGrp="1"/>
          </p:cNvSpPr>
          <p:nvPr>
            <p:ph type="sldNum" sz="quarter" idx="5"/>
          </p:nvPr>
        </p:nvSpPr>
        <p:spPr/>
        <p:txBody>
          <a:bodyPr/>
          <a:lstStyle/>
          <a:p>
            <a:fld id="{13A7016B-30A8-493E-89A0-62A411712224}" type="slidenum">
              <a:rPr lang="en-GB" smtClean="0"/>
              <a:t>5</a:t>
            </a:fld>
            <a:endParaRPr lang="en-GB" dirty="0"/>
          </a:p>
        </p:txBody>
      </p:sp>
    </p:spTree>
    <p:extLst>
      <p:ext uri="{BB962C8B-B14F-4D97-AF65-F5344CB8AC3E}">
        <p14:creationId xmlns:p14="http://schemas.microsoft.com/office/powerpoint/2010/main" val="10972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273050"/>
            <a:ext cx="5864225" cy="4397375"/>
          </a:xfrm>
        </p:spPr>
      </p:sp>
      <p:sp>
        <p:nvSpPr>
          <p:cNvPr id="3" name="Notes Placeholder 2"/>
          <p:cNvSpPr>
            <a:spLocks noGrp="1"/>
          </p:cNvSpPr>
          <p:nvPr>
            <p:ph type="body" idx="1"/>
          </p:nvPr>
        </p:nvSpPr>
        <p:spPr/>
        <p:txBody>
          <a:bodyPr/>
          <a:lstStyle/>
          <a:p>
            <a:r>
              <a:rPr lang="en-GB" dirty="0"/>
              <a:t>Area D – Does not apply to Medway. Neither does the PFI under section C.</a:t>
            </a:r>
          </a:p>
        </p:txBody>
      </p:sp>
      <p:sp>
        <p:nvSpPr>
          <p:cNvPr id="4" name="Slide Number Placeholder 3"/>
          <p:cNvSpPr>
            <a:spLocks noGrp="1"/>
          </p:cNvSpPr>
          <p:nvPr>
            <p:ph type="sldNum" sz="quarter" idx="10"/>
          </p:nvPr>
        </p:nvSpPr>
        <p:spPr/>
        <p:txBody>
          <a:bodyPr/>
          <a:lstStyle/>
          <a:p>
            <a:fld id="{C5ABB7FA-2627-47C9-9258-FDF90D155C04}" type="slidenum">
              <a:rPr lang="en-GB" smtClean="0"/>
              <a:t>6</a:t>
            </a:fld>
            <a:endParaRPr lang="en-GB" dirty="0"/>
          </a:p>
        </p:txBody>
      </p:sp>
    </p:spTree>
    <p:extLst>
      <p:ext uri="{BB962C8B-B14F-4D97-AF65-F5344CB8AC3E}">
        <p14:creationId xmlns:p14="http://schemas.microsoft.com/office/powerpoint/2010/main" val="81037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PAN’s are adjusted where Medway ask a school to open a new class following September  i.e. September 2022</a:t>
            </a:r>
          </a:p>
        </p:txBody>
      </p:sp>
      <p:sp>
        <p:nvSpPr>
          <p:cNvPr id="4" name="Slide Number Placeholder 3"/>
          <p:cNvSpPr>
            <a:spLocks noGrp="1"/>
          </p:cNvSpPr>
          <p:nvPr>
            <p:ph type="sldNum" sz="quarter" idx="5"/>
          </p:nvPr>
        </p:nvSpPr>
        <p:spPr/>
        <p:txBody>
          <a:bodyPr/>
          <a:lstStyle/>
          <a:p>
            <a:fld id="{13A7016B-30A8-493E-89A0-62A411712224}" type="slidenum">
              <a:rPr lang="en-GB" smtClean="0"/>
              <a:t>8</a:t>
            </a:fld>
            <a:endParaRPr lang="en-GB" dirty="0"/>
          </a:p>
        </p:txBody>
      </p:sp>
    </p:spTree>
    <p:extLst>
      <p:ext uri="{BB962C8B-B14F-4D97-AF65-F5344CB8AC3E}">
        <p14:creationId xmlns:p14="http://schemas.microsoft.com/office/powerpoint/2010/main" val="3624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FSME6 Free School Meals Ever 6</a:t>
            </a:r>
          </a:p>
        </p:txBody>
      </p:sp>
      <p:sp>
        <p:nvSpPr>
          <p:cNvPr id="4" name="Slide Number Placeholder 3"/>
          <p:cNvSpPr>
            <a:spLocks noGrp="1"/>
          </p:cNvSpPr>
          <p:nvPr>
            <p:ph type="sldNum" sz="quarter" idx="10"/>
          </p:nvPr>
        </p:nvSpPr>
        <p:spPr/>
        <p:txBody>
          <a:bodyPr/>
          <a:lstStyle/>
          <a:p>
            <a:fld id="{13A7016B-30A8-493E-89A0-62A411712224}" type="slidenum">
              <a:rPr lang="en-GB" smtClean="0"/>
              <a:t>9</a:t>
            </a:fld>
            <a:endParaRPr lang="en-GB" dirty="0"/>
          </a:p>
        </p:txBody>
      </p:sp>
    </p:spTree>
    <p:extLst>
      <p:ext uri="{BB962C8B-B14F-4D97-AF65-F5344CB8AC3E}">
        <p14:creationId xmlns:p14="http://schemas.microsoft.com/office/powerpoint/2010/main" val="268504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Further information on the updated IDACI figures can be found through the DCLG statistical release. </a:t>
            </a:r>
          </a:p>
          <a:p>
            <a:endParaRPr lang="en-GB" dirty="0"/>
          </a:p>
        </p:txBody>
      </p:sp>
      <p:sp>
        <p:nvSpPr>
          <p:cNvPr id="4" name="Slide Number Placeholder 3"/>
          <p:cNvSpPr>
            <a:spLocks noGrp="1"/>
          </p:cNvSpPr>
          <p:nvPr>
            <p:ph type="sldNum" sz="quarter" idx="10"/>
          </p:nvPr>
        </p:nvSpPr>
        <p:spPr/>
        <p:txBody>
          <a:bodyPr/>
          <a:lstStyle/>
          <a:p>
            <a:fld id="{13A7016B-30A8-493E-89A0-62A411712224}" type="slidenum">
              <a:rPr lang="en-GB" smtClean="0"/>
              <a:t>10</a:t>
            </a:fld>
            <a:endParaRPr lang="en-GB" dirty="0"/>
          </a:p>
        </p:txBody>
      </p:sp>
    </p:spTree>
    <p:extLst>
      <p:ext uri="{BB962C8B-B14F-4D97-AF65-F5344CB8AC3E}">
        <p14:creationId xmlns:p14="http://schemas.microsoft.com/office/powerpoint/2010/main" val="83197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A62050A-CE4C-4970-9A46-E097297ED46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62050A-CE4C-4970-9A46-E097297ED461}" type="slidenum">
              <a:rPr lang="en-GB" smtClean="0"/>
              <a:t>‹#›</a:t>
            </a:fld>
            <a:endParaRPr lang="en-GB"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82AF491-6565-4AE4-9FD8-4FDB2D67781E}" type="datetimeFigureOut">
              <a:rPr lang="en-GB" smtClean="0"/>
              <a:t>21/06/2022</a:t>
            </a:fld>
            <a:endParaRPr lang="en-GB" dirty="0"/>
          </a:p>
        </p:txBody>
      </p:sp>
      <p:sp>
        <p:nvSpPr>
          <p:cNvPr id="9" name="Slide Number Placeholder 8"/>
          <p:cNvSpPr>
            <a:spLocks noGrp="1"/>
          </p:cNvSpPr>
          <p:nvPr>
            <p:ph type="sldNum" sz="quarter" idx="11"/>
          </p:nvPr>
        </p:nvSpPr>
        <p:spPr/>
        <p:txBody>
          <a:bodyPr/>
          <a:lstStyle/>
          <a:p>
            <a:fld id="{CA62050A-CE4C-4970-9A46-E097297ED461}" type="slidenum">
              <a:rPr lang="en-GB" smtClean="0"/>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A62050A-CE4C-4970-9A46-E097297ED461}" type="slidenum">
              <a:rPr lang="en-GB" smtClean="0"/>
              <a:t>‹#›</a:t>
            </a:fld>
            <a:endParaRPr lang="en-GB"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82AF491-6565-4AE4-9FD8-4FDB2D67781E}" type="datetimeFigureOut">
              <a:rPr lang="en-GB" smtClean="0"/>
              <a:t>21/06/2022</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sdsdbsj.blogspot.com/2013/10/human-growth.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ellasfrappe.blogspot.com/2014/04/imf-predicts-that-greece-will-return-to.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lickr.com/photos/lexrex/176629785" TargetMode="External"/><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Member Briefing</a:t>
            </a:r>
            <a:br>
              <a:rPr lang="en-GB" dirty="0"/>
            </a:br>
            <a:r>
              <a:rPr lang="en-GB" dirty="0"/>
              <a:t>National Funding Formula</a:t>
            </a:r>
          </a:p>
        </p:txBody>
      </p:sp>
      <p:sp>
        <p:nvSpPr>
          <p:cNvPr id="3" name="Content Placeholder 2"/>
          <p:cNvSpPr>
            <a:spLocks noGrp="1"/>
          </p:cNvSpPr>
          <p:nvPr>
            <p:ph idx="1"/>
          </p:nvPr>
        </p:nvSpPr>
        <p:spPr/>
        <p:txBody>
          <a:bodyPr>
            <a:normAutofit/>
          </a:bodyPr>
          <a:lstStyle/>
          <a:p>
            <a:pPr marL="114300" indent="0" algn="ctr">
              <a:buNone/>
            </a:pPr>
            <a:endParaRPr lang="en-GB" sz="5000" dirty="0"/>
          </a:p>
          <a:p>
            <a:endParaRPr lang="en-GB" dirty="0"/>
          </a:p>
          <a:p>
            <a:endParaRPr lang="en-GB" dirty="0"/>
          </a:p>
          <a:p>
            <a:endParaRPr lang="en-GB" dirty="0"/>
          </a:p>
          <a:p>
            <a:endParaRPr lang="en-GB" dirty="0"/>
          </a:p>
          <a:p>
            <a:endParaRPr lang="en-GB" dirty="0"/>
          </a:p>
          <a:p>
            <a:pPr marL="114300" indent="0" algn="ctr">
              <a:buNone/>
            </a:pPr>
            <a:endParaRPr lang="en-GB" b="1" dirty="0"/>
          </a:p>
          <a:p>
            <a:pPr marL="114300" indent="0" algn="ctr">
              <a:buNone/>
            </a:pPr>
            <a:endParaRPr lang="en-GB" b="1" dirty="0"/>
          </a:p>
          <a:p>
            <a:pPr marL="114300" indent="0" algn="ctr">
              <a:buNone/>
            </a:pPr>
            <a:r>
              <a:rPr lang="en-GB" b="1" dirty="0"/>
              <a:t>By: </a:t>
            </a:r>
          </a:p>
          <a:p>
            <a:pPr marL="114300" indent="0" algn="ctr">
              <a:buNone/>
            </a:pPr>
            <a:r>
              <a:rPr lang="en-GB" b="1" dirty="0"/>
              <a:t>Maria Beaney</a:t>
            </a:r>
          </a:p>
        </p:txBody>
      </p:sp>
      <p:pic>
        <p:nvPicPr>
          <p:cNvPr id="5" name="Picture 2" descr="cartoon image of people">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76872"/>
            <a:ext cx="550895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04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57200" y="260350"/>
            <a:ext cx="7620000" cy="6140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mn-lt"/>
                <a:ea typeface="+mn-ea"/>
                <a:cs typeface="+mn-cs"/>
              </a:rPr>
              <a:t>The </a:t>
            </a:r>
            <a:r>
              <a:rPr kumimoji="0" lang="en-GB" sz="2200" b="1" i="0" u="none" strike="noStrike" kern="1200" cap="none" spc="0" normalizeH="0" baseline="0" noProof="0" dirty="0">
                <a:ln>
                  <a:noFill/>
                </a:ln>
                <a:solidFill>
                  <a:srgbClr val="FF0000"/>
                </a:solidFill>
                <a:effectLst/>
                <a:uLnTx/>
                <a:uFillTx/>
                <a:latin typeface="+mn-lt"/>
                <a:ea typeface="+mn-ea"/>
                <a:cs typeface="+mn-cs"/>
              </a:rPr>
              <a:t>i</a:t>
            </a:r>
            <a:r>
              <a:rPr kumimoji="0" lang="en-GB" sz="2200" b="0" i="0" u="none" strike="noStrike" kern="1200" cap="none" spc="0" normalizeH="0" baseline="0" noProof="0" dirty="0">
                <a:ln>
                  <a:noFill/>
                </a:ln>
                <a:solidFill>
                  <a:schemeClr val="tx1"/>
                </a:solidFill>
                <a:effectLst/>
                <a:uLnTx/>
                <a:uFillTx/>
                <a:latin typeface="+mn-lt"/>
                <a:ea typeface="+mn-ea"/>
                <a:cs typeface="+mn-cs"/>
              </a:rPr>
              <a:t>ncome </a:t>
            </a:r>
            <a:r>
              <a:rPr kumimoji="0" lang="en-GB" sz="2200" b="1" i="0" u="none" strike="noStrike" kern="1200" cap="none" spc="0" normalizeH="0" baseline="0" noProof="0" dirty="0">
                <a:ln>
                  <a:noFill/>
                </a:ln>
                <a:solidFill>
                  <a:srgbClr val="FF0000"/>
                </a:solidFill>
                <a:effectLst/>
                <a:uLnTx/>
                <a:uFillTx/>
                <a:latin typeface="+mn-lt"/>
                <a:ea typeface="+mn-ea"/>
                <a:cs typeface="+mn-cs"/>
              </a:rPr>
              <a:t>d</a:t>
            </a:r>
            <a:r>
              <a:rPr kumimoji="0" lang="en-GB" sz="2200" b="0" i="0" u="none" strike="noStrike" kern="1200" cap="none" spc="0" normalizeH="0" baseline="0" noProof="0" dirty="0">
                <a:ln>
                  <a:noFill/>
                </a:ln>
                <a:solidFill>
                  <a:schemeClr val="tx1"/>
                </a:solidFill>
                <a:effectLst/>
                <a:uLnTx/>
                <a:uFillTx/>
                <a:latin typeface="+mn-lt"/>
                <a:ea typeface="+mn-ea"/>
                <a:cs typeface="+mn-cs"/>
              </a:rPr>
              <a:t>eprivation </a:t>
            </a:r>
            <a:r>
              <a:rPr kumimoji="0" lang="en-GB" sz="2200" b="1" i="0" u="none" strike="noStrike" kern="1200" cap="none" spc="0" normalizeH="0" baseline="0" noProof="0" dirty="0">
                <a:ln>
                  <a:noFill/>
                </a:ln>
                <a:solidFill>
                  <a:srgbClr val="FF0000"/>
                </a:solidFill>
                <a:effectLst/>
                <a:uLnTx/>
                <a:uFillTx/>
                <a:latin typeface="+mn-lt"/>
                <a:ea typeface="+mn-ea"/>
                <a:cs typeface="+mn-cs"/>
              </a:rPr>
              <a:t>a</a:t>
            </a:r>
            <a:r>
              <a:rPr kumimoji="0" lang="en-GB" sz="2200" b="0" i="0" u="none" strike="noStrike" kern="1200" cap="none" spc="0" normalizeH="0" baseline="0" noProof="0" dirty="0">
                <a:ln>
                  <a:noFill/>
                </a:ln>
                <a:solidFill>
                  <a:schemeClr val="tx1"/>
                </a:solidFill>
                <a:effectLst/>
                <a:uLnTx/>
                <a:uFillTx/>
                <a:latin typeface="+mn-lt"/>
                <a:ea typeface="+mn-ea"/>
                <a:cs typeface="+mn-cs"/>
              </a:rPr>
              <a:t>ffecting </a:t>
            </a:r>
            <a:r>
              <a:rPr kumimoji="0" lang="en-GB" sz="2200" b="1" i="0" u="none" strike="noStrike" kern="1200" cap="none" spc="0" normalizeH="0" baseline="0" noProof="0" dirty="0">
                <a:ln>
                  <a:noFill/>
                </a:ln>
                <a:solidFill>
                  <a:srgbClr val="FF0000"/>
                </a:solidFill>
                <a:effectLst/>
                <a:uLnTx/>
                <a:uFillTx/>
                <a:latin typeface="+mn-lt"/>
                <a:ea typeface="+mn-ea"/>
                <a:cs typeface="+mn-cs"/>
              </a:rPr>
              <a:t>c</a:t>
            </a:r>
            <a:r>
              <a:rPr kumimoji="0" lang="en-GB" sz="2200" b="0" i="0" u="none" strike="noStrike" kern="1200" cap="none" spc="0" normalizeH="0" baseline="0" noProof="0" dirty="0">
                <a:ln>
                  <a:noFill/>
                </a:ln>
                <a:solidFill>
                  <a:schemeClr val="tx1"/>
                </a:solidFill>
                <a:effectLst/>
                <a:uLnTx/>
                <a:uFillTx/>
                <a:latin typeface="+mn-lt"/>
                <a:ea typeface="+mn-ea"/>
                <a:cs typeface="+mn-cs"/>
              </a:rPr>
              <a:t>hildren </a:t>
            </a:r>
            <a:r>
              <a:rPr kumimoji="0" lang="en-GB" sz="2200" b="1" i="0" u="none" strike="noStrike" kern="1200" cap="none" spc="0" normalizeH="0" baseline="0" noProof="0" dirty="0">
                <a:ln>
                  <a:noFill/>
                </a:ln>
                <a:solidFill>
                  <a:srgbClr val="FF0000"/>
                </a:solidFill>
                <a:effectLst/>
                <a:uLnTx/>
                <a:uFillTx/>
                <a:latin typeface="+mn-lt"/>
                <a:ea typeface="+mn-ea"/>
                <a:cs typeface="+mn-cs"/>
              </a:rPr>
              <a:t>i</a:t>
            </a:r>
            <a:r>
              <a:rPr kumimoji="0" lang="en-GB" sz="2200" b="0" i="0" u="none" strike="noStrike" kern="1200" cap="none" spc="0" normalizeH="0" baseline="0" noProof="0" dirty="0">
                <a:ln>
                  <a:noFill/>
                </a:ln>
                <a:solidFill>
                  <a:schemeClr val="tx1"/>
                </a:solidFill>
                <a:effectLst/>
                <a:uLnTx/>
                <a:uFillTx/>
                <a:latin typeface="+mn-lt"/>
                <a:ea typeface="+mn-ea"/>
                <a:cs typeface="+mn-cs"/>
              </a:rPr>
              <a:t>ndex is a subset of the indices of multiple deprivation table.</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mn-lt"/>
                <a:ea typeface="+mn-ea"/>
                <a:cs typeface="+mn-cs"/>
              </a:rPr>
              <a:t>Area-based measure, based on data published in September 2021.</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mn-lt"/>
                <a:ea typeface="+mn-ea"/>
                <a:cs typeface="+mn-cs"/>
              </a:rPr>
              <a:t>score between 0 and 1 measuring the proportion of families with children aged under 16 in the  area which are income deprived. </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1" i="0" u="none" strike="noStrike" kern="1200" cap="none" spc="0" normalizeH="0" baseline="0" noProof="0" dirty="0">
              <a:ln>
                <a:noFill/>
              </a:ln>
              <a:solidFill>
                <a:schemeClr val="tx1"/>
              </a:solidFill>
              <a:effectLst/>
              <a:uLnTx/>
              <a:uFillTx/>
              <a:latin typeface="+mn-lt"/>
              <a:ea typeface="+mn-ea"/>
              <a:cs typeface="+mn-cs"/>
            </a:endParaRPr>
          </a:p>
          <a:p>
            <a:pPr marL="114300" marR="0" lvl="0" indent="0" algn="ct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GB" sz="2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Chart showing the Income Deprivation Affecting Children Index">
            <a:extLst>
              <a:ext uri="{FF2B5EF4-FFF2-40B4-BE49-F238E27FC236}">
                <a16:creationId xmlns:a16="http://schemas.microsoft.com/office/drawing/2014/main" id="{0BC9F4C0-894E-4FBC-86AA-B908046F4EA9}"/>
              </a:ext>
            </a:extLst>
          </p:cNvPr>
          <p:cNvPicPr>
            <a:picLocks noChangeAspect="1"/>
          </p:cNvPicPr>
          <p:nvPr/>
        </p:nvPicPr>
        <p:blipFill>
          <a:blip r:embed="rId3"/>
          <a:stretch>
            <a:fillRect/>
          </a:stretch>
        </p:blipFill>
        <p:spPr>
          <a:xfrm>
            <a:off x="827584" y="4149080"/>
            <a:ext cx="7344816" cy="2592288"/>
          </a:xfrm>
          <a:prstGeom prst="rect">
            <a:avLst/>
          </a:prstGeom>
        </p:spPr>
      </p:pic>
    </p:spTree>
    <p:extLst>
      <p:ext uri="{BB962C8B-B14F-4D97-AF65-F5344CB8AC3E}">
        <p14:creationId xmlns:p14="http://schemas.microsoft.com/office/powerpoint/2010/main" val="50274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 Attainment.</a:t>
            </a:r>
          </a:p>
        </p:txBody>
      </p:sp>
      <p:sp>
        <p:nvSpPr>
          <p:cNvPr id="3" name="Content Placeholder 2"/>
          <p:cNvSpPr>
            <a:spLocks noGrp="1"/>
          </p:cNvSpPr>
          <p:nvPr>
            <p:ph idx="1"/>
          </p:nvPr>
        </p:nvSpPr>
        <p:spPr/>
        <p:txBody>
          <a:bodyPr>
            <a:normAutofit lnSpcReduction="10000"/>
          </a:bodyPr>
          <a:lstStyle/>
          <a:p>
            <a:r>
              <a:rPr lang="en-GB" sz="3400" dirty="0"/>
              <a:t>Used as a guide for low level SEN.</a:t>
            </a:r>
          </a:p>
          <a:p>
            <a:endParaRPr lang="en-GB" sz="3400" dirty="0"/>
          </a:p>
          <a:p>
            <a:r>
              <a:rPr lang="en-GB" sz="3400" dirty="0"/>
              <a:t>Percentage based on NOR Numbers not achieving:</a:t>
            </a:r>
          </a:p>
          <a:p>
            <a:pPr lvl="1"/>
            <a:r>
              <a:rPr lang="en-GB" sz="3200" dirty="0"/>
              <a:t>Primary-  targeted at pupils who failed to achieve the EY Foundation stage.</a:t>
            </a:r>
          </a:p>
          <a:p>
            <a:pPr lvl="1"/>
            <a:r>
              <a:rPr lang="en-GB" sz="3200" dirty="0"/>
              <a:t>Secondary –targeted at pupils who failed to achieve a level 3 in English or Maths at KS2</a:t>
            </a:r>
          </a:p>
        </p:txBody>
      </p:sp>
      <p:pic>
        <p:nvPicPr>
          <p:cNvPr id="4098" name="Picture 2" descr="cartoon image of an apple with final exams written on it.">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476672"/>
            <a:ext cx="1555651" cy="163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44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 As Another Language.</a:t>
            </a:r>
          </a:p>
        </p:txBody>
      </p:sp>
      <p:sp>
        <p:nvSpPr>
          <p:cNvPr id="3" name="Content Placeholder 2"/>
          <p:cNvSpPr>
            <a:spLocks noGrp="1"/>
          </p:cNvSpPr>
          <p:nvPr>
            <p:ph idx="1"/>
          </p:nvPr>
        </p:nvSpPr>
        <p:spPr>
          <a:xfrm>
            <a:off x="467544" y="1412776"/>
            <a:ext cx="7620000" cy="4800600"/>
          </a:xfrm>
        </p:spPr>
        <p:txBody>
          <a:bodyPr>
            <a:normAutofit/>
          </a:bodyPr>
          <a:lstStyle/>
          <a:p>
            <a:r>
              <a:rPr lang="en-GB" sz="3400" dirty="0"/>
              <a:t>Children whose first language is not English.</a:t>
            </a:r>
          </a:p>
          <a:p>
            <a:endParaRPr lang="en-GB" sz="3400" dirty="0"/>
          </a:p>
          <a:p>
            <a:r>
              <a:rPr lang="en-GB" sz="3400" dirty="0"/>
              <a:t>Based on percentage of adjusted NOR numbers.</a:t>
            </a:r>
          </a:p>
          <a:p>
            <a:endParaRPr lang="en-GB" sz="3400" dirty="0"/>
          </a:p>
          <a:p>
            <a:r>
              <a:rPr lang="en-GB" sz="3400" dirty="0"/>
              <a:t>3 Years Protection.</a:t>
            </a:r>
          </a:p>
          <a:p>
            <a:endParaRPr lang="en-GB" sz="3400" dirty="0"/>
          </a:p>
        </p:txBody>
      </p:sp>
      <p:pic>
        <p:nvPicPr>
          <p:cNvPr id="5122" name="Picture 2" descr="image of lots of cartoon people with speech bubbles above their head speaking different languages.">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581128"/>
            <a:ext cx="3830215" cy="170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29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Mobility.</a:t>
            </a:r>
          </a:p>
        </p:txBody>
      </p:sp>
      <p:sp>
        <p:nvSpPr>
          <p:cNvPr id="3" name="Content Placeholder 2"/>
          <p:cNvSpPr>
            <a:spLocks noGrp="1"/>
          </p:cNvSpPr>
          <p:nvPr>
            <p:ph idx="1"/>
          </p:nvPr>
        </p:nvSpPr>
        <p:spPr/>
        <p:txBody>
          <a:bodyPr>
            <a:normAutofit lnSpcReduction="10000"/>
          </a:bodyPr>
          <a:lstStyle/>
          <a:p>
            <a:r>
              <a:rPr lang="en-GB" sz="3400" dirty="0"/>
              <a:t>Used to account for pupils not enrolling in August/September or January (Year R only).</a:t>
            </a:r>
          </a:p>
          <a:p>
            <a:endParaRPr lang="en-GB" sz="3400" dirty="0"/>
          </a:p>
          <a:p>
            <a:r>
              <a:rPr lang="en-GB" sz="3400" dirty="0"/>
              <a:t>Minimum 10% threshold set by the Government  i.e. a school must achieve 11% to get 1% additional funding.</a:t>
            </a:r>
          </a:p>
          <a:p>
            <a:endParaRPr lang="en-GB" sz="3400" dirty="0"/>
          </a:p>
          <a:p>
            <a:r>
              <a:rPr lang="en-GB" sz="3400" dirty="0"/>
              <a:t>Based on adjusted NOR numbers.</a:t>
            </a:r>
          </a:p>
          <a:p>
            <a:endParaRPr lang="en-GB" sz="3400" dirty="0"/>
          </a:p>
        </p:txBody>
      </p:sp>
    </p:spTree>
    <p:extLst>
      <p:ext uri="{BB962C8B-B14F-4D97-AF65-F5344CB8AC3E}">
        <p14:creationId xmlns:p14="http://schemas.microsoft.com/office/powerpoint/2010/main" val="71373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in terms of mobility…</a:t>
            </a:r>
          </a:p>
        </p:txBody>
      </p:sp>
      <p:sp>
        <p:nvSpPr>
          <p:cNvPr id="3" name="Content Placeholder 2"/>
          <p:cNvSpPr>
            <a:spLocks noGrp="1"/>
          </p:cNvSpPr>
          <p:nvPr>
            <p:ph idx="1"/>
          </p:nvPr>
        </p:nvSpPr>
        <p:spPr/>
        <p:txBody>
          <a:bodyPr>
            <a:normAutofit/>
          </a:bodyPr>
          <a:lstStyle/>
          <a:p>
            <a:pPr marL="114300" indent="0">
              <a:buNone/>
            </a:pPr>
            <a:endParaRPr lang="en-GB" sz="3000" dirty="0"/>
          </a:p>
          <a:p>
            <a:r>
              <a:rPr lang="en-GB" sz="3400" dirty="0"/>
              <a:t>School NOR = 100 pupils</a:t>
            </a:r>
          </a:p>
          <a:p>
            <a:r>
              <a:rPr lang="en-GB" sz="3400" dirty="0"/>
              <a:t>mobility is 12%.</a:t>
            </a:r>
          </a:p>
          <a:p>
            <a:endParaRPr lang="en-GB" sz="3400" dirty="0"/>
          </a:p>
          <a:p>
            <a:pPr lvl="1"/>
            <a:r>
              <a:rPr lang="en-GB" sz="3200" dirty="0"/>
              <a:t>12 – 10 = 2%</a:t>
            </a:r>
          </a:p>
          <a:p>
            <a:pPr lvl="1"/>
            <a:r>
              <a:rPr lang="en-GB" sz="3200" dirty="0"/>
              <a:t>2% of 100 = 2</a:t>
            </a:r>
          </a:p>
          <a:p>
            <a:pPr lvl="1"/>
            <a:r>
              <a:rPr lang="en-GB" sz="3200" dirty="0"/>
              <a:t>2 X £925 = £1,850</a:t>
            </a:r>
          </a:p>
          <a:p>
            <a:endParaRPr lang="en-GB" sz="3400" dirty="0"/>
          </a:p>
        </p:txBody>
      </p:sp>
      <p:pic>
        <p:nvPicPr>
          <p:cNvPr id="6146" name="Picture 2" descr="cartoon image of different types of transport.">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780928"/>
            <a:ext cx="3856658" cy="226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91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Split Sites.	</a:t>
            </a:r>
          </a:p>
        </p:txBody>
      </p:sp>
      <p:sp>
        <p:nvSpPr>
          <p:cNvPr id="3" name="Content Placeholder 2"/>
          <p:cNvSpPr>
            <a:spLocks noGrp="1"/>
          </p:cNvSpPr>
          <p:nvPr>
            <p:ph idx="1"/>
          </p:nvPr>
        </p:nvSpPr>
        <p:spPr/>
        <p:txBody>
          <a:bodyPr>
            <a:normAutofit/>
          </a:bodyPr>
          <a:lstStyle/>
          <a:p>
            <a:r>
              <a:rPr lang="en-GB" sz="3400" dirty="0"/>
              <a:t>Additional Funds for schools that are based across more then one site.</a:t>
            </a:r>
          </a:p>
          <a:p>
            <a:pPr lvl="1"/>
            <a:endParaRPr lang="en-GB" sz="3200" dirty="0"/>
          </a:p>
          <a:p>
            <a:pPr lvl="1"/>
            <a:r>
              <a:rPr lang="en-GB" sz="3200" dirty="0"/>
              <a:t>Must be separated ½ mile road or major main road.</a:t>
            </a:r>
          </a:p>
          <a:p>
            <a:pPr lvl="1"/>
            <a:r>
              <a:rPr lang="en-GB" sz="3200" dirty="0"/>
              <a:t>Calculated on adjusted NOR and the size of the second school site based as a percentage of the total school size. </a:t>
            </a:r>
          </a:p>
        </p:txBody>
      </p:sp>
      <p:pic>
        <p:nvPicPr>
          <p:cNvPr id="7170" name="Picture 2" descr="image of cartoon road sign">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32656"/>
            <a:ext cx="1487810" cy="151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59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in terms of split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1706354"/>
              </p:ext>
            </p:extLst>
          </p:nvPr>
        </p:nvGraphicFramePr>
        <p:xfrm>
          <a:off x="467544" y="1196752"/>
          <a:ext cx="6096000" cy="195501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GB" dirty="0"/>
                    </a:p>
                  </a:txBody>
                  <a:tcPr/>
                </a:tc>
                <a:tc>
                  <a:txBody>
                    <a:bodyPr/>
                    <a:lstStyle/>
                    <a:p>
                      <a:r>
                        <a:rPr lang="en-GB" dirty="0"/>
                        <a:t>Band A</a:t>
                      </a:r>
                    </a:p>
                  </a:txBody>
                  <a:tcPr/>
                </a:tc>
                <a:tc>
                  <a:txBody>
                    <a:bodyPr/>
                    <a:lstStyle/>
                    <a:p>
                      <a:r>
                        <a:rPr lang="en-GB" dirty="0"/>
                        <a:t>Band B</a:t>
                      </a:r>
                    </a:p>
                  </a:txBody>
                  <a:tcPr/>
                </a:tc>
                <a:tc>
                  <a:txBody>
                    <a:bodyPr/>
                    <a:lstStyle/>
                    <a:p>
                      <a:r>
                        <a:rPr lang="en-GB" dirty="0"/>
                        <a:t>Band C</a:t>
                      </a:r>
                    </a:p>
                  </a:txBody>
                  <a:tcPr/>
                </a:tc>
                <a:extLst>
                  <a:ext uri="{0D108BD9-81ED-4DB2-BD59-A6C34878D82A}">
                    <a16:rowId xmlns:a16="http://schemas.microsoft.com/office/drawing/2014/main" val="10000"/>
                  </a:ext>
                </a:extLst>
              </a:tr>
              <a:tr h="370840">
                <a:tc>
                  <a:txBody>
                    <a:bodyPr/>
                    <a:lstStyle/>
                    <a:p>
                      <a:r>
                        <a:rPr lang="en-GB" dirty="0"/>
                        <a:t>Min %</a:t>
                      </a:r>
                    </a:p>
                  </a:txBody>
                  <a:tcPr/>
                </a:tc>
                <a:tc>
                  <a:txBody>
                    <a:bodyPr/>
                    <a:lstStyle/>
                    <a:p>
                      <a:r>
                        <a:rPr lang="en-GB" dirty="0"/>
                        <a:t>0</a:t>
                      </a:r>
                    </a:p>
                  </a:txBody>
                  <a:tcPr/>
                </a:tc>
                <a:tc>
                  <a:txBody>
                    <a:bodyPr/>
                    <a:lstStyle/>
                    <a:p>
                      <a:r>
                        <a:rPr lang="en-GB" dirty="0"/>
                        <a:t>10</a:t>
                      </a:r>
                    </a:p>
                  </a:txBody>
                  <a:tcPr/>
                </a:tc>
                <a:tc>
                  <a:txBody>
                    <a:bodyPr/>
                    <a:lstStyle/>
                    <a:p>
                      <a:r>
                        <a:rPr lang="en-GB" dirty="0"/>
                        <a:t>25+</a:t>
                      </a:r>
                    </a:p>
                  </a:txBody>
                  <a:tcPr/>
                </a:tc>
                <a:extLst>
                  <a:ext uri="{0D108BD9-81ED-4DB2-BD59-A6C34878D82A}">
                    <a16:rowId xmlns:a16="http://schemas.microsoft.com/office/drawing/2014/main" val="10001"/>
                  </a:ext>
                </a:extLst>
              </a:tr>
              <a:tr h="370840">
                <a:tc>
                  <a:txBody>
                    <a:bodyPr/>
                    <a:lstStyle/>
                    <a:p>
                      <a:r>
                        <a:rPr lang="en-GB" dirty="0"/>
                        <a:t>Max %</a:t>
                      </a:r>
                    </a:p>
                  </a:txBody>
                  <a:tcPr/>
                </a:tc>
                <a:tc>
                  <a:txBody>
                    <a:bodyPr/>
                    <a:lstStyle/>
                    <a:p>
                      <a:r>
                        <a:rPr lang="en-GB" dirty="0"/>
                        <a:t>9</a:t>
                      </a:r>
                    </a:p>
                  </a:txBody>
                  <a:tcPr/>
                </a:tc>
                <a:tc>
                  <a:txBody>
                    <a:bodyPr/>
                    <a:lstStyle/>
                    <a:p>
                      <a:r>
                        <a:rPr lang="en-GB" dirty="0"/>
                        <a:t>24</a:t>
                      </a:r>
                    </a:p>
                  </a:txBody>
                  <a:tcPr/>
                </a:tc>
                <a:tc>
                  <a:txBody>
                    <a:bodyPr/>
                    <a:lstStyle/>
                    <a:p>
                      <a:endParaRPr lang="en-GB" dirty="0"/>
                    </a:p>
                  </a:txBody>
                  <a:tcPr/>
                </a:tc>
                <a:extLst>
                  <a:ext uri="{0D108BD9-81ED-4DB2-BD59-A6C34878D82A}">
                    <a16:rowId xmlns:a16="http://schemas.microsoft.com/office/drawing/2014/main" val="10002"/>
                  </a:ext>
                </a:extLst>
              </a:tr>
              <a:tr h="471656">
                <a:tc>
                  <a:txBody>
                    <a:bodyPr/>
                    <a:lstStyle/>
                    <a:p>
                      <a:r>
                        <a:rPr lang="en-GB" dirty="0"/>
                        <a:t>Primary</a:t>
                      </a:r>
                    </a:p>
                  </a:txBody>
                  <a:tcPr/>
                </a:tc>
                <a:tc>
                  <a:txBody>
                    <a:bodyPr/>
                    <a:lstStyle/>
                    <a:p>
                      <a:r>
                        <a:rPr lang="en-GB" dirty="0"/>
                        <a:t>£34.77</a:t>
                      </a:r>
                    </a:p>
                  </a:txBody>
                  <a:tcPr/>
                </a:tc>
                <a:tc>
                  <a:txBody>
                    <a:bodyPr/>
                    <a:lstStyle/>
                    <a:p>
                      <a:r>
                        <a:rPr lang="en-GB" dirty="0"/>
                        <a:t>£38.22</a:t>
                      </a:r>
                    </a:p>
                  </a:txBody>
                  <a:tcPr/>
                </a:tc>
                <a:tc>
                  <a:txBody>
                    <a:bodyPr/>
                    <a:lstStyle/>
                    <a:p>
                      <a:r>
                        <a:rPr lang="en-GB" dirty="0"/>
                        <a:t>£41.69</a:t>
                      </a:r>
                    </a:p>
                  </a:txBody>
                  <a:tcPr/>
                </a:tc>
                <a:extLst>
                  <a:ext uri="{0D108BD9-81ED-4DB2-BD59-A6C34878D82A}">
                    <a16:rowId xmlns:a16="http://schemas.microsoft.com/office/drawing/2014/main" val="10003"/>
                  </a:ext>
                </a:extLst>
              </a:tr>
              <a:tr h="370840">
                <a:tc>
                  <a:txBody>
                    <a:bodyPr/>
                    <a:lstStyle/>
                    <a:p>
                      <a:r>
                        <a:rPr lang="en-GB" dirty="0"/>
                        <a:t>Secondary</a:t>
                      </a:r>
                    </a:p>
                  </a:txBody>
                  <a:tcPr/>
                </a:tc>
                <a:tc>
                  <a:txBody>
                    <a:bodyPr/>
                    <a:lstStyle/>
                    <a:p>
                      <a:r>
                        <a:rPr lang="en-GB" dirty="0"/>
                        <a:t>£33.40</a:t>
                      </a:r>
                    </a:p>
                  </a:txBody>
                  <a:tcPr/>
                </a:tc>
                <a:tc>
                  <a:txBody>
                    <a:bodyPr/>
                    <a:lstStyle/>
                    <a:p>
                      <a:r>
                        <a:rPr lang="en-GB" dirty="0"/>
                        <a:t>£40.32</a:t>
                      </a:r>
                    </a:p>
                  </a:txBody>
                  <a:tcPr/>
                </a:tc>
                <a:tc>
                  <a:txBody>
                    <a:bodyPr/>
                    <a:lstStyle/>
                    <a:p>
                      <a:r>
                        <a:rPr lang="en-GB" dirty="0"/>
                        <a:t>£124.89</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75351" y="3472458"/>
            <a:ext cx="7632848" cy="3385542"/>
          </a:xfrm>
          <a:prstGeom prst="rect">
            <a:avLst/>
          </a:prstGeom>
        </p:spPr>
        <p:txBody>
          <a:bodyPr wrap="square">
            <a:spAutoFit/>
          </a:bodyPr>
          <a:lstStyle/>
          <a:p>
            <a:r>
              <a:rPr lang="en-GB" sz="3000" dirty="0"/>
              <a:t>Primary School</a:t>
            </a:r>
          </a:p>
          <a:p>
            <a:r>
              <a:rPr lang="en-GB" sz="3000" dirty="0"/>
              <a:t>NOR = 500 pupils</a:t>
            </a:r>
          </a:p>
          <a:p>
            <a:r>
              <a:rPr lang="en-GB" sz="3000" dirty="0"/>
              <a:t>Main site = 5,000sm</a:t>
            </a:r>
          </a:p>
          <a:p>
            <a:r>
              <a:rPr lang="en-GB" sz="3000" dirty="0"/>
              <a:t>2</a:t>
            </a:r>
            <a:r>
              <a:rPr lang="en-GB" sz="3000" baseline="30000" dirty="0"/>
              <a:t>nd</a:t>
            </a:r>
            <a:r>
              <a:rPr lang="en-GB" sz="3000" dirty="0"/>
              <a:t> site = 1,000sm</a:t>
            </a:r>
          </a:p>
          <a:p>
            <a:r>
              <a:rPr lang="en-GB" sz="3000" dirty="0"/>
              <a:t>Total = 6,000sm</a:t>
            </a:r>
          </a:p>
          <a:p>
            <a:r>
              <a:rPr lang="en-GB" sz="3000" dirty="0"/>
              <a:t>Banding = 1,000/6,000 x 100% = 16.67% = B</a:t>
            </a:r>
          </a:p>
          <a:p>
            <a:r>
              <a:rPr lang="en-GB" sz="3400" b="1" dirty="0">
                <a:solidFill>
                  <a:srgbClr val="FF0000"/>
                </a:solidFill>
              </a:rPr>
              <a:t>500 x £38.22 = £19,110</a:t>
            </a:r>
          </a:p>
        </p:txBody>
      </p:sp>
      <p:pic>
        <p:nvPicPr>
          <p:cNvPr id="6" name="Picture 2" descr="image of cartoon road sign">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284984"/>
            <a:ext cx="1487810" cy="151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62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Sparsity</a:t>
            </a:r>
          </a:p>
        </p:txBody>
      </p:sp>
      <p:sp>
        <p:nvSpPr>
          <p:cNvPr id="3" name="Content Placeholder 2"/>
          <p:cNvSpPr>
            <a:spLocks noGrp="1"/>
          </p:cNvSpPr>
          <p:nvPr>
            <p:ph idx="1"/>
          </p:nvPr>
        </p:nvSpPr>
        <p:spPr/>
        <p:txBody>
          <a:bodyPr>
            <a:normAutofit lnSpcReduction="10000"/>
          </a:bodyPr>
          <a:lstStyle/>
          <a:p>
            <a:r>
              <a:rPr lang="en-GB" sz="3400" dirty="0"/>
              <a:t>Used to provide additional funding to those schools in out of the way places.</a:t>
            </a:r>
          </a:p>
          <a:p>
            <a:endParaRPr lang="en-GB" sz="3400" dirty="0"/>
          </a:p>
          <a:p>
            <a:r>
              <a:rPr lang="en-GB" sz="3400" dirty="0"/>
              <a:t>Maximum Funding £55,000  for Primary and £80,000 for Secondary Schools tapered.</a:t>
            </a:r>
          </a:p>
          <a:p>
            <a:endParaRPr lang="en-GB" sz="3400" dirty="0"/>
          </a:p>
          <a:p>
            <a:r>
              <a:rPr lang="en-GB" sz="3400" dirty="0"/>
              <a:t>Measures both class sizes and distance to the nearest school. </a:t>
            </a:r>
          </a:p>
        </p:txBody>
      </p:sp>
      <p:pic>
        <p:nvPicPr>
          <p:cNvPr id="3074" name="Picture 2" descr="image of cartoon road sign.">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972" y="476672"/>
            <a:ext cx="3254388" cy="95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GB" dirty="0"/>
              <a:t>So, in terms of sparsity…</a:t>
            </a:r>
          </a:p>
        </p:txBody>
      </p:sp>
      <p:graphicFrame>
        <p:nvGraphicFramePr>
          <p:cNvPr id="4" name="Content Placeholder 3">
            <a:extLs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75911399"/>
              </p:ext>
            </p:extLst>
          </p:nvPr>
        </p:nvGraphicFramePr>
        <p:xfrm>
          <a:off x="447432" y="1268760"/>
          <a:ext cx="6491064" cy="1828800"/>
        </p:xfrm>
        <a:graphic>
          <a:graphicData uri="http://schemas.openxmlformats.org/drawingml/2006/table">
            <a:tbl>
              <a:tblPr firstRow="1" bandRow="1">
                <a:tableStyleId>{5940675A-B579-460E-94D1-54222C63F5DA}</a:tableStyleId>
              </a:tblPr>
              <a:tblGrid>
                <a:gridCol w="2163688">
                  <a:extLst>
                    <a:ext uri="{9D8B030D-6E8A-4147-A177-3AD203B41FA5}">
                      <a16:colId xmlns:a16="http://schemas.microsoft.com/office/drawing/2014/main" val="20000"/>
                    </a:ext>
                  </a:extLst>
                </a:gridCol>
                <a:gridCol w="2163688">
                  <a:extLst>
                    <a:ext uri="{9D8B030D-6E8A-4147-A177-3AD203B41FA5}">
                      <a16:colId xmlns:a16="http://schemas.microsoft.com/office/drawing/2014/main" val="20001"/>
                    </a:ext>
                  </a:extLst>
                </a:gridCol>
                <a:gridCol w="2163688">
                  <a:extLst>
                    <a:ext uri="{9D8B030D-6E8A-4147-A177-3AD203B41FA5}">
                      <a16:colId xmlns:a16="http://schemas.microsoft.com/office/drawing/2014/main" val="20002"/>
                    </a:ext>
                  </a:extLst>
                </a:gridCol>
              </a:tblGrid>
              <a:tr h="370840">
                <a:tc>
                  <a:txBody>
                    <a:bodyPr/>
                    <a:lstStyle/>
                    <a:p>
                      <a:endParaRPr lang="en-GB" sz="3400" dirty="0"/>
                    </a:p>
                  </a:txBody>
                  <a:tcPr/>
                </a:tc>
                <a:tc>
                  <a:txBody>
                    <a:bodyPr/>
                    <a:lstStyle/>
                    <a:p>
                      <a:r>
                        <a:rPr lang="en-GB" sz="3400" dirty="0"/>
                        <a:t>Distance</a:t>
                      </a:r>
                    </a:p>
                  </a:txBody>
                  <a:tcPr/>
                </a:tc>
                <a:tc>
                  <a:txBody>
                    <a:bodyPr/>
                    <a:lstStyle/>
                    <a:p>
                      <a:r>
                        <a:rPr lang="en-GB" sz="3400" dirty="0"/>
                        <a:t>Class Size</a:t>
                      </a:r>
                    </a:p>
                  </a:txBody>
                  <a:tcPr/>
                </a:tc>
                <a:extLst>
                  <a:ext uri="{0D108BD9-81ED-4DB2-BD59-A6C34878D82A}">
                    <a16:rowId xmlns:a16="http://schemas.microsoft.com/office/drawing/2014/main" val="10000"/>
                  </a:ext>
                </a:extLst>
              </a:tr>
              <a:tr h="370840">
                <a:tc>
                  <a:txBody>
                    <a:bodyPr/>
                    <a:lstStyle/>
                    <a:p>
                      <a:r>
                        <a:rPr lang="en-GB" sz="3400" dirty="0"/>
                        <a:t>Primary</a:t>
                      </a:r>
                    </a:p>
                  </a:txBody>
                  <a:tcPr/>
                </a:tc>
                <a:tc>
                  <a:txBody>
                    <a:bodyPr/>
                    <a:lstStyle/>
                    <a:p>
                      <a:r>
                        <a:rPr lang="en-GB" sz="3400" dirty="0"/>
                        <a:t>&gt;2 miles</a:t>
                      </a:r>
                    </a:p>
                  </a:txBody>
                  <a:tcPr/>
                </a:tc>
                <a:tc>
                  <a:txBody>
                    <a:bodyPr/>
                    <a:lstStyle/>
                    <a:p>
                      <a:r>
                        <a:rPr lang="en-GB" sz="3400" dirty="0"/>
                        <a:t>&lt;21.4</a:t>
                      </a:r>
                    </a:p>
                  </a:txBody>
                  <a:tcPr/>
                </a:tc>
                <a:extLst>
                  <a:ext uri="{0D108BD9-81ED-4DB2-BD59-A6C34878D82A}">
                    <a16:rowId xmlns:a16="http://schemas.microsoft.com/office/drawing/2014/main" val="10001"/>
                  </a:ext>
                </a:extLst>
              </a:tr>
              <a:tr h="370840">
                <a:tc>
                  <a:txBody>
                    <a:bodyPr/>
                    <a:lstStyle/>
                    <a:p>
                      <a:r>
                        <a:rPr lang="en-GB" sz="3400" dirty="0"/>
                        <a:t>Secondary</a:t>
                      </a:r>
                    </a:p>
                  </a:txBody>
                  <a:tcPr/>
                </a:tc>
                <a:tc>
                  <a:txBody>
                    <a:bodyPr/>
                    <a:lstStyle/>
                    <a:p>
                      <a:r>
                        <a:rPr lang="en-GB" sz="3400" dirty="0"/>
                        <a:t>&gt;3 miles</a:t>
                      </a:r>
                    </a:p>
                  </a:txBody>
                  <a:tcPr/>
                </a:tc>
                <a:tc>
                  <a:txBody>
                    <a:bodyPr/>
                    <a:lstStyle/>
                    <a:p>
                      <a:r>
                        <a:rPr lang="en-GB" sz="3400" dirty="0"/>
                        <a:t>&lt;120</a:t>
                      </a:r>
                    </a:p>
                  </a:txBody>
                  <a:tcPr/>
                </a:tc>
                <a:extLst>
                  <a:ext uri="{0D108BD9-81ED-4DB2-BD59-A6C34878D82A}">
                    <a16:rowId xmlns:a16="http://schemas.microsoft.com/office/drawing/2014/main" val="10002"/>
                  </a:ext>
                </a:extLst>
              </a:tr>
            </a:tbl>
          </a:graphicData>
        </a:graphic>
      </p:graphicFrame>
      <p:pic>
        <p:nvPicPr>
          <p:cNvPr id="9218" name="Picture 2" descr="Image of a cartoon road.">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9"/>
            <a:ext cx="2232248" cy="266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193509504"/>
              </p:ext>
            </p:extLst>
          </p:nvPr>
        </p:nvGraphicFramePr>
        <p:xfrm>
          <a:off x="2699792" y="3139122"/>
          <a:ext cx="5639815" cy="3444240"/>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751383">
                  <a:extLst>
                    <a:ext uri="{9D8B030D-6E8A-4147-A177-3AD203B41FA5}">
                      <a16:colId xmlns:a16="http://schemas.microsoft.com/office/drawing/2014/main" val="20002"/>
                    </a:ext>
                  </a:extLst>
                </a:gridCol>
              </a:tblGrid>
              <a:tr h="476038">
                <a:tc>
                  <a:txBody>
                    <a:bodyPr/>
                    <a:lstStyle/>
                    <a:p>
                      <a:r>
                        <a:rPr lang="en-GB" sz="2800" dirty="0"/>
                        <a:t>Class Size</a:t>
                      </a:r>
                    </a:p>
                  </a:txBody>
                  <a:tcPr/>
                </a:tc>
                <a:tc>
                  <a:txBody>
                    <a:bodyPr/>
                    <a:lstStyle/>
                    <a:p>
                      <a:r>
                        <a:rPr lang="en-GB" sz="2800" dirty="0"/>
                        <a:t>110</a:t>
                      </a:r>
                    </a:p>
                  </a:txBody>
                  <a:tcPr/>
                </a:tc>
                <a:tc>
                  <a:txBody>
                    <a:bodyPr/>
                    <a:lstStyle/>
                    <a:p>
                      <a:r>
                        <a:rPr lang="en-GB" sz="2800" dirty="0"/>
                        <a:t>119</a:t>
                      </a:r>
                    </a:p>
                  </a:txBody>
                  <a:tcPr/>
                </a:tc>
                <a:extLst>
                  <a:ext uri="{0D108BD9-81ED-4DB2-BD59-A6C34878D82A}">
                    <a16:rowId xmlns:a16="http://schemas.microsoft.com/office/drawing/2014/main" val="10000"/>
                  </a:ext>
                </a:extLst>
              </a:tr>
              <a:tr h="476038">
                <a:tc>
                  <a:txBody>
                    <a:bodyPr/>
                    <a:lstStyle/>
                    <a:p>
                      <a:r>
                        <a:rPr lang="en-GB" sz="2800" dirty="0"/>
                        <a:t>Distance</a:t>
                      </a:r>
                    </a:p>
                  </a:txBody>
                  <a:tcPr/>
                </a:tc>
                <a:tc>
                  <a:txBody>
                    <a:bodyPr/>
                    <a:lstStyle/>
                    <a:p>
                      <a:r>
                        <a:rPr lang="en-GB" sz="2800" dirty="0"/>
                        <a:t>2.8 miles</a:t>
                      </a:r>
                    </a:p>
                  </a:txBody>
                  <a:tcPr/>
                </a:tc>
                <a:tc>
                  <a:txBody>
                    <a:bodyPr/>
                    <a:lstStyle/>
                    <a:p>
                      <a:r>
                        <a:rPr lang="en-GB" sz="2800" dirty="0"/>
                        <a:t>3.1 miles</a:t>
                      </a:r>
                    </a:p>
                  </a:txBody>
                  <a:tcPr/>
                </a:tc>
                <a:extLst>
                  <a:ext uri="{0D108BD9-81ED-4DB2-BD59-A6C34878D82A}">
                    <a16:rowId xmlns:a16="http://schemas.microsoft.com/office/drawing/2014/main" val="10001"/>
                  </a:ext>
                </a:extLst>
              </a:tr>
              <a:tr h="476038">
                <a:tc>
                  <a:txBody>
                    <a:bodyPr/>
                    <a:lstStyle/>
                    <a:p>
                      <a:r>
                        <a:rPr lang="en-GB" sz="2800" dirty="0"/>
                        <a:t>School</a:t>
                      </a:r>
                    </a:p>
                  </a:txBody>
                  <a:tcPr/>
                </a:tc>
                <a:tc>
                  <a:txBody>
                    <a:bodyPr/>
                    <a:lstStyle/>
                    <a:p>
                      <a:r>
                        <a:rPr lang="en-GB" sz="2800" dirty="0"/>
                        <a:t>Secondary</a:t>
                      </a:r>
                    </a:p>
                  </a:txBody>
                  <a:tcPr/>
                </a:tc>
                <a:tc>
                  <a:txBody>
                    <a:bodyPr/>
                    <a:lstStyle/>
                    <a:p>
                      <a:r>
                        <a:rPr lang="en-GB" sz="2800" dirty="0"/>
                        <a:t>Secondary</a:t>
                      </a:r>
                    </a:p>
                  </a:txBody>
                  <a:tcPr/>
                </a:tc>
                <a:extLst>
                  <a:ext uri="{0D108BD9-81ED-4DB2-BD59-A6C34878D82A}">
                    <a16:rowId xmlns:a16="http://schemas.microsoft.com/office/drawing/2014/main" val="10002"/>
                  </a:ext>
                </a:extLst>
              </a:tr>
              <a:tr h="476038">
                <a:tc>
                  <a:txBody>
                    <a:bodyPr/>
                    <a:lstStyle/>
                    <a:p>
                      <a:r>
                        <a:rPr lang="en-GB" sz="2800" dirty="0"/>
                        <a:t>Funding</a:t>
                      </a:r>
                    </a:p>
                  </a:txBody>
                  <a:tcPr/>
                </a:tc>
                <a:tc>
                  <a:txBody>
                    <a:bodyPr/>
                    <a:lstStyle/>
                    <a:p>
                      <a:r>
                        <a:rPr lang="en-GB" sz="2800" dirty="0"/>
                        <a:t>No </a:t>
                      </a:r>
                    </a:p>
                  </a:txBody>
                  <a:tcPr/>
                </a:tc>
                <a:tc>
                  <a:txBody>
                    <a:bodyPr/>
                    <a:lstStyle/>
                    <a:p>
                      <a:r>
                        <a:rPr lang="en-GB" sz="2800" dirty="0"/>
                        <a:t>Yes</a:t>
                      </a:r>
                    </a:p>
                  </a:txBody>
                  <a:tcPr/>
                </a:tc>
                <a:extLst>
                  <a:ext uri="{0D108BD9-81ED-4DB2-BD59-A6C34878D82A}">
                    <a16:rowId xmlns:a16="http://schemas.microsoft.com/office/drawing/2014/main" val="10003"/>
                  </a:ext>
                </a:extLst>
              </a:tr>
              <a:tr h="1260100">
                <a:tc>
                  <a:txBody>
                    <a:bodyPr/>
                    <a:lstStyle/>
                    <a:p>
                      <a:r>
                        <a:rPr lang="en-GB" sz="2800" b="1" dirty="0">
                          <a:solidFill>
                            <a:srgbClr val="FF0000"/>
                          </a:solidFill>
                        </a:rPr>
                        <a:t>Based on class size</a:t>
                      </a:r>
                      <a:r>
                        <a:rPr lang="en-GB" sz="2800" b="1" baseline="0" dirty="0">
                          <a:solidFill>
                            <a:srgbClr val="FF0000"/>
                          </a:solidFill>
                        </a:rPr>
                        <a:t> funding = </a:t>
                      </a:r>
                      <a:endParaRPr lang="en-GB" sz="2800" b="1" dirty="0">
                        <a:solidFill>
                          <a:srgbClr val="FF0000"/>
                        </a:solidFill>
                      </a:endParaRPr>
                    </a:p>
                  </a:txBody>
                  <a:tcPr/>
                </a:tc>
                <a:tc>
                  <a:txBody>
                    <a:bodyPr/>
                    <a:lstStyle/>
                    <a:p>
                      <a:endParaRPr lang="en-GB" sz="2800" b="1" dirty="0">
                        <a:solidFill>
                          <a:srgbClr val="FF0000"/>
                        </a:solidFill>
                      </a:endParaRPr>
                    </a:p>
                  </a:txBody>
                  <a:tcPr/>
                </a:tc>
                <a:tc>
                  <a:txBody>
                    <a:bodyPr/>
                    <a:lstStyle/>
                    <a:p>
                      <a:r>
                        <a:rPr lang="en-GB" sz="2800" b="1" dirty="0">
                          <a:solidFill>
                            <a:srgbClr val="FF0000"/>
                          </a:solidFill>
                        </a:rPr>
                        <a:t>£542</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603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Rates</a:t>
            </a:r>
          </a:p>
        </p:txBody>
      </p:sp>
      <p:sp>
        <p:nvSpPr>
          <p:cNvPr id="3" name="Content Placeholder 2"/>
          <p:cNvSpPr>
            <a:spLocks noGrp="1"/>
          </p:cNvSpPr>
          <p:nvPr>
            <p:ph idx="1"/>
          </p:nvPr>
        </p:nvSpPr>
        <p:spPr>
          <a:xfrm>
            <a:off x="457200" y="1196752"/>
            <a:ext cx="7620000" cy="5204048"/>
          </a:xfrm>
        </p:spPr>
        <p:txBody>
          <a:bodyPr>
            <a:normAutofit fontScale="92500" lnSpcReduction="10000"/>
          </a:bodyPr>
          <a:lstStyle/>
          <a:p>
            <a:r>
              <a:rPr lang="en-GB" sz="3400" dirty="0"/>
              <a:t>Based on Estimated Actuals.</a:t>
            </a:r>
          </a:p>
          <a:p>
            <a:endParaRPr lang="en-GB" sz="3400" dirty="0"/>
          </a:p>
          <a:p>
            <a:r>
              <a:rPr lang="en-GB" sz="3400" dirty="0"/>
              <a:t>Calculated as:</a:t>
            </a:r>
          </a:p>
          <a:p>
            <a:pPr lvl="1"/>
            <a:r>
              <a:rPr lang="en-GB" sz="3200" dirty="0"/>
              <a:t>Estimated  rates for the current year.</a:t>
            </a:r>
          </a:p>
          <a:p>
            <a:pPr lvl="1"/>
            <a:r>
              <a:rPr lang="en-GB" sz="3200" dirty="0"/>
              <a:t>Adjusted rates for the previous year.</a:t>
            </a:r>
          </a:p>
          <a:p>
            <a:pPr marL="411480" lvl="1" indent="0">
              <a:buNone/>
            </a:pPr>
            <a:endParaRPr lang="en-GB" sz="3200" dirty="0"/>
          </a:p>
          <a:p>
            <a:pPr marL="411480" lvl="1" indent="0">
              <a:buNone/>
            </a:pPr>
            <a:r>
              <a:rPr lang="en-GB" sz="3200" dirty="0"/>
              <a:t>Problems:</a:t>
            </a:r>
          </a:p>
          <a:p>
            <a:pPr lvl="1">
              <a:buFontTx/>
              <a:buChar char="-"/>
            </a:pPr>
            <a:r>
              <a:rPr lang="en-GB" sz="3200" dirty="0"/>
              <a:t>Based on estimates in November.</a:t>
            </a:r>
          </a:p>
          <a:p>
            <a:pPr lvl="1">
              <a:buFontTx/>
              <a:buChar char="-"/>
            </a:pPr>
            <a:r>
              <a:rPr lang="en-GB" sz="3200" dirty="0"/>
              <a:t>Actual bills can be very different.</a:t>
            </a:r>
          </a:p>
          <a:p>
            <a:pPr lvl="1">
              <a:buFontTx/>
              <a:buChar char="-"/>
            </a:pPr>
            <a:r>
              <a:rPr lang="en-GB" sz="3200" dirty="0"/>
              <a:t>Academy Charity Rate relief.</a:t>
            </a:r>
          </a:p>
          <a:p>
            <a:pPr lvl="1">
              <a:buFontTx/>
              <a:buChar char="-"/>
            </a:pPr>
            <a:endParaRPr lang="en-GB" sz="3200" dirty="0"/>
          </a:p>
        </p:txBody>
      </p:sp>
      <p:pic>
        <p:nvPicPr>
          <p:cNvPr id="10242" name="Picture 2" descr="Image of a red percentage sign">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54" y="188640"/>
            <a:ext cx="295345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15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57200" y="333375"/>
            <a:ext cx="7620000" cy="6067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GB" sz="4000" b="0" i="0" u="none" strike="noStrike" kern="1200" cap="none" spc="0" normalizeH="0" baseline="0" noProof="0" dirty="0">
                <a:ln>
                  <a:noFill/>
                </a:ln>
                <a:solidFill>
                  <a:srgbClr val="FF0000"/>
                </a:solidFill>
                <a:effectLst/>
                <a:uLnTx/>
                <a:uFillTx/>
                <a:latin typeface="+mn-lt"/>
                <a:ea typeface="+mn-ea"/>
                <a:cs typeface="+mn-cs"/>
              </a:rPr>
              <a:t>D</a:t>
            </a:r>
            <a:r>
              <a:rPr kumimoji="0" lang="en-GB" sz="4000" b="0" i="0" u="none" strike="noStrike" kern="1200" cap="none" spc="0" normalizeH="0" baseline="0" noProof="0" dirty="0">
                <a:ln>
                  <a:noFill/>
                </a:ln>
                <a:solidFill>
                  <a:schemeClr val="tx1"/>
                </a:solidFill>
                <a:effectLst/>
                <a:uLnTx/>
                <a:uFillTx/>
                <a:latin typeface="+mn-lt"/>
                <a:ea typeface="+mn-ea"/>
                <a:cs typeface="+mn-cs"/>
              </a:rPr>
              <a:t>edicated </a:t>
            </a:r>
            <a:r>
              <a:rPr kumimoji="0" lang="en-GB" sz="4000" b="0" i="0" u="none" strike="noStrike" kern="1200" cap="none" spc="0" normalizeH="0" baseline="0" noProof="0" dirty="0">
                <a:ln>
                  <a:noFill/>
                </a:ln>
                <a:solidFill>
                  <a:srgbClr val="FF0000"/>
                </a:solidFill>
                <a:effectLst/>
                <a:uLnTx/>
                <a:uFillTx/>
                <a:latin typeface="+mn-lt"/>
                <a:ea typeface="+mn-ea"/>
                <a:cs typeface="+mn-cs"/>
              </a:rPr>
              <a:t>S</a:t>
            </a:r>
            <a:r>
              <a:rPr kumimoji="0" lang="en-GB" sz="4000" b="0" i="0" u="none" strike="noStrike" kern="1200" cap="none" spc="0" normalizeH="0" baseline="0" noProof="0" dirty="0">
                <a:ln>
                  <a:noFill/>
                </a:ln>
                <a:solidFill>
                  <a:schemeClr val="tx1"/>
                </a:solidFill>
                <a:effectLst/>
                <a:uLnTx/>
                <a:uFillTx/>
                <a:latin typeface="+mn-lt"/>
                <a:ea typeface="+mn-ea"/>
                <a:cs typeface="+mn-cs"/>
              </a:rPr>
              <a:t>chools </a:t>
            </a:r>
            <a:r>
              <a:rPr kumimoji="0" lang="en-GB" sz="4000" b="0" i="0" u="none" strike="noStrike" kern="1200" cap="none" spc="0" normalizeH="0" baseline="0" noProof="0" dirty="0">
                <a:ln>
                  <a:noFill/>
                </a:ln>
                <a:solidFill>
                  <a:srgbClr val="FF0000"/>
                </a:solidFill>
                <a:effectLst/>
                <a:uLnTx/>
                <a:uFillTx/>
                <a:latin typeface="+mn-lt"/>
                <a:ea typeface="+mn-ea"/>
                <a:cs typeface="+mn-cs"/>
              </a:rPr>
              <a:t>G</a:t>
            </a:r>
            <a:r>
              <a:rPr kumimoji="0" lang="en-GB" sz="4000" b="0" i="0" u="none" strike="noStrike" kern="1200" cap="none" spc="0" normalizeH="0" baseline="0" noProof="0" dirty="0">
                <a:ln>
                  <a:noFill/>
                </a:ln>
                <a:solidFill>
                  <a:schemeClr val="tx1"/>
                </a:solidFill>
                <a:effectLst/>
                <a:uLnTx/>
                <a:uFillTx/>
                <a:latin typeface="+mn-lt"/>
                <a:ea typeface="+mn-ea"/>
                <a:cs typeface="+mn-cs"/>
              </a:rPr>
              <a:t>rant</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GB" sz="4000" b="0" i="0" u="none" strike="noStrike" kern="1200" cap="none" spc="0" normalizeH="0" baseline="0" noProof="0" dirty="0">
                <a:ln>
                  <a:noFill/>
                </a:ln>
                <a:solidFill>
                  <a:schemeClr val="tx1"/>
                </a:solidFill>
                <a:effectLst/>
                <a:uLnTx/>
                <a:uFillTx/>
                <a:latin typeface="+mn-lt"/>
                <a:ea typeface="+mn-ea"/>
                <a:cs typeface="+mn-cs"/>
              </a:rPr>
              <a:t>4 Blocks of Funding</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r>
              <a:rPr kumimoji="0" lang="en-GB" sz="3800" b="1" i="0" u="none" strike="noStrike" kern="1200" cap="none" spc="0" normalizeH="0" baseline="0" noProof="0" dirty="0">
                <a:ln>
                  <a:noFill/>
                </a:ln>
                <a:solidFill>
                  <a:srgbClr val="FF0000"/>
                </a:solidFill>
                <a:effectLst/>
                <a:uLnTx/>
                <a:uFillTx/>
                <a:latin typeface="+mn-lt"/>
                <a:ea typeface="+mn-ea"/>
                <a:cs typeface="+mn-cs"/>
              </a:rPr>
              <a:t>Schools Block Schools</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r>
              <a:rPr kumimoji="0" lang="en-GB" sz="3800" b="1" i="0" u="none" strike="noStrike" kern="1200" cap="none" spc="0" normalizeH="0" baseline="0" noProof="0" dirty="0">
                <a:ln>
                  <a:noFill/>
                </a:ln>
                <a:solidFill>
                  <a:schemeClr val="tx1"/>
                </a:solidFill>
                <a:effectLst/>
                <a:uLnTx/>
                <a:uFillTx/>
                <a:latin typeface="+mn-lt"/>
                <a:ea typeface="+mn-ea"/>
                <a:cs typeface="+mn-cs"/>
              </a:rPr>
              <a:t>Schools Block LA – 99.5% must go to schools</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r>
              <a:rPr kumimoji="0" lang="en-GB" sz="3800" b="0" i="0" u="none" strike="noStrike" kern="1200" cap="none" spc="0" normalizeH="0" baseline="0" noProof="0" dirty="0">
                <a:ln>
                  <a:noFill/>
                </a:ln>
                <a:solidFill>
                  <a:schemeClr val="tx1"/>
                </a:solidFill>
                <a:effectLst/>
                <a:uLnTx/>
                <a:uFillTx/>
                <a:latin typeface="+mn-lt"/>
                <a:ea typeface="+mn-ea"/>
                <a:cs typeface="+mn-cs"/>
              </a:rPr>
              <a:t>High Needs</a:t>
            </a:r>
          </a:p>
          <a:p>
            <a:pPr marL="640080" marR="0" lvl="1" indent="-228600" algn="l" defTabSz="914400" rtl="0" eaLnBrk="1" fontAlgn="auto" latinLnBrk="0" hangingPunct="1">
              <a:lnSpc>
                <a:spcPct val="100000"/>
              </a:lnSpc>
              <a:spcBef>
                <a:spcPct val="20000"/>
              </a:spcBef>
              <a:spcAft>
                <a:spcPts val="0"/>
              </a:spcAft>
              <a:buClr>
                <a:schemeClr val="accent2"/>
              </a:buClr>
              <a:buSzTx/>
              <a:buFont typeface="Arial" pitchFamily="34" charset="0"/>
              <a:buChar char="•"/>
              <a:tabLst/>
              <a:defRPr/>
            </a:pPr>
            <a:r>
              <a:rPr kumimoji="0" lang="en-GB" sz="3800" b="0" i="0" u="none" strike="noStrike" kern="1200" cap="none" spc="0" normalizeH="0" baseline="0" noProof="0" dirty="0">
                <a:ln>
                  <a:noFill/>
                </a:ln>
                <a:solidFill>
                  <a:schemeClr val="tx1"/>
                </a:solidFill>
                <a:effectLst/>
                <a:uLnTx/>
                <a:uFillTx/>
                <a:latin typeface="+mn-lt"/>
                <a:ea typeface="+mn-ea"/>
                <a:cs typeface="+mn-cs"/>
              </a:rPr>
              <a:t>Early Years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GB"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mage of coins">
            <a:extLs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149080"/>
            <a:ext cx="2880320" cy="155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91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Exceptional Factors</a:t>
            </a:r>
          </a:p>
        </p:txBody>
      </p:sp>
      <p:sp>
        <p:nvSpPr>
          <p:cNvPr id="3" name="Content Placeholder 2"/>
          <p:cNvSpPr>
            <a:spLocks noGrp="1"/>
          </p:cNvSpPr>
          <p:nvPr>
            <p:ph idx="1"/>
          </p:nvPr>
        </p:nvSpPr>
        <p:spPr>
          <a:xfrm>
            <a:off x="457200" y="1600200"/>
            <a:ext cx="7620000" cy="4853136"/>
          </a:xfrm>
        </p:spPr>
        <p:txBody>
          <a:bodyPr>
            <a:noAutofit/>
          </a:bodyPr>
          <a:lstStyle/>
          <a:p>
            <a:r>
              <a:rPr lang="en-GB" sz="3400" dirty="0"/>
              <a:t>Can only relate to buildings.</a:t>
            </a:r>
          </a:p>
          <a:p>
            <a:endParaRPr lang="en-GB" sz="3400" dirty="0"/>
          </a:p>
          <a:p>
            <a:r>
              <a:rPr lang="en-GB" sz="3400" dirty="0"/>
              <a:t>Must be fewer than 5% of schools claiming it.</a:t>
            </a:r>
          </a:p>
          <a:p>
            <a:endParaRPr lang="en-GB" sz="3400" dirty="0"/>
          </a:p>
          <a:p>
            <a:r>
              <a:rPr lang="en-GB" sz="3400" dirty="0"/>
              <a:t>Listed Buildings Status – 1 school in Medway.</a:t>
            </a:r>
          </a:p>
        </p:txBody>
      </p:sp>
      <p:pic>
        <p:nvPicPr>
          <p:cNvPr id="2051" name="Picture 3" descr="cartoon image of buildings and trees.">
            <a:extLs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307362"/>
            <a:ext cx="1969861" cy="163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Lump Sum</a:t>
            </a:r>
          </a:p>
        </p:txBody>
      </p:sp>
      <p:sp>
        <p:nvSpPr>
          <p:cNvPr id="3" name="Content Placeholder 2"/>
          <p:cNvSpPr>
            <a:spLocks noGrp="1"/>
          </p:cNvSpPr>
          <p:nvPr>
            <p:ph idx="1"/>
          </p:nvPr>
        </p:nvSpPr>
        <p:spPr/>
        <p:txBody>
          <a:bodyPr>
            <a:normAutofit fontScale="92500"/>
          </a:bodyPr>
          <a:lstStyle/>
          <a:p>
            <a:r>
              <a:rPr lang="en-GB" sz="3400" dirty="0"/>
              <a:t>There can be different rates for Primary and Secondary.</a:t>
            </a:r>
          </a:p>
          <a:p>
            <a:endParaRPr lang="en-GB" sz="3400" dirty="0"/>
          </a:p>
          <a:p>
            <a:r>
              <a:rPr lang="en-GB" sz="3400" dirty="0"/>
              <a:t>Maximum lump sum is £175,000.</a:t>
            </a:r>
          </a:p>
          <a:p>
            <a:r>
              <a:rPr lang="en-GB" sz="3400" dirty="0"/>
              <a:t>Medway estimated Lump sum is £83,000</a:t>
            </a:r>
          </a:p>
          <a:p>
            <a:r>
              <a:rPr lang="en-GB" sz="3900" b="1" dirty="0">
                <a:solidFill>
                  <a:srgbClr val="873AC0"/>
                </a:solidFill>
              </a:rPr>
              <a:t>This factor is adjusted when there is not enough funding to pay for the formula.</a:t>
            </a:r>
          </a:p>
          <a:p>
            <a:endParaRPr lang="en-GB" sz="3400" dirty="0"/>
          </a:p>
          <a:p>
            <a:endParaRPr lang="en-GB" sz="3400" dirty="0"/>
          </a:p>
        </p:txBody>
      </p:sp>
      <p:pic>
        <p:nvPicPr>
          <p:cNvPr id="11267" name="Picture 3" descr="Image of greek letter Sigma.">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138" y="309130"/>
            <a:ext cx="993166" cy="99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94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Growth Funding</a:t>
            </a:r>
          </a:p>
        </p:txBody>
      </p:sp>
      <p:sp>
        <p:nvSpPr>
          <p:cNvPr id="3" name="Content Placeholder 2"/>
          <p:cNvSpPr>
            <a:spLocks noGrp="1"/>
          </p:cNvSpPr>
          <p:nvPr>
            <p:ph idx="1"/>
          </p:nvPr>
        </p:nvSpPr>
        <p:spPr/>
        <p:txBody>
          <a:bodyPr>
            <a:normAutofit lnSpcReduction="10000"/>
          </a:bodyPr>
          <a:lstStyle/>
          <a:p>
            <a:r>
              <a:rPr lang="en-GB" dirty="0"/>
              <a:t>DSG SB funds both:</a:t>
            </a:r>
          </a:p>
          <a:p>
            <a:pPr lvl="1"/>
            <a:r>
              <a:rPr lang="en-GB" dirty="0"/>
              <a:t> budgets delegated to schools/academies via the funding formula</a:t>
            </a:r>
          </a:p>
          <a:p>
            <a:pPr lvl="1"/>
            <a:r>
              <a:rPr lang="en-GB" dirty="0"/>
              <a:t>budgets delegated to support growing schools/academies.</a:t>
            </a:r>
          </a:p>
          <a:p>
            <a:endParaRPr lang="en-GB" dirty="0"/>
          </a:p>
          <a:p>
            <a:r>
              <a:rPr lang="en-GB" dirty="0"/>
              <a:t>Permanent PAN Increases must be funded via the Funding Formula.</a:t>
            </a:r>
          </a:p>
          <a:p>
            <a:endParaRPr lang="en-GB" dirty="0"/>
          </a:p>
          <a:p>
            <a:r>
              <a:rPr lang="en-GB" dirty="0"/>
              <a:t>Support should be given to schools/academies with PAN increases as follows:</a:t>
            </a:r>
          </a:p>
          <a:p>
            <a:pPr lvl="1"/>
            <a:r>
              <a:rPr lang="en-GB" dirty="0"/>
              <a:t>Infant		3 years maximum support</a:t>
            </a:r>
          </a:p>
          <a:p>
            <a:pPr lvl="1"/>
            <a:r>
              <a:rPr lang="en-GB" dirty="0"/>
              <a:t>Junior		4 years maximum support</a:t>
            </a:r>
          </a:p>
          <a:p>
            <a:pPr lvl="1"/>
            <a:r>
              <a:rPr lang="en-GB" dirty="0"/>
              <a:t>Primary		7 years maximum support</a:t>
            </a:r>
          </a:p>
          <a:p>
            <a:pPr lvl="1"/>
            <a:r>
              <a:rPr lang="en-GB" dirty="0"/>
              <a:t>Secondary		5 years maximum support</a:t>
            </a:r>
          </a:p>
          <a:p>
            <a:endParaRPr lang="en-GB" dirty="0"/>
          </a:p>
          <a:p>
            <a:endParaRPr lang="en-GB" dirty="0"/>
          </a:p>
          <a:p>
            <a:endParaRPr lang="en-GB" dirty="0"/>
          </a:p>
        </p:txBody>
      </p:sp>
      <p:pic>
        <p:nvPicPr>
          <p:cNvPr id="5" name="Picture 4" descr="Cartoon image showing the different stages of a man as he gets older.">
            <a:extLst>
              <a:ext uri="{FF2B5EF4-FFF2-40B4-BE49-F238E27FC236}">
                <a16:creationId xmlns:a16="http://schemas.microsoft.com/office/drawing/2014/main" id="{E29AF522-5068-43AE-BC89-7AAD6DE755C4}"/>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8104" y="0"/>
            <a:ext cx="2729433" cy="1897413"/>
          </a:xfrm>
          <a:prstGeom prst="rect">
            <a:avLst/>
          </a:prstGeom>
        </p:spPr>
      </p:pic>
    </p:spTree>
    <p:extLst>
      <p:ext uri="{BB962C8B-B14F-4D97-AF65-F5344CB8AC3E}">
        <p14:creationId xmlns:p14="http://schemas.microsoft.com/office/powerpoint/2010/main" val="103101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Growth Funding continued</a:t>
            </a:r>
          </a:p>
        </p:txBody>
      </p:sp>
      <p:sp>
        <p:nvSpPr>
          <p:cNvPr id="3" name="Content Placeholder 2"/>
          <p:cNvSpPr>
            <a:spLocks noGrp="1"/>
          </p:cNvSpPr>
          <p:nvPr>
            <p:ph idx="1"/>
          </p:nvPr>
        </p:nvSpPr>
        <p:spPr/>
        <p:txBody>
          <a:bodyPr>
            <a:normAutofit/>
          </a:bodyPr>
          <a:lstStyle/>
          <a:p>
            <a:r>
              <a:rPr lang="en-GB" dirty="0"/>
              <a:t>Only applies to schools/academies  where Medway has agreed there is a basic need requirement.</a:t>
            </a:r>
          </a:p>
          <a:p>
            <a:endParaRPr lang="en-GB" dirty="0"/>
          </a:p>
          <a:p>
            <a:r>
              <a:rPr lang="en-GB" dirty="0"/>
              <a:t>Guaranteed PAN numbers for up to 7 years,  with no claw back through the formula.</a:t>
            </a:r>
          </a:p>
          <a:p>
            <a:endParaRPr lang="en-GB" dirty="0"/>
          </a:p>
          <a:p>
            <a:r>
              <a:rPr lang="en-GB" dirty="0"/>
              <a:t>A £55,000 lump sum for each year they open a new class as well as adjusting for pupil numbers.</a:t>
            </a:r>
          </a:p>
          <a:p>
            <a:endParaRPr lang="en-GB" dirty="0"/>
          </a:p>
          <a:p>
            <a:r>
              <a:rPr lang="en-GB" dirty="0"/>
              <a:t>This policy is more generous then other LA’s, especially Kent’s and the Schools Forum are seeking your views on changing it?</a:t>
            </a:r>
          </a:p>
          <a:p>
            <a:endParaRPr lang="en-GB" dirty="0"/>
          </a:p>
          <a:p>
            <a:endParaRPr lang="en-GB" dirty="0"/>
          </a:p>
        </p:txBody>
      </p:sp>
      <p:pic>
        <p:nvPicPr>
          <p:cNvPr id="5" name="Picture 4" descr="Image of the word growth with coloured arrows coming from it">
            <a:extLst>
              <a:ext uri="{FF2B5EF4-FFF2-40B4-BE49-F238E27FC236}">
                <a16:creationId xmlns:a16="http://schemas.microsoft.com/office/drawing/2014/main" id="{D6DCAC9E-7EF8-44D8-9877-CB1129F8D5EA}"/>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6256" y="346227"/>
            <a:ext cx="1703718" cy="999821"/>
          </a:xfrm>
          <a:prstGeom prst="rect">
            <a:avLst/>
          </a:prstGeom>
        </p:spPr>
      </p:pic>
    </p:spTree>
    <p:extLst>
      <p:ext uri="{BB962C8B-B14F-4D97-AF65-F5344CB8AC3E}">
        <p14:creationId xmlns:p14="http://schemas.microsoft.com/office/powerpoint/2010/main" val="224647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De-Delegation</a:t>
            </a:r>
          </a:p>
        </p:txBody>
      </p:sp>
      <p:sp>
        <p:nvSpPr>
          <p:cNvPr id="3" name="Content Placeholder 2"/>
          <p:cNvSpPr>
            <a:spLocks noGrp="1"/>
          </p:cNvSpPr>
          <p:nvPr>
            <p:ph idx="1"/>
          </p:nvPr>
        </p:nvSpPr>
        <p:spPr/>
        <p:txBody>
          <a:bodyPr/>
          <a:lstStyle/>
          <a:p>
            <a:r>
              <a:rPr lang="en-GB" dirty="0"/>
              <a:t>Maintained Schools </a:t>
            </a:r>
            <a:r>
              <a:rPr lang="en-GB" b="1" u="sng" dirty="0">
                <a:solidFill>
                  <a:srgbClr val="FF0000"/>
                </a:solidFill>
              </a:rPr>
              <a:t>Only</a:t>
            </a:r>
            <a:r>
              <a:rPr lang="en-GB" dirty="0"/>
              <a:t>. </a:t>
            </a:r>
          </a:p>
          <a:p>
            <a:r>
              <a:rPr lang="en-GB" dirty="0"/>
              <a:t>Does not apply to special or PRU schools.</a:t>
            </a:r>
          </a:p>
          <a:p>
            <a:endParaRPr lang="en-GB" dirty="0"/>
          </a:p>
          <a:p>
            <a:r>
              <a:rPr lang="en-GB" dirty="0"/>
              <a:t>Schools Forum Approve/Reject for </a:t>
            </a:r>
            <a:r>
              <a:rPr lang="en-GB" b="1" dirty="0">
                <a:solidFill>
                  <a:srgbClr val="FF0000"/>
                </a:solidFill>
              </a:rPr>
              <a:t>All or no </a:t>
            </a:r>
            <a:r>
              <a:rPr lang="en-GB" dirty="0"/>
              <a:t>primary schools.</a:t>
            </a:r>
          </a:p>
          <a:p>
            <a:r>
              <a:rPr lang="en-GB" dirty="0"/>
              <a:t>Schools Forum Approve/Reject for </a:t>
            </a:r>
            <a:r>
              <a:rPr lang="en-GB" b="1" dirty="0">
                <a:solidFill>
                  <a:srgbClr val="FF0000"/>
                </a:solidFill>
              </a:rPr>
              <a:t>All or no </a:t>
            </a:r>
            <a:r>
              <a:rPr lang="en-GB" dirty="0"/>
              <a:t>secondary schools.</a:t>
            </a:r>
          </a:p>
          <a:p>
            <a:endParaRPr lang="en-GB" dirty="0"/>
          </a:p>
          <a:p>
            <a:r>
              <a:rPr lang="en-GB" dirty="0"/>
              <a:t>Academies can buy back services back from the Council.</a:t>
            </a:r>
          </a:p>
          <a:p>
            <a:endParaRPr lang="en-GB" dirty="0"/>
          </a:p>
          <a:p>
            <a:r>
              <a:rPr lang="en-GB" dirty="0">
                <a:solidFill>
                  <a:srgbClr val="873AC0"/>
                </a:solidFill>
              </a:rPr>
              <a:t>Funding is deducted from the budget</a:t>
            </a:r>
            <a:r>
              <a:rPr lang="en-GB" dirty="0"/>
              <a:t>.</a:t>
            </a:r>
          </a:p>
          <a:p>
            <a:endParaRPr lang="en-GB" dirty="0"/>
          </a:p>
        </p:txBody>
      </p:sp>
      <p:pic>
        <p:nvPicPr>
          <p:cNvPr id="1031" name="Picture 7" descr="Image of a cartoon person holding coloured bricks.">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869160"/>
            <a:ext cx="1944216"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6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chor="ctr">
            <a:normAutofit/>
          </a:bodyPr>
          <a:lstStyle/>
          <a:p>
            <a:r>
              <a:rPr lang="en-GB" dirty="0"/>
              <a:t>Trade Union Duties</a:t>
            </a:r>
          </a:p>
        </p:txBody>
      </p:sp>
      <p:sp>
        <p:nvSpPr>
          <p:cNvPr id="3" name="Content Placeholder 2"/>
          <p:cNvSpPr>
            <a:spLocks noGrp="1"/>
          </p:cNvSpPr>
          <p:nvPr>
            <p:ph sz="half" idx="1"/>
          </p:nvPr>
        </p:nvSpPr>
        <p:spPr>
          <a:xfrm>
            <a:off x="457200" y="1536192"/>
            <a:ext cx="7859216" cy="4590288"/>
          </a:xfrm>
        </p:spPr>
        <p:txBody>
          <a:bodyPr>
            <a:normAutofit/>
          </a:bodyPr>
          <a:lstStyle/>
          <a:p>
            <a:pPr>
              <a:lnSpc>
                <a:spcPct val="90000"/>
              </a:lnSpc>
            </a:pPr>
            <a:r>
              <a:rPr lang="en-GB" sz="1300" dirty="0"/>
              <a:t>£1.59 per pupil.</a:t>
            </a:r>
          </a:p>
          <a:p>
            <a:pPr>
              <a:lnSpc>
                <a:spcPct val="90000"/>
              </a:lnSpc>
            </a:pPr>
            <a:endParaRPr lang="en-GB" sz="1300" dirty="0"/>
          </a:p>
          <a:p>
            <a:pPr>
              <a:lnSpc>
                <a:spcPct val="90000"/>
              </a:lnSpc>
            </a:pPr>
            <a:r>
              <a:rPr lang="en-GB" sz="1300" dirty="0"/>
              <a:t>enables schools to access support, advice and guidance on all employment related matters from local Trade Union (teaching and non-teaching) representatives. </a:t>
            </a:r>
          </a:p>
          <a:p>
            <a:pPr>
              <a:lnSpc>
                <a:spcPct val="90000"/>
              </a:lnSpc>
            </a:pPr>
            <a:endParaRPr lang="en-GB" sz="1300" dirty="0"/>
          </a:p>
          <a:p>
            <a:pPr>
              <a:lnSpc>
                <a:spcPct val="90000"/>
              </a:lnSpc>
            </a:pPr>
            <a:r>
              <a:rPr lang="en-GB" sz="1300" dirty="0"/>
              <a:t>local trade union representatives are from NUT; UNISON: NAHT: NASUWT: GMB: ATL: Voice-The Union; and ASCL.</a:t>
            </a:r>
          </a:p>
          <a:p>
            <a:pPr>
              <a:lnSpc>
                <a:spcPct val="90000"/>
              </a:lnSpc>
            </a:pPr>
            <a:endParaRPr lang="en-GB" sz="1300" dirty="0"/>
          </a:p>
          <a:p>
            <a:pPr>
              <a:lnSpc>
                <a:spcPct val="90000"/>
              </a:lnSpc>
            </a:pPr>
            <a:r>
              <a:rPr lang="en-GB" sz="1300" dirty="0"/>
              <a:t> Local representatives have experience of working effectively and developing successful relationships with local schools and academies. </a:t>
            </a:r>
          </a:p>
          <a:p>
            <a:pPr>
              <a:lnSpc>
                <a:spcPct val="90000"/>
              </a:lnSpc>
            </a:pPr>
            <a:endParaRPr lang="en-GB" sz="1300" dirty="0"/>
          </a:p>
          <a:p>
            <a:pPr>
              <a:lnSpc>
                <a:spcPct val="90000"/>
              </a:lnSpc>
            </a:pPr>
            <a:r>
              <a:rPr lang="en-GB" sz="1300" dirty="0"/>
              <a:t>If the de-delegated funding is removed then the staff in maintained schools would not have access to local TU support at formal meetings or during consultation processes unless they purchase the SLA. </a:t>
            </a:r>
          </a:p>
          <a:p>
            <a:pPr>
              <a:lnSpc>
                <a:spcPct val="90000"/>
              </a:lnSpc>
            </a:pPr>
            <a:endParaRPr lang="en-GB" sz="1300" dirty="0"/>
          </a:p>
          <a:p>
            <a:pPr>
              <a:lnSpc>
                <a:spcPct val="90000"/>
              </a:lnSpc>
            </a:pPr>
            <a:endParaRPr lang="en-GB" sz="1300" dirty="0"/>
          </a:p>
        </p:txBody>
      </p:sp>
      <p:pic>
        <p:nvPicPr>
          <p:cNvPr id="11" name="Picture 10" descr="Image which says staff only.">
            <a:extLst>
              <a:ext uri="{FF2B5EF4-FFF2-40B4-BE49-F238E27FC236}">
                <a16:creationId xmlns:a16="http://schemas.microsoft.com/office/drawing/2014/main" id="{2260E4A1-FE8D-4C9A-AA12-A438513EA4D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28006" y="4437112"/>
            <a:ext cx="3657600" cy="2239144"/>
          </a:xfrm>
          <a:prstGeom prst="rect">
            <a:avLst/>
          </a:prstGeom>
          <a:noFill/>
        </p:spPr>
      </p:pic>
    </p:spTree>
    <p:extLst>
      <p:ext uri="{BB962C8B-B14F-4D97-AF65-F5344CB8AC3E}">
        <p14:creationId xmlns:p14="http://schemas.microsoft.com/office/powerpoint/2010/main" val="309322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lstStyle/>
          <a:p>
            <a:r>
              <a:rPr lang="en-GB" dirty="0"/>
              <a:t>Benefits include:</a:t>
            </a:r>
            <a:br>
              <a:rPr lang="en-GB" dirty="0"/>
            </a:br>
            <a:endParaRPr lang="en-GB" dirty="0"/>
          </a:p>
        </p:txBody>
      </p:sp>
      <p:sp>
        <p:nvSpPr>
          <p:cNvPr id="3" name="Content Placeholder 2"/>
          <p:cNvSpPr>
            <a:spLocks noGrp="1"/>
          </p:cNvSpPr>
          <p:nvPr>
            <p:ph idx="1"/>
          </p:nvPr>
        </p:nvSpPr>
        <p:spPr>
          <a:xfrm>
            <a:off x="457200" y="1124744"/>
            <a:ext cx="7620000" cy="5276056"/>
          </a:xfrm>
        </p:spPr>
        <p:txBody>
          <a:bodyPr>
            <a:normAutofit lnSpcReduction="10000"/>
          </a:bodyPr>
          <a:lstStyle/>
          <a:p>
            <a:r>
              <a:rPr lang="en-GB" dirty="0"/>
              <a:t>School compliance with statutory entitlement of employees’ right to representation;</a:t>
            </a:r>
          </a:p>
          <a:p>
            <a:endParaRPr lang="en-GB" dirty="0"/>
          </a:p>
          <a:p>
            <a:r>
              <a:rPr lang="en-GB" dirty="0"/>
              <a:t>Access to trade union representatives with experience of working effectively and developing successful relationships with schools and academies: </a:t>
            </a:r>
          </a:p>
          <a:p>
            <a:endParaRPr lang="en-GB" dirty="0"/>
          </a:p>
          <a:p>
            <a:r>
              <a:rPr lang="en-GB" dirty="0"/>
              <a:t>Attendance by trade union representatives at formal meetings with staff; </a:t>
            </a:r>
          </a:p>
          <a:p>
            <a:endParaRPr lang="en-GB" dirty="0"/>
          </a:p>
          <a:p>
            <a:r>
              <a:rPr lang="en-GB" dirty="0"/>
              <a:t>TU liaison with the Local Authority on policy and procedure development; Support with individual casework and change management projects that effects employees; </a:t>
            </a:r>
          </a:p>
          <a:p>
            <a:endParaRPr lang="en-GB" dirty="0"/>
          </a:p>
          <a:p>
            <a:r>
              <a:rPr lang="en-GB" dirty="0"/>
              <a:t>Advice and guidance in relation to industrial action.</a:t>
            </a:r>
          </a:p>
          <a:p>
            <a:endParaRPr lang="en-GB" dirty="0"/>
          </a:p>
        </p:txBody>
      </p:sp>
    </p:spTree>
    <p:extLst>
      <p:ext uri="{BB962C8B-B14F-4D97-AF65-F5344CB8AC3E}">
        <p14:creationId xmlns:p14="http://schemas.microsoft.com/office/powerpoint/2010/main" val="2056875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Central Services</a:t>
            </a:r>
          </a:p>
        </p:txBody>
      </p:sp>
      <p:sp>
        <p:nvSpPr>
          <p:cNvPr id="3" name="Content Placeholder 2"/>
          <p:cNvSpPr>
            <a:spLocks noGrp="1"/>
          </p:cNvSpPr>
          <p:nvPr>
            <p:ph idx="1"/>
          </p:nvPr>
        </p:nvSpPr>
        <p:spPr/>
        <p:txBody>
          <a:bodyPr>
            <a:normAutofit/>
          </a:bodyPr>
          <a:lstStyle/>
          <a:p>
            <a:r>
              <a:rPr lang="en-GB" dirty="0"/>
              <a:t>£66.00 per pupil.</a:t>
            </a:r>
          </a:p>
          <a:p>
            <a:endParaRPr lang="en-GB" dirty="0"/>
          </a:p>
          <a:p>
            <a:r>
              <a:rPr lang="en-GB" dirty="0"/>
              <a:t>Up until 2017/18  the LA received a grant called ESG made up of two parts.</a:t>
            </a:r>
          </a:p>
          <a:p>
            <a:endParaRPr lang="en-GB" dirty="0"/>
          </a:p>
          <a:p>
            <a:r>
              <a:rPr lang="en-GB" dirty="0"/>
              <a:t>From 2017/18  both parts of the ESG funding have been transferred into the schools block. One in the LA School block and one in the Schools, School Block. </a:t>
            </a:r>
          </a:p>
          <a:p>
            <a:endParaRPr lang="en-GB" dirty="0"/>
          </a:p>
          <a:p>
            <a:r>
              <a:rPr lang="en-GB" dirty="0"/>
              <a:t>LA’s can fund services previously funded from the grant from maintained school budgets with the agreement of the Schools Forum.</a:t>
            </a:r>
          </a:p>
        </p:txBody>
      </p:sp>
    </p:spTree>
    <p:extLst>
      <p:ext uri="{BB962C8B-B14F-4D97-AF65-F5344CB8AC3E}">
        <p14:creationId xmlns:p14="http://schemas.microsoft.com/office/powerpoint/2010/main" val="217396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showing puzzle pieces and word legislation on it.">
            <a:extLst>
              <a:ext uri="{C183D7F6-B498-43B3-948B-1728B52AA6E4}">
                <adec:decorative xmlns:adec="http://schemas.microsoft.com/office/drawing/2017/decorative" val="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4915" y="0"/>
            <a:ext cx="309634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32656"/>
            <a:ext cx="7620000" cy="6068144"/>
          </a:xfrm>
        </p:spPr>
        <p:txBody>
          <a:bodyPr>
            <a:normAutofit/>
          </a:bodyPr>
          <a:lstStyle/>
          <a:p>
            <a:pPr marL="114300" indent="0">
              <a:buNone/>
            </a:pPr>
            <a:endParaRPr lang="en-GB" sz="2800" dirty="0"/>
          </a:p>
          <a:p>
            <a:endParaRPr lang="en-GB" sz="2800" dirty="0"/>
          </a:p>
          <a:p>
            <a:r>
              <a:rPr lang="en-GB" sz="2800" dirty="0"/>
              <a:t>Formula first introduced in </a:t>
            </a:r>
            <a:r>
              <a:rPr lang="en-GB" sz="2800" dirty="0">
                <a:solidFill>
                  <a:srgbClr val="FF0000"/>
                </a:solidFill>
              </a:rPr>
              <a:t>2012</a:t>
            </a:r>
            <a:r>
              <a:rPr lang="en-GB" sz="2800" dirty="0"/>
              <a:t>.</a:t>
            </a:r>
          </a:p>
          <a:p>
            <a:r>
              <a:rPr lang="en-GB" sz="2800" dirty="0"/>
              <a:t>National Funding Formula  From April 2018.</a:t>
            </a:r>
          </a:p>
          <a:p>
            <a:r>
              <a:rPr lang="en-GB" sz="2800" dirty="0"/>
              <a:t>Several years of a </a:t>
            </a:r>
            <a:r>
              <a:rPr lang="en-GB" sz="2800" b="1" u="sng" dirty="0">
                <a:solidFill>
                  <a:srgbClr val="FF0000"/>
                </a:solidFill>
              </a:rPr>
              <a:t>SOFT</a:t>
            </a:r>
            <a:r>
              <a:rPr lang="en-GB" sz="2800" dirty="0"/>
              <a:t> Local Funding Formula.</a:t>
            </a:r>
          </a:p>
          <a:p>
            <a:r>
              <a:rPr lang="en-GB" sz="2800" dirty="0"/>
              <a:t>Based on the </a:t>
            </a:r>
            <a:r>
              <a:rPr lang="en-GB" sz="2800" dirty="0">
                <a:solidFill>
                  <a:srgbClr val="FF0000"/>
                </a:solidFill>
              </a:rPr>
              <a:t>October 2021 </a:t>
            </a:r>
            <a:r>
              <a:rPr lang="en-GB" sz="2800" dirty="0"/>
              <a:t>Census.</a:t>
            </a:r>
          </a:p>
          <a:p>
            <a:endParaRPr lang="en-GB" sz="2800" dirty="0"/>
          </a:p>
          <a:p>
            <a:pPr marL="114300" indent="0">
              <a:buNone/>
            </a:pPr>
            <a:r>
              <a:rPr lang="en-GB" sz="2800" b="1" dirty="0">
                <a:solidFill>
                  <a:srgbClr val="873AC0"/>
                </a:solidFill>
              </a:rPr>
              <a:t>Schools and academies use the SAME formula. </a:t>
            </a:r>
          </a:p>
          <a:p>
            <a:endParaRPr lang="en-GB" sz="2800" dirty="0"/>
          </a:p>
          <a:p>
            <a:pPr marL="114300" indent="0">
              <a:buNone/>
            </a:pPr>
            <a:endParaRPr lang="en-GB" sz="2800" b="1" dirty="0">
              <a:solidFill>
                <a:srgbClr val="FF0000"/>
              </a:solidFill>
            </a:endParaRPr>
          </a:p>
          <a:p>
            <a:endParaRPr lang="en-GB" sz="4000" dirty="0"/>
          </a:p>
        </p:txBody>
      </p:sp>
      <p:sp>
        <p:nvSpPr>
          <p:cNvPr id="2" name="Title 1">
            <a:extLst>
              <a:ext uri="{FF2B5EF4-FFF2-40B4-BE49-F238E27FC236}">
                <a16:creationId xmlns:a16="http://schemas.microsoft.com/office/drawing/2014/main" id="{EF12F109-8627-49D5-B01F-DC3D6A77EC6F}"/>
              </a:ext>
            </a:extLst>
          </p:cNvPr>
          <p:cNvSpPr>
            <a:spLocks noGrp="1"/>
          </p:cNvSpPr>
          <p:nvPr>
            <p:ph type="title"/>
          </p:nvPr>
        </p:nvSpPr>
        <p:spPr/>
        <p:txBody>
          <a:bodyPr/>
          <a:lstStyle/>
          <a:p>
            <a:r>
              <a:rPr lang="en-GB" sz="4800" dirty="0"/>
              <a:t>HISTORY</a:t>
            </a:r>
            <a:br>
              <a:rPr lang="en-GB" sz="4800" dirty="0"/>
            </a:br>
            <a:endParaRPr lang="en-GB" dirty="0"/>
          </a:p>
        </p:txBody>
      </p:sp>
    </p:spTree>
    <p:extLst>
      <p:ext uri="{BB962C8B-B14F-4D97-AF65-F5344CB8AC3E}">
        <p14:creationId xmlns:p14="http://schemas.microsoft.com/office/powerpoint/2010/main" val="162491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it Work?</a:t>
            </a:r>
          </a:p>
        </p:txBody>
      </p:sp>
      <p:pic>
        <p:nvPicPr>
          <p:cNvPr id="7" name="Picture 6" descr="Diagram showing how the formula works. Medway Council in the centre, with Education Skills Funding Agency, Schools Forum, Academy and Academy Trusts, and Maintained Schools surrounding it with arrows pointing towards centre.">
            <a:extLst>
              <a:ext uri="{FF2B5EF4-FFF2-40B4-BE49-F238E27FC236}">
                <a16:creationId xmlns:a16="http://schemas.microsoft.com/office/drawing/2014/main" id="{34074D59-6360-5F56-3F3D-18C4F07BCD16}"/>
              </a:ext>
            </a:extLst>
          </p:cNvPr>
          <p:cNvPicPr>
            <a:picLocks noChangeAspect="1"/>
          </p:cNvPicPr>
          <p:nvPr/>
        </p:nvPicPr>
        <p:blipFill rotWithShape="1">
          <a:blip r:embed="rId3"/>
          <a:srcRect l="19278" t="32707" r="33027" b="16106"/>
          <a:stretch/>
        </p:blipFill>
        <p:spPr bwMode="auto">
          <a:xfrm>
            <a:off x="-16790" y="1196753"/>
            <a:ext cx="8441160" cy="5661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361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the time frame?</a:t>
            </a:r>
          </a:p>
        </p:txBody>
      </p:sp>
      <p:pic>
        <p:nvPicPr>
          <p:cNvPr id="5" name="Picture 4" descr="Chart showing timeframe of the National Funding Formula. Late September, new legislation issued. October to November, LA consult with: schools forum, schools, LA to submit changes requests. November to December, census day, SF agree APT, cabinet agree APT, LA submit APT. December, Middle: Final APT change requests. January, SF agree final APT, LA submit APT. February, EFA agree APT (28/02/2022 schools and academies informed of budgets).">
            <a:extLst>
              <a:ext uri="{FF2B5EF4-FFF2-40B4-BE49-F238E27FC236}">
                <a16:creationId xmlns:a16="http://schemas.microsoft.com/office/drawing/2014/main" id="{004356C2-874F-C79D-43F2-4533E4921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84"/>
            <a:ext cx="8611169" cy="5165724"/>
          </a:xfrm>
          <a:prstGeom prst="rect">
            <a:avLst/>
          </a:prstGeom>
        </p:spPr>
      </p:pic>
    </p:spTree>
    <p:extLst>
      <p:ext uri="{BB962C8B-B14F-4D97-AF65-F5344CB8AC3E}">
        <p14:creationId xmlns:p14="http://schemas.microsoft.com/office/powerpoint/2010/main" val="132596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54086" y="620688"/>
            <a:ext cx="806489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The schools NFF will comprise 14 factors – the minimum per pupil level is an additional factor to the 12 included in our original proposals</a:t>
            </a:r>
          </a:p>
        </p:txBody>
      </p:sp>
      <p:pic>
        <p:nvPicPr>
          <p:cNvPr id="5" name="Picture 4" descr="Diagram showing the National Funding Formula. A, basic per pupil funding, includes age-weighted pupil unit, minimum per pupil level. B, additional needs funding, includes deprivation, low prior attainment, English as an additional language, mobility. C, school-led funding, includes lump sum, sparsity, premises rates, premises PFI, premises split sites, premises exceptional premises, growth. D, geographic funding, includes area cost adjustment. Funding for mobility, rates, PFI, split sites, exceptional premises and growth will be allocated to local authorities on the basis of historic spend in 202-23.">
            <a:extLst>
              <a:ext uri="{FF2B5EF4-FFF2-40B4-BE49-F238E27FC236}">
                <a16:creationId xmlns:a16="http://schemas.microsoft.com/office/drawing/2014/main" id="{CC8DB4B0-3BE4-DCE1-5A44-FF6D4883D97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84043"/>
            <a:ext cx="7827707" cy="4181668"/>
          </a:xfrm>
          <a:prstGeom prst="rect">
            <a:avLst/>
          </a:prstGeom>
        </p:spPr>
      </p:pic>
    </p:spTree>
    <p:extLst>
      <p:ext uri="{BB962C8B-B14F-4D97-AF65-F5344CB8AC3E}">
        <p14:creationId xmlns:p14="http://schemas.microsoft.com/office/powerpoint/2010/main" val="193087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Entitlement</a:t>
            </a:r>
          </a:p>
        </p:txBody>
      </p:sp>
      <p:sp>
        <p:nvSpPr>
          <p:cNvPr id="3" name="Content Placeholder 2"/>
          <p:cNvSpPr>
            <a:spLocks noGrp="1"/>
          </p:cNvSpPr>
          <p:nvPr>
            <p:ph idx="1"/>
          </p:nvPr>
        </p:nvSpPr>
        <p:spPr/>
        <p:txBody>
          <a:bodyPr>
            <a:normAutofit/>
          </a:bodyPr>
          <a:lstStyle/>
          <a:p>
            <a:r>
              <a:rPr lang="en-GB" sz="3400" dirty="0"/>
              <a:t>Number on Roll (NOR)</a:t>
            </a:r>
          </a:p>
          <a:p>
            <a:pPr marL="411480" lvl="1" indent="0">
              <a:buNone/>
            </a:pPr>
            <a:r>
              <a:rPr lang="en-GB" sz="2400" dirty="0"/>
              <a:t>Also known as the </a:t>
            </a:r>
            <a:r>
              <a:rPr lang="en-GB" sz="2400" b="1" dirty="0">
                <a:solidFill>
                  <a:srgbClr val="873AC0"/>
                </a:solidFill>
              </a:rPr>
              <a:t>A</a:t>
            </a:r>
            <a:r>
              <a:rPr lang="en-GB" sz="2400" dirty="0"/>
              <a:t>verage </a:t>
            </a:r>
            <a:r>
              <a:rPr lang="en-GB" sz="2400" b="1" dirty="0">
                <a:solidFill>
                  <a:srgbClr val="873AC0"/>
                </a:solidFill>
              </a:rPr>
              <a:t>W</a:t>
            </a:r>
            <a:r>
              <a:rPr lang="en-GB" sz="2400" dirty="0"/>
              <a:t>eighted </a:t>
            </a:r>
            <a:r>
              <a:rPr lang="en-GB" sz="2400" b="1" dirty="0">
                <a:solidFill>
                  <a:srgbClr val="873AC0"/>
                </a:solidFill>
              </a:rPr>
              <a:t>P</a:t>
            </a:r>
            <a:r>
              <a:rPr lang="en-GB" sz="2400" dirty="0"/>
              <a:t>upil </a:t>
            </a:r>
            <a:r>
              <a:rPr lang="en-GB" sz="2400" b="1" dirty="0">
                <a:solidFill>
                  <a:srgbClr val="873AC0"/>
                </a:solidFill>
              </a:rPr>
              <a:t>U</a:t>
            </a:r>
            <a:r>
              <a:rPr lang="en-GB" sz="2400" dirty="0"/>
              <a:t>nit.</a:t>
            </a:r>
          </a:p>
          <a:p>
            <a:pPr marL="411480" lvl="1" indent="0">
              <a:buNone/>
            </a:pPr>
            <a:r>
              <a:rPr lang="en-GB" sz="2400" dirty="0"/>
              <a:t>Amount per pupil.</a:t>
            </a:r>
          </a:p>
          <a:p>
            <a:pPr marL="411480" lvl="1" indent="0">
              <a:buNone/>
            </a:pPr>
            <a:r>
              <a:rPr lang="en-GB" sz="2400" dirty="0"/>
              <a:t>October Census.</a:t>
            </a:r>
          </a:p>
          <a:p>
            <a:pPr marL="411480" lvl="1" indent="0">
              <a:buNone/>
            </a:pPr>
            <a:r>
              <a:rPr lang="en-GB" sz="2400" dirty="0"/>
              <a:t>Different rates for: Key Stage 2,3 and 4.</a:t>
            </a:r>
          </a:p>
          <a:p>
            <a:pPr marL="411480" lvl="1" indent="0">
              <a:buNone/>
            </a:pPr>
            <a:endParaRPr lang="en-GB" sz="2400" dirty="0"/>
          </a:p>
          <a:p>
            <a:endParaRPr lang="en-GB" sz="3400" dirty="0"/>
          </a:p>
        </p:txBody>
      </p:sp>
      <p:pic>
        <p:nvPicPr>
          <p:cNvPr id="4" name="Picture 2" descr="image of cartoon dice">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592097"/>
            <a:ext cx="3079947" cy="145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34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Entitlement Adjustments</a:t>
            </a:r>
          </a:p>
        </p:txBody>
      </p:sp>
      <p:sp>
        <p:nvSpPr>
          <p:cNvPr id="3" name="Content Placeholder 2"/>
          <p:cNvSpPr>
            <a:spLocks noGrp="1"/>
          </p:cNvSpPr>
          <p:nvPr>
            <p:ph idx="1"/>
          </p:nvPr>
        </p:nvSpPr>
        <p:spPr/>
        <p:txBody>
          <a:bodyPr>
            <a:normAutofit/>
          </a:bodyPr>
          <a:lstStyle/>
          <a:p>
            <a:r>
              <a:rPr lang="en-GB" sz="3400" dirty="0"/>
              <a:t>Numbers are adjusted for:</a:t>
            </a:r>
          </a:p>
          <a:p>
            <a:pPr lvl="1"/>
            <a:r>
              <a:rPr lang="en-GB" sz="3400" dirty="0"/>
              <a:t>Permanent PAN Increases.</a:t>
            </a:r>
          </a:p>
          <a:p>
            <a:pPr lvl="1"/>
            <a:r>
              <a:rPr lang="en-GB" sz="3400" dirty="0"/>
              <a:t>Reception Uplift.</a:t>
            </a:r>
          </a:p>
          <a:p>
            <a:pPr marL="411480" lvl="1" indent="0">
              <a:buNone/>
            </a:pPr>
            <a:endParaRPr lang="en-GB" sz="3400" b="1" dirty="0">
              <a:solidFill>
                <a:srgbClr val="00B050"/>
              </a:solidFill>
            </a:endParaRPr>
          </a:p>
          <a:p>
            <a:pPr marL="411480" lvl="1" indent="0">
              <a:buNone/>
            </a:pPr>
            <a:r>
              <a:rPr lang="en-GB" sz="3400" b="1" dirty="0">
                <a:solidFill>
                  <a:srgbClr val="FF0000"/>
                </a:solidFill>
              </a:rPr>
              <a:t>We no longer adjust for HN places in units.</a:t>
            </a:r>
          </a:p>
          <a:p>
            <a:endParaRPr lang="en-GB" sz="3400" dirty="0"/>
          </a:p>
        </p:txBody>
      </p:sp>
      <p:pic>
        <p:nvPicPr>
          <p:cNvPr id="4" name="Picture 2" descr="image of cartoon dice">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869160"/>
            <a:ext cx="3079947" cy="145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97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Deprivation.</a:t>
            </a:r>
          </a:p>
        </p:txBody>
      </p:sp>
      <p:sp>
        <p:nvSpPr>
          <p:cNvPr id="3" name="Content Placeholder 2"/>
          <p:cNvSpPr>
            <a:spLocks noGrp="1"/>
          </p:cNvSpPr>
          <p:nvPr>
            <p:ph idx="1"/>
          </p:nvPr>
        </p:nvSpPr>
        <p:spPr/>
        <p:txBody>
          <a:bodyPr>
            <a:normAutofit lnSpcReduction="10000"/>
          </a:bodyPr>
          <a:lstStyle/>
          <a:p>
            <a:r>
              <a:rPr lang="en-GB" sz="3400" dirty="0"/>
              <a:t>Free School Meals </a:t>
            </a:r>
          </a:p>
          <a:p>
            <a:r>
              <a:rPr lang="en-GB" sz="3400" dirty="0"/>
              <a:t>FSME6</a:t>
            </a:r>
          </a:p>
          <a:p>
            <a:pPr marL="114300" indent="0">
              <a:buNone/>
            </a:pPr>
            <a:r>
              <a:rPr lang="en-GB" sz="3200" dirty="0"/>
              <a:t>	&amp;</a:t>
            </a:r>
          </a:p>
          <a:p>
            <a:r>
              <a:rPr lang="en-GB" sz="3400" dirty="0"/>
              <a:t>IDACI Bands A-F</a:t>
            </a:r>
          </a:p>
          <a:p>
            <a:pPr lvl="1"/>
            <a:r>
              <a:rPr lang="en-GB" sz="3200" dirty="0"/>
              <a:t>Updated yearly.</a:t>
            </a:r>
          </a:p>
          <a:p>
            <a:pPr lvl="1"/>
            <a:r>
              <a:rPr lang="en-GB" sz="3200" dirty="0"/>
              <a:t>Different rates for primary and secondary.</a:t>
            </a:r>
          </a:p>
          <a:p>
            <a:pPr lvl="1"/>
            <a:r>
              <a:rPr lang="en-GB" sz="3200" dirty="0"/>
              <a:t>Percentage based on adjusted NOR numbers.</a:t>
            </a:r>
          </a:p>
          <a:p>
            <a:pPr marL="411480" lvl="1" indent="0">
              <a:buNone/>
            </a:pPr>
            <a:endParaRPr lang="en-GB" sz="3200" dirty="0"/>
          </a:p>
          <a:p>
            <a:pPr lvl="1"/>
            <a:endParaRPr lang="en-GB" sz="3200" dirty="0"/>
          </a:p>
        </p:txBody>
      </p:sp>
      <p:pic>
        <p:nvPicPr>
          <p:cNvPr id="3075" name="Picture 3" descr="image of cartoon sandwich">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0648"/>
            <a:ext cx="2538413"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669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2471</TotalTime>
  <Words>2189</Words>
  <Application>Microsoft Office PowerPoint</Application>
  <PresentationFormat>On-screen Show (4:3)</PresentationFormat>
  <Paragraphs>301</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Times New Roman</vt:lpstr>
      <vt:lpstr>Adjacency</vt:lpstr>
      <vt:lpstr>Member Briefing National Funding Formula</vt:lpstr>
      <vt:lpstr>Dedicated Schools Grant 4 Blocks of Funding Schools Block Schools Schools Block LA – 99.5% must go to schools High Needs Early Years </vt:lpstr>
      <vt:lpstr>HISTORY </vt:lpstr>
      <vt:lpstr>How Does it Work?</vt:lpstr>
      <vt:lpstr>What's the time frame?</vt:lpstr>
      <vt:lpstr>The schools NFF will comprise 14 factors – the minimum per pupil level is an additional factor to the 12 included in our original proposals</vt:lpstr>
      <vt:lpstr>Basic Entitlement</vt:lpstr>
      <vt:lpstr>Basic Entitlement Adjustments</vt:lpstr>
      <vt:lpstr>Deprivation.</vt:lpstr>
      <vt:lpstr>The income deprivation affecting children index is a subset of the indices of multiple deprivation table.  Area-based measure, based on data published in September 2021.  score between 0 and 1 measuring the proportion of families with children aged under 16 in the  area which are income deprived.         </vt:lpstr>
      <vt:lpstr>Prior Attainment.</vt:lpstr>
      <vt:lpstr>English As Another Language.</vt:lpstr>
      <vt:lpstr>Mobility.</vt:lpstr>
      <vt:lpstr>So, in terms of mobility…</vt:lpstr>
      <vt:lpstr>Split Sites. </vt:lpstr>
      <vt:lpstr>So, in terms of split sites…</vt:lpstr>
      <vt:lpstr>Sparsity</vt:lpstr>
      <vt:lpstr>So, in terms of sparsity…</vt:lpstr>
      <vt:lpstr>Rates</vt:lpstr>
      <vt:lpstr>Additional  Exceptional Factors</vt:lpstr>
      <vt:lpstr>Lump Sum</vt:lpstr>
      <vt:lpstr>Growth Funding</vt:lpstr>
      <vt:lpstr>Growth Funding continued</vt:lpstr>
      <vt:lpstr>De-Delegation</vt:lpstr>
      <vt:lpstr>Trade Union Duties</vt:lpstr>
      <vt:lpstr>Benefits include: </vt:lpstr>
      <vt:lpstr>Central Services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and Academies  2016-17 Funding Formula</dc:title>
  <dc:creator>maria.beaney</dc:creator>
  <cp:lastModifiedBy>maskell, skye</cp:lastModifiedBy>
  <cp:revision>422</cp:revision>
  <cp:lastPrinted>2016-12-01T16:07:22Z</cp:lastPrinted>
  <dcterms:created xsi:type="dcterms:W3CDTF">2016-03-17T14:48:23Z</dcterms:created>
  <dcterms:modified xsi:type="dcterms:W3CDTF">2022-06-21T10:28:03Z</dcterms:modified>
</cp:coreProperties>
</file>