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6" r:id="rId2"/>
    <p:sldId id="33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Lst>
  <p:sldSz cx="12192000" cy="6858000"/>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273E4"/>
    <a:srgbClr val="FFA500"/>
    <a:srgbClr val="1E488F"/>
    <a:srgbClr val="9ACD32"/>
    <a:srgbClr val="D40243"/>
    <a:srgbClr val="E15E05"/>
    <a:srgbClr val="02846E"/>
    <a:srgbClr val="8C4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600" y="77"/>
      </p:cViewPr>
      <p:guideLst>
        <p:guide orient="horz" pos="2160"/>
        <p:guide pos="3840"/>
      </p:guideLst>
    </p:cSldViewPr>
  </p:slideViewPr>
  <p:notesTextViewPr>
    <p:cViewPr>
      <p:scale>
        <a:sx n="1" d="1"/>
        <a:sy n="1" d="1"/>
      </p:scale>
      <p:origin x="0" y="0"/>
    </p:cViewPr>
  </p:notesTextViewPr>
  <p:notesViewPr>
    <p:cSldViewPr>
      <p:cViewPr varScale="1">
        <p:scale>
          <a:sx n="93" d="100"/>
          <a:sy n="93" d="100"/>
        </p:scale>
        <p:origin x="4022"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gs" Target="tags/tag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E683CDF1-6FC9-40AD-8A81-B27B137AED71}"/>
    <pc:docChg chg="modSld">
      <pc:chgData name="goldring, natalie" userId="c4d83fa0-7ac2-4b35-9460-146c7a42ff8a" providerId="ADAL" clId="{E683CDF1-6FC9-40AD-8A81-B27B137AED71}" dt="2023-08-07T14:56:25.470" v="13" actId="962"/>
      <pc:docMkLst>
        <pc:docMk/>
      </pc:docMkLst>
      <pc:sldChg chg="modSp mod">
        <pc:chgData name="goldring, natalie" userId="c4d83fa0-7ac2-4b35-9460-146c7a42ff8a" providerId="ADAL" clId="{E683CDF1-6FC9-40AD-8A81-B27B137AED71}" dt="2023-08-07T14:56:20.243" v="5" actId="962"/>
        <pc:sldMkLst>
          <pc:docMk/>
          <pc:sldMk cId="0" sldId="266"/>
        </pc:sldMkLst>
        <pc:spChg chg="ord">
          <ac:chgData name="goldring, natalie" userId="c4d83fa0-7ac2-4b35-9460-146c7a42ff8a" providerId="ADAL" clId="{E683CDF1-6FC9-40AD-8A81-B27B137AED71}" dt="2023-08-07T14:55:51.704" v="0" actId="13244"/>
          <ac:spMkLst>
            <pc:docMk/>
            <pc:sldMk cId="0" sldId="266"/>
            <ac:spMk id="6" creationId="{00000000-0000-0000-0000-000000000000}"/>
          </ac:spMkLst>
        </pc:spChg>
        <pc:graphicFrameChg chg="mod modGraphic">
          <ac:chgData name="goldring, natalie" userId="c4d83fa0-7ac2-4b35-9460-146c7a42ff8a" providerId="ADAL" clId="{E683CDF1-6FC9-40AD-8A81-B27B137AED71}" dt="2023-08-07T14:56:20.243" v="5" actId="962"/>
          <ac:graphicFrameMkLst>
            <pc:docMk/>
            <pc:sldMk cId="0" sldId="266"/>
            <ac:graphicFrameMk id="5" creationId="{00000000-0000-0000-0000-000000000000}"/>
          </ac:graphicFrameMkLst>
        </pc:graphicFrameChg>
      </pc:sldChg>
      <pc:sldChg chg="modSp mod">
        <pc:chgData name="goldring, natalie" userId="c4d83fa0-7ac2-4b35-9460-146c7a42ff8a" providerId="ADAL" clId="{E683CDF1-6FC9-40AD-8A81-B27B137AED71}" dt="2023-08-07T14:56:25.470" v="13" actId="962"/>
        <pc:sldMkLst>
          <pc:docMk/>
          <pc:sldMk cId="0" sldId="267"/>
        </pc:sldMkLst>
        <pc:spChg chg="ord">
          <ac:chgData name="goldring, natalie" userId="c4d83fa0-7ac2-4b35-9460-146c7a42ff8a" providerId="ADAL" clId="{E683CDF1-6FC9-40AD-8A81-B27B137AED71}" dt="2023-08-07T14:55:58.148" v="1" actId="13244"/>
          <ac:spMkLst>
            <pc:docMk/>
            <pc:sldMk cId="0" sldId="267"/>
            <ac:spMk id="6" creationId="{00000000-0000-0000-0000-000000000000}"/>
          </ac:spMkLst>
        </pc:spChg>
        <pc:graphicFrameChg chg="mod modGraphic">
          <ac:chgData name="goldring, natalie" userId="c4d83fa0-7ac2-4b35-9460-146c7a42ff8a" providerId="ADAL" clId="{E683CDF1-6FC9-40AD-8A81-B27B137AED71}" dt="2023-08-07T14:56:25.470" v="13" actId="962"/>
          <ac:graphicFrameMkLst>
            <pc:docMk/>
            <pc:sldMk cId="0" sldId="267"/>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1E012-EA61-7528-DCDA-5C9E2D8F1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B2DB48-781E-A99D-C83A-10A000DF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A4E18-C02D-4162-AD0B-C992E56FB4FB}" type="datetimeFigureOut">
              <a:rPr lang="en-GB" smtClean="0"/>
              <a:t>07/08/2023</a:t>
            </a:fld>
            <a:endParaRPr lang="en-GB"/>
          </a:p>
        </p:txBody>
      </p:sp>
      <p:sp>
        <p:nvSpPr>
          <p:cNvPr id="4" name="Footer Placeholder 3">
            <a:extLst>
              <a:ext uri="{FF2B5EF4-FFF2-40B4-BE49-F238E27FC236}">
                <a16:creationId xmlns:a16="http://schemas.microsoft.com/office/drawing/2014/main" id="{5EC00031-DFEF-4302-D6CE-DB8DF74BA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D1A260-0965-661F-3423-61E8A4244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5C6FEC-56AF-44F0-B5EE-675B80C01003}" type="slidenum">
              <a:rPr lang="en-GB" smtClean="0"/>
              <a:t>‹#›</a:t>
            </a:fld>
            <a:endParaRPr lang="en-GB"/>
          </a:p>
        </p:txBody>
      </p:sp>
    </p:spTree>
    <p:extLst>
      <p:ext uri="{BB962C8B-B14F-4D97-AF65-F5344CB8AC3E}">
        <p14:creationId xmlns:p14="http://schemas.microsoft.com/office/powerpoint/2010/main" val="1254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B619-8391-49CA-80C7-AD0137631D0B}"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DC20-7257-4FF9-9ECE-13651D0207C0}" type="slidenum">
              <a:rPr lang="en-GB" smtClean="0"/>
              <a:t>‹#›</a:t>
            </a:fld>
            <a:endParaRPr lang="en-GB"/>
          </a:p>
        </p:txBody>
      </p:sp>
    </p:spTree>
    <p:extLst>
      <p:ext uri="{BB962C8B-B14F-4D97-AF65-F5344CB8AC3E}">
        <p14:creationId xmlns:p14="http://schemas.microsoft.com/office/powerpoint/2010/main" val="22645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37322"/>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1268760"/>
            <a:ext cx="10363200" cy="1470025"/>
          </a:xfrm>
        </p:spPr>
        <p:txBody>
          <a:bodyPr anchor="ctr">
            <a:normAutofit/>
          </a:bodyPr>
          <a:lstStyle>
            <a:lvl1pPr algn="ctr">
              <a:defRPr sz="5000">
                <a:solidFill>
                  <a:schemeClr val="bg1"/>
                </a:solidFill>
              </a:defRPr>
            </a:lvl1pPr>
          </a:lstStyle>
          <a:p>
            <a:r>
              <a:rPr lang="en-US" dirty="0"/>
              <a:t>Click to edit Master title style</a:t>
            </a:r>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Type">
            <a:extLst>
              <a:ext uri="{FF2B5EF4-FFF2-40B4-BE49-F238E27FC236}">
                <a16:creationId xmlns:a16="http://schemas.microsoft.com/office/drawing/2014/main" id="{C899D63F-B7BE-D406-3D0E-B463CB3D324D}"/>
              </a:ext>
            </a:extLst>
          </p:cNvPr>
          <p:cNvSpPr>
            <a:spLocks noGrp="1"/>
          </p:cNvSpPr>
          <p:nvPr>
            <p:ph sz="quarter" idx="14"/>
          </p:nvPr>
        </p:nvSpPr>
        <p:spPr>
          <a:xfrm>
            <a:off x="914400" y="2744802"/>
            <a:ext cx="10363200" cy="1141398"/>
          </a:xfrm>
        </p:spPr>
        <p:txBody>
          <a:bodyPr>
            <a:normAutofit/>
          </a:bodyPr>
          <a:lstStyle>
            <a:lvl1pPr algn="ctr">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CB7537E-C244-2805-C778-2F604EE6473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54E9C295-5D83-C4B0-CF26-D01B2F796CAA}"/>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8014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1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155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1 Two Content with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6356351"/>
            <a:ext cx="5677525"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12" name="Text">
            <a:extLst>
              <a:ext uri="{FF2B5EF4-FFF2-40B4-BE49-F238E27FC236}">
                <a16:creationId xmlns:a16="http://schemas.microsoft.com/office/drawing/2014/main" id="{A2B49714-CC8B-EAD9-C634-7FCAE9862AE0}"/>
              </a:ext>
            </a:extLst>
          </p:cNvPr>
          <p:cNvSpPr>
            <a:spLocks noGrp="1"/>
          </p:cNvSpPr>
          <p:nvPr>
            <p:ph sz="quarter" idx="21"/>
          </p:nvPr>
        </p:nvSpPr>
        <p:spPr>
          <a:xfrm>
            <a:off x="6240018" y="5517232"/>
            <a:ext cx="5677524" cy="1204245"/>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2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1 Two Content with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6240017" y="6381328"/>
            <a:ext cx="5112567"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Text">
            <a:extLst>
              <a:ext uri="{FF2B5EF4-FFF2-40B4-BE49-F238E27FC236}">
                <a16:creationId xmlns:a16="http://schemas.microsoft.com/office/drawing/2014/main" id="{23262391-D105-77B2-79AC-7609AF445013}"/>
              </a:ext>
            </a:extLst>
          </p:cNvPr>
          <p:cNvSpPr>
            <a:spLocks noGrp="1"/>
          </p:cNvSpPr>
          <p:nvPr>
            <p:ph sz="quarter" idx="21"/>
          </p:nvPr>
        </p:nvSpPr>
        <p:spPr>
          <a:xfrm>
            <a:off x="6240018" y="5517233"/>
            <a:ext cx="5677524" cy="769682"/>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527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1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3965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66820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TextBox 2">
            <a:extLst>
              <a:ext uri="{FF2B5EF4-FFF2-40B4-BE49-F238E27FC236}">
                <a16:creationId xmlns:a16="http://schemas.microsoft.com/office/drawing/2014/main" id="{34FC3801-9EF1-F471-1346-B2FC0DCE3377}"/>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70610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9" name="Graphic 8" descr="Agriculture outline">
            <a:extLst>
              <a:ext uri="{FF2B5EF4-FFF2-40B4-BE49-F238E27FC236}">
                <a16:creationId xmlns:a16="http://schemas.microsoft.com/office/drawing/2014/main" id="{D0027841-89FC-398F-9292-DF4981871A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73" y="3188500"/>
            <a:ext cx="2331654" cy="2331654"/>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BFCF607-DCAF-61CE-1190-C3B653029E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FF7C9D0F-1F5A-5252-65E0-A364660013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2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F91A20B9-68C5-8B0C-314B-4DBABCD77EF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008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2AD921FD-BF36-B4EA-48A4-1BA8309A15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8C43F7"/>
              </a:buClr>
              <a:buFont typeface="Wingdings" panose="05000000000000000000" pitchFamily="2" charset="2"/>
              <a:buChar char="§"/>
              <a:defRPr/>
            </a:lvl1pPr>
            <a:lvl2pPr marL="800100" indent="-342900">
              <a:buClr>
                <a:srgbClr val="8C43F7"/>
              </a:buClr>
              <a:buFont typeface="Wingdings" panose="05000000000000000000" pitchFamily="2" charset="2"/>
              <a:buChar char="§"/>
              <a:defRPr/>
            </a:lvl2pPr>
            <a:lvl3pPr marL="1257300" indent="-342900">
              <a:buClr>
                <a:srgbClr val="8C43F7"/>
              </a:buClr>
              <a:buFont typeface="Wingdings" panose="05000000000000000000" pitchFamily="2" charset="2"/>
              <a:buChar char="§"/>
              <a:defRPr/>
            </a:lvl3pPr>
            <a:lvl4pPr marL="1714500" indent="-342900">
              <a:buClr>
                <a:srgbClr val="8C43F7"/>
              </a:buClr>
              <a:buFont typeface="Wingdings" panose="05000000000000000000" pitchFamily="2" charset="2"/>
              <a:buChar char="§"/>
              <a:defRPr/>
            </a:lvl4pPr>
            <a:lvl5pPr marL="2171700" indent="-342900">
              <a:buClr>
                <a:srgbClr val="8C43F7"/>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9321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8C43F7"/>
              </a:buClr>
              <a:buFont typeface="Wingdings" panose="05000000000000000000" pitchFamily="2" charset="2"/>
              <a:buChar char="§"/>
              <a:defRPr sz="1800"/>
            </a:lvl2pPr>
            <a:lvl3pPr marL="896938" indent="-342900">
              <a:buClr>
                <a:srgbClr val="8C43F7"/>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DBA16395-7014-D9A4-1E30-197880EBB2CF}"/>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2509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D4EF2-B7A6-1D6E-401A-05A7E7F8CD8C}"/>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8C43F7"/>
                </a:solidFill>
              </a:defRPr>
            </a:lvl1pPr>
            <a:lvl2pPr marL="800100" indent="-342900">
              <a:buClr>
                <a:srgbClr val="302B8D"/>
              </a:buClr>
              <a:buFont typeface="Wingdings" panose="05000000000000000000" pitchFamily="2" charset="2"/>
              <a:buChar char="§"/>
              <a:defRPr>
                <a:solidFill>
                  <a:srgbClr val="8C43F7"/>
                </a:solidFill>
              </a:defRPr>
            </a:lvl2pPr>
            <a:lvl3pPr marL="1257300" indent="-342900">
              <a:buClr>
                <a:srgbClr val="302B8D"/>
              </a:buClr>
              <a:buFont typeface="Wingdings" panose="05000000000000000000" pitchFamily="2" charset="2"/>
              <a:buChar char="§"/>
              <a:defRPr>
                <a:solidFill>
                  <a:srgbClr val="8C43F7"/>
                </a:solidFill>
              </a:defRPr>
            </a:lvl3pPr>
            <a:lvl4pPr marL="1714500" indent="-342900">
              <a:buClr>
                <a:srgbClr val="302B8D"/>
              </a:buClr>
              <a:buFont typeface="Wingdings" panose="05000000000000000000" pitchFamily="2" charset="2"/>
              <a:buChar char="§"/>
              <a:defRPr>
                <a:solidFill>
                  <a:srgbClr val="8C43F7"/>
                </a:solidFill>
              </a:defRPr>
            </a:lvl4pPr>
            <a:lvl5pPr marL="2171700" indent="-342900">
              <a:buClr>
                <a:srgbClr val="302B8D"/>
              </a:buClr>
              <a:buFont typeface="Wingdings" panose="05000000000000000000" pitchFamily="2" charset="2"/>
              <a:buChar char="§"/>
              <a:defRPr>
                <a:solidFill>
                  <a:srgbClr val="8C43F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21301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77054"/>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23618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227914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rt with pulse outline">
            <a:extLst>
              <a:ext uri="{FF2B5EF4-FFF2-40B4-BE49-F238E27FC236}">
                <a16:creationId xmlns:a16="http://schemas.microsoft.com/office/drawing/2014/main" id="{7B9DFEDC-360D-9CB9-1F1A-818072D23F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578" y="3140968"/>
            <a:ext cx="2340844" cy="2340844"/>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Title dent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2" name="Graphic 11" descr="Dental Tools outline">
            <a:extLst>
              <a:ext uri="{FF2B5EF4-FFF2-40B4-BE49-F238E27FC236}">
                <a16:creationId xmlns:a16="http://schemas.microsoft.com/office/drawing/2014/main" id="{78BBAD10-4434-CDA7-CEFB-66EDE5618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7320" y="3392663"/>
            <a:ext cx="1897360" cy="1897360"/>
          </a:xfrm>
          <a:prstGeom prst="rect">
            <a:avLst/>
          </a:prstGeom>
        </p:spPr>
      </p:pic>
    </p:spTree>
    <p:extLst>
      <p:ext uri="{BB962C8B-B14F-4D97-AF65-F5344CB8AC3E}">
        <p14:creationId xmlns:p14="http://schemas.microsoft.com/office/powerpoint/2010/main" val="41359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mou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Tooth outline">
            <a:extLst>
              <a:ext uri="{FF2B5EF4-FFF2-40B4-BE49-F238E27FC236}">
                <a16:creationId xmlns:a16="http://schemas.microsoft.com/office/drawing/2014/main" id="{969D1219-BF1D-4383-073B-672623F55F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3346215"/>
            <a:ext cx="2016224" cy="2016224"/>
          </a:xfrm>
          <a:prstGeom prst="rect">
            <a:avLst/>
          </a:prstGeom>
        </p:spPr>
      </p:pic>
    </p:spTree>
    <p:extLst>
      <p:ext uri="{BB962C8B-B14F-4D97-AF65-F5344CB8AC3E}">
        <p14:creationId xmlns:p14="http://schemas.microsoft.com/office/powerpoint/2010/main" val="1798931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73E4"/>
              </a:buClr>
              <a:buFont typeface="Arial" panose="020B0604020202020204" pitchFamily="34" charset="0"/>
              <a:buNone/>
              <a:defRPr sz="2000"/>
            </a:lvl1pPr>
            <a:lvl2pPr marL="342900" indent="-342900">
              <a:buClr>
                <a:srgbClr val="0273E4"/>
              </a:buClr>
              <a:buFont typeface="Arial" panose="020B0604020202020204" pitchFamily="34" charset="0"/>
              <a:buChar char="•"/>
              <a:defRPr sz="2000"/>
            </a:lvl2pPr>
            <a:lvl3pPr marL="1257300" indent="-342900">
              <a:buClr>
                <a:srgbClr val="0273E4"/>
              </a:buClr>
              <a:buFont typeface="Arial" panose="020B0604020202020204" pitchFamily="34" charset="0"/>
              <a:buChar char="•"/>
              <a:defRPr sz="2000"/>
            </a:lvl3pPr>
            <a:lvl4pPr marL="1714500" indent="-342900">
              <a:buClr>
                <a:srgbClr val="0273E4"/>
              </a:buClr>
              <a:buFont typeface="Arial" panose="020B0604020202020204" pitchFamily="34" charset="0"/>
              <a:buChar char="•"/>
              <a:defRPr sz="2000"/>
            </a:lvl4pPr>
            <a:lvl5pPr marL="2171700" indent="-342900">
              <a:buClr>
                <a:srgbClr val="0273E4"/>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554491D7-9B93-5094-E005-78F562985C5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CF84E804-7C52-9BB0-AE36-F3339416BC39}"/>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91354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C699026C-EF10-65CA-4D3E-C577F57C4D65}"/>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1080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6137440A-78DC-1ABD-B279-6FA3DE5D88D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Font typeface="Wingdings" panose="05000000000000000000" pitchFamily="2" charset="2"/>
              <a:buChar char="§"/>
              <a:defRPr sz="2200"/>
            </a:lvl2pPr>
            <a:lvl3pPr marL="1257300" indent="-342900">
              <a:buFont typeface="Wingdings" panose="05000000000000000000" pitchFamily="2" charset="2"/>
              <a:buChar char="§"/>
              <a:defRPr sz="2200"/>
            </a:lvl3pPr>
            <a:lvl4pPr marL="1714500" indent="-342900">
              <a:buFont typeface="Wingdings" panose="05000000000000000000" pitchFamily="2" charset="2"/>
              <a:buChar char="§"/>
              <a:defRPr sz="2200"/>
            </a:lvl4pPr>
            <a:lvl5pPr marL="2171700" indent="-342900">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73E4"/>
              </a:buClr>
              <a:buFont typeface="Wingdings" panose="05000000000000000000" pitchFamily="2" charset="2"/>
              <a:buChar char="§"/>
              <a:defRPr/>
            </a:lvl1pPr>
            <a:lvl2pPr marL="800100" indent="-342900">
              <a:buClr>
                <a:srgbClr val="0273E4"/>
              </a:buClr>
              <a:buFont typeface="Wingdings" panose="05000000000000000000" pitchFamily="2" charset="2"/>
              <a:buChar char="§"/>
              <a:defRPr/>
            </a:lvl2pPr>
            <a:lvl3pPr marL="1257300" indent="-342900">
              <a:buClr>
                <a:srgbClr val="0273E4"/>
              </a:buClr>
              <a:buFont typeface="Wingdings" panose="05000000000000000000" pitchFamily="2" charset="2"/>
              <a:buChar char="§"/>
              <a:defRPr/>
            </a:lvl3pPr>
            <a:lvl4pPr marL="1714500" indent="-342900">
              <a:buClr>
                <a:srgbClr val="0273E4"/>
              </a:buClr>
              <a:buFont typeface="Wingdings" panose="05000000000000000000" pitchFamily="2" charset="2"/>
              <a:buChar char="§"/>
              <a:defRPr/>
            </a:lvl4pPr>
            <a:lvl5pPr marL="2171700" indent="-342900">
              <a:buClr>
                <a:srgbClr val="0273E4"/>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32879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73E4"/>
              </a:buClr>
              <a:buFont typeface="Wingdings" panose="05000000000000000000" pitchFamily="2" charset="2"/>
              <a:buChar char="§"/>
              <a:defRPr sz="1800"/>
            </a:lvl2pPr>
            <a:lvl3pPr marL="896938" indent="-342900">
              <a:buClr>
                <a:srgbClr val="0273E4"/>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35FEC5DC-6357-702D-021A-D18E7F0D9C91}"/>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0572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war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28D8E-7701-9AC9-CD4B-A15CD9270EAC}"/>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73E4"/>
                </a:solidFill>
              </a:defRPr>
            </a:lvl1pPr>
            <a:lvl2pPr marL="800100" indent="-342900">
              <a:buClr>
                <a:srgbClr val="302B8D"/>
              </a:buClr>
              <a:buFont typeface="Wingdings" panose="05000000000000000000" pitchFamily="2" charset="2"/>
              <a:buChar char="§"/>
              <a:defRPr>
                <a:solidFill>
                  <a:srgbClr val="0273E4"/>
                </a:solidFill>
              </a:defRPr>
            </a:lvl2pPr>
            <a:lvl3pPr marL="1257300" indent="-342900">
              <a:buClr>
                <a:srgbClr val="302B8D"/>
              </a:buClr>
              <a:buFont typeface="Wingdings" panose="05000000000000000000" pitchFamily="2" charset="2"/>
              <a:buChar char="§"/>
              <a:defRPr>
                <a:solidFill>
                  <a:srgbClr val="0273E4"/>
                </a:solidFill>
              </a:defRPr>
            </a:lvl3pPr>
            <a:lvl4pPr marL="1714500" indent="-342900">
              <a:buClr>
                <a:srgbClr val="302B8D"/>
              </a:buClr>
              <a:buFont typeface="Wingdings" panose="05000000000000000000" pitchFamily="2" charset="2"/>
              <a:buChar char="§"/>
              <a:defRPr>
                <a:solidFill>
                  <a:srgbClr val="0273E4"/>
                </a:solidFill>
              </a:defRPr>
            </a:lvl4pPr>
            <a:lvl5pPr marL="2171700" indent="-342900">
              <a:buClr>
                <a:srgbClr val="302B8D"/>
              </a:buClr>
              <a:buFont typeface="Wingdings" panose="05000000000000000000" pitchFamily="2" charset="2"/>
              <a:buChar char="§"/>
              <a:defRPr>
                <a:solidFill>
                  <a:srgbClr val="0273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893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15848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7991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erm outline">
            <a:extLst>
              <a:ext uri="{FF2B5EF4-FFF2-40B4-BE49-F238E27FC236}">
                <a16:creationId xmlns:a16="http://schemas.microsoft.com/office/drawing/2014/main" id="{0F07F64E-8767-5D44-06D2-17C1BF4E79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852" y="3068960"/>
            <a:ext cx="2432296" cy="2432296"/>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2846E"/>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846E"/>
              </a:buClr>
              <a:buFont typeface="Arial" panose="020B0604020202020204" pitchFamily="34" charset="0"/>
              <a:buNone/>
              <a:defRPr sz="2000"/>
            </a:lvl1pPr>
            <a:lvl2pPr marL="342900" indent="-342900">
              <a:buClr>
                <a:srgbClr val="02846E"/>
              </a:buClr>
              <a:buFont typeface="Arial" panose="020B0604020202020204" pitchFamily="34" charset="0"/>
              <a:buChar char="•"/>
              <a:defRPr sz="2000"/>
            </a:lvl2pPr>
            <a:lvl3pPr marL="1257300" indent="-342900">
              <a:buClr>
                <a:srgbClr val="02846E"/>
              </a:buClr>
              <a:buFont typeface="Arial" panose="020B0604020202020204" pitchFamily="34" charset="0"/>
              <a:buChar char="•"/>
              <a:defRPr sz="2000"/>
            </a:lvl3pPr>
            <a:lvl4pPr marL="1714500" indent="-342900">
              <a:buClr>
                <a:srgbClr val="02846E"/>
              </a:buClr>
              <a:buFont typeface="Arial" panose="020B0604020202020204" pitchFamily="34" charset="0"/>
              <a:buChar char="•"/>
              <a:defRPr sz="2000"/>
            </a:lvl4pPr>
            <a:lvl5pPr marL="2171700" indent="-342900">
              <a:buClr>
                <a:srgbClr val="02846E"/>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DE27D206-61A0-5414-5256-CF58651158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BA4468EB-1775-2F98-2D2F-FB0E1D96CC1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6285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634BBB6-9663-4E9A-90F4-1057F113968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585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846E"/>
              </a:buClr>
              <a:buFont typeface="Wingdings" panose="05000000000000000000" pitchFamily="2" charset="2"/>
              <a:buChar char="§"/>
              <a:defRPr/>
            </a:lvl1pPr>
            <a:lvl2pPr marL="800100" indent="-342900">
              <a:buClr>
                <a:srgbClr val="02846E"/>
              </a:buClr>
              <a:buFont typeface="Wingdings" panose="05000000000000000000" pitchFamily="2" charset="2"/>
              <a:buChar char="§"/>
              <a:defRPr/>
            </a:lvl2pPr>
            <a:lvl3pPr marL="1257300" indent="-342900">
              <a:buClr>
                <a:srgbClr val="02846E"/>
              </a:buClr>
              <a:buFont typeface="Wingdings" panose="05000000000000000000" pitchFamily="2" charset="2"/>
              <a:buChar char="§"/>
              <a:defRPr/>
            </a:lvl3pPr>
            <a:lvl4pPr marL="1714500" indent="-342900">
              <a:buClr>
                <a:srgbClr val="02846E"/>
              </a:buClr>
              <a:buFont typeface="Wingdings" panose="05000000000000000000" pitchFamily="2" charset="2"/>
              <a:buChar char="§"/>
              <a:defRPr/>
            </a:lvl4pPr>
            <a:lvl5pPr marL="2171700" indent="-342900">
              <a:buClr>
                <a:srgbClr val="02846E"/>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530372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846E"/>
              </a:buClr>
              <a:buFont typeface="Wingdings" panose="05000000000000000000" pitchFamily="2" charset="2"/>
              <a:buChar char="§"/>
              <a:defRPr sz="1800"/>
            </a:lvl2pPr>
            <a:lvl3pPr marL="896938" indent="-342900">
              <a:buClr>
                <a:srgbClr val="02846E"/>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2F25DB83-95C3-0652-DBFD-85D9A3F8422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02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4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38691-9BA7-52D2-F589-D8E6F2DF3AE0}"/>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846E"/>
                </a:solidFill>
              </a:defRPr>
            </a:lvl1pPr>
            <a:lvl2pPr marL="800100" indent="-342900">
              <a:buClr>
                <a:srgbClr val="302B8D"/>
              </a:buClr>
              <a:buFont typeface="Wingdings" panose="05000000000000000000" pitchFamily="2" charset="2"/>
              <a:buChar char="§"/>
              <a:defRPr>
                <a:solidFill>
                  <a:srgbClr val="02846E"/>
                </a:solidFill>
              </a:defRPr>
            </a:lvl2pPr>
            <a:lvl3pPr marL="1257300" indent="-342900">
              <a:buClr>
                <a:srgbClr val="302B8D"/>
              </a:buClr>
              <a:buFont typeface="Wingdings" panose="05000000000000000000" pitchFamily="2" charset="2"/>
              <a:buChar char="§"/>
              <a:defRPr>
                <a:solidFill>
                  <a:srgbClr val="02846E"/>
                </a:solidFill>
              </a:defRPr>
            </a:lvl3pPr>
            <a:lvl4pPr marL="1714500" indent="-342900">
              <a:buClr>
                <a:srgbClr val="302B8D"/>
              </a:buClr>
              <a:buFont typeface="Wingdings" panose="05000000000000000000" pitchFamily="2" charset="2"/>
              <a:buChar char="§"/>
              <a:defRPr>
                <a:solidFill>
                  <a:srgbClr val="02846E"/>
                </a:solidFill>
              </a:defRPr>
            </a:lvl4pPr>
            <a:lvl5pPr marL="2171700" indent="-342900">
              <a:buClr>
                <a:srgbClr val="302B8D"/>
              </a:buClr>
              <a:buFont typeface="Wingdings" panose="05000000000000000000" pitchFamily="2" charset="2"/>
              <a:buChar char="§"/>
              <a:defRPr>
                <a:solidFill>
                  <a:srgbClr val="0284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137937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4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417476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4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39765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Title no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9343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Smoking outline">
            <a:extLst>
              <a:ext uri="{FF2B5EF4-FFF2-40B4-BE49-F238E27FC236}">
                <a16:creationId xmlns:a16="http://schemas.microsoft.com/office/drawing/2014/main" id="{0717FF19-AF78-5415-FA7D-38B3CEE9AE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791" y="3212976"/>
            <a:ext cx="2150418" cy="2150418"/>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Title alcohol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Bottle outline">
            <a:extLst>
              <a:ext uri="{FF2B5EF4-FFF2-40B4-BE49-F238E27FC236}">
                <a16:creationId xmlns:a16="http://schemas.microsoft.com/office/drawing/2014/main" id="{4F7CC166-1AED-BFA8-B75D-0829B55C9E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876" y="3185243"/>
            <a:ext cx="2232248" cy="2232248"/>
          </a:xfrm>
          <a:prstGeom prst="rect">
            <a:avLst/>
          </a:prstGeom>
        </p:spPr>
      </p:pic>
    </p:spTree>
    <p:extLst>
      <p:ext uri="{BB962C8B-B14F-4D97-AF65-F5344CB8AC3E}">
        <p14:creationId xmlns:p14="http://schemas.microsoft.com/office/powerpoint/2010/main" val="402480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5 Title alcohol house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ouse outline">
            <a:extLst>
              <a:ext uri="{FF2B5EF4-FFF2-40B4-BE49-F238E27FC236}">
                <a16:creationId xmlns:a16="http://schemas.microsoft.com/office/drawing/2014/main" id="{44C3895C-5999-5A8B-F777-8E0A2511C1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2954318"/>
            <a:ext cx="2617440" cy="2617440"/>
          </a:xfrm>
          <a:prstGeom prst="rect">
            <a:avLst/>
          </a:prstGeom>
        </p:spPr>
      </p:pic>
    </p:spTree>
    <p:extLst>
      <p:ext uri="{BB962C8B-B14F-4D97-AF65-F5344CB8AC3E}">
        <p14:creationId xmlns:p14="http://schemas.microsoft.com/office/powerpoint/2010/main" val="353659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E15E05"/>
              </a:buClr>
              <a:buFont typeface="Arial" panose="020B0604020202020204" pitchFamily="34" charset="0"/>
              <a:buNone/>
              <a:defRPr sz="2000"/>
            </a:lvl1pPr>
            <a:lvl2pPr marL="342900" indent="-342900">
              <a:buClr>
                <a:srgbClr val="E15E05"/>
              </a:buClr>
              <a:buFont typeface="Arial" panose="020B0604020202020204" pitchFamily="34" charset="0"/>
              <a:buChar char="•"/>
              <a:defRPr sz="2000"/>
            </a:lvl2pPr>
            <a:lvl3pPr marL="1257300" indent="-342900">
              <a:buClr>
                <a:srgbClr val="E15E05"/>
              </a:buClr>
              <a:buFont typeface="Arial" panose="020B0604020202020204" pitchFamily="34" charset="0"/>
              <a:buChar char="•"/>
              <a:defRPr sz="2000"/>
            </a:lvl3pPr>
            <a:lvl4pPr marL="1714500" indent="-342900">
              <a:buClr>
                <a:srgbClr val="E15E05"/>
              </a:buClr>
              <a:buFont typeface="Arial" panose="020B0604020202020204" pitchFamily="34" charset="0"/>
              <a:buChar char="•"/>
              <a:defRPr sz="2000"/>
            </a:lvl4pPr>
            <a:lvl5pPr marL="2171700" indent="-342900">
              <a:buClr>
                <a:srgbClr val="E15E05"/>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1B3A2AA-8A00-223C-961C-48DE1189AE6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28172F14-EC9F-4A23-D54F-F20E55FC4ADE}"/>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49798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5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573849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5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Clr>
                <a:srgbClr val="E15E05"/>
              </a:buClr>
              <a:buFont typeface="Wingdings" panose="05000000000000000000" pitchFamily="2" charset="2"/>
              <a:buChar char="§"/>
              <a:defRPr sz="2200"/>
            </a:lvl2pPr>
            <a:lvl3pPr marL="1257300" indent="-342900">
              <a:buClr>
                <a:srgbClr val="E15E05"/>
              </a:buClr>
              <a:buFont typeface="Wingdings" panose="05000000000000000000" pitchFamily="2" charset="2"/>
              <a:buChar char="§"/>
              <a:defRPr sz="2200"/>
            </a:lvl3pPr>
            <a:lvl4pPr marL="1714500" indent="-342900">
              <a:buClr>
                <a:srgbClr val="E15E05"/>
              </a:buClr>
              <a:buFont typeface="Wingdings" panose="05000000000000000000" pitchFamily="2" charset="2"/>
              <a:buChar char="§"/>
              <a:defRPr sz="2200"/>
            </a:lvl4pPr>
            <a:lvl5pPr marL="2171700" indent="-342900">
              <a:buClr>
                <a:srgbClr val="E15E05"/>
              </a:buClr>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E15E05"/>
              </a:buClr>
              <a:buFont typeface="Wingdings" panose="05000000000000000000" pitchFamily="2" charset="2"/>
              <a:buChar char="§"/>
              <a:defRPr/>
            </a:lvl1pPr>
            <a:lvl2pPr marL="800100" indent="-342900">
              <a:buClr>
                <a:srgbClr val="E15E05"/>
              </a:buClr>
              <a:buFont typeface="Wingdings" panose="05000000000000000000" pitchFamily="2" charset="2"/>
              <a:buChar char="§"/>
              <a:defRPr/>
            </a:lvl2pPr>
            <a:lvl3pPr marL="1257300" indent="-342900">
              <a:buClr>
                <a:srgbClr val="E15E05"/>
              </a:buClr>
              <a:buFont typeface="Wingdings" panose="05000000000000000000" pitchFamily="2" charset="2"/>
              <a:buChar char="§"/>
              <a:defRPr/>
            </a:lvl3pPr>
            <a:lvl4pPr marL="1714500" indent="-342900">
              <a:buClr>
                <a:srgbClr val="E15E05"/>
              </a:buClr>
              <a:buFont typeface="Wingdings" panose="05000000000000000000" pitchFamily="2" charset="2"/>
              <a:buChar char="§"/>
              <a:defRPr/>
            </a:lvl4pPr>
            <a:lvl5pPr marL="2171700" indent="-342900">
              <a:buClr>
                <a:srgbClr val="E15E0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5475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rmatted">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8552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5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E15E05"/>
              </a:buClr>
              <a:buFont typeface="Wingdings" panose="05000000000000000000" pitchFamily="2" charset="2"/>
              <a:buChar char="§"/>
              <a:defRPr sz="1800"/>
            </a:lvl2pPr>
            <a:lvl3pPr marL="896938" indent="-342900">
              <a:buClr>
                <a:srgbClr val="E15E05"/>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E6B2B2E4-DE6F-8204-621B-C489203B86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23684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5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514CC9-2273-95D7-55AE-2956476D47F0}"/>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E15E05"/>
                </a:solidFill>
              </a:defRPr>
            </a:lvl1pPr>
            <a:lvl2pPr marL="800100" indent="-342900">
              <a:buClr>
                <a:srgbClr val="302B8D"/>
              </a:buClr>
              <a:buFont typeface="Wingdings" panose="05000000000000000000" pitchFamily="2" charset="2"/>
              <a:buChar char="§"/>
              <a:defRPr>
                <a:solidFill>
                  <a:srgbClr val="E15E05"/>
                </a:solidFill>
              </a:defRPr>
            </a:lvl2pPr>
            <a:lvl3pPr marL="1257300" indent="-342900">
              <a:buClr>
                <a:srgbClr val="302B8D"/>
              </a:buClr>
              <a:buFont typeface="Wingdings" panose="05000000000000000000" pitchFamily="2" charset="2"/>
              <a:buChar char="§"/>
              <a:defRPr>
                <a:solidFill>
                  <a:srgbClr val="E15E05"/>
                </a:solidFill>
              </a:defRPr>
            </a:lvl3pPr>
            <a:lvl4pPr marL="1714500" indent="-342900">
              <a:buClr>
                <a:srgbClr val="302B8D"/>
              </a:buClr>
              <a:buFont typeface="Wingdings" panose="05000000000000000000" pitchFamily="2" charset="2"/>
              <a:buChar char="§"/>
              <a:defRPr>
                <a:solidFill>
                  <a:srgbClr val="E15E05"/>
                </a:solidFill>
              </a:defRPr>
            </a:lvl4pPr>
            <a:lvl5pPr marL="2171700" indent="-342900">
              <a:buClr>
                <a:srgbClr val="302B8D"/>
              </a:buClr>
              <a:buFont typeface="Wingdings" panose="05000000000000000000" pitchFamily="2" charset="2"/>
              <a:buChar char="§"/>
              <a:defRPr>
                <a:solidFill>
                  <a:srgbClr val="E15E0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070001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5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918140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5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82452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6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d with gears outline">
            <a:extLst>
              <a:ext uri="{FF2B5EF4-FFF2-40B4-BE49-F238E27FC236}">
                <a16:creationId xmlns:a16="http://schemas.microsoft.com/office/drawing/2014/main" id="{EBACD40A-5E05-8A62-842E-25D865199E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867" y="3284984"/>
            <a:ext cx="2196265" cy="2196265"/>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6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D40243"/>
              </a:buClr>
              <a:buFont typeface="Arial" panose="020B0604020202020204" pitchFamily="34" charset="0"/>
              <a:buNone/>
              <a:defRPr sz="2000"/>
            </a:lvl1pPr>
            <a:lvl2pPr marL="342900" indent="-342900">
              <a:buClr>
                <a:srgbClr val="D40243"/>
              </a:buClr>
              <a:buFont typeface="Arial" panose="020B0604020202020204" pitchFamily="34" charset="0"/>
              <a:buChar char="•"/>
              <a:defRPr sz="2000"/>
            </a:lvl2pPr>
            <a:lvl3pPr marL="1257300" indent="-342900">
              <a:buClr>
                <a:srgbClr val="D40243"/>
              </a:buClr>
              <a:buFont typeface="Arial" panose="020B0604020202020204" pitchFamily="34" charset="0"/>
              <a:buChar char="•"/>
              <a:defRPr sz="2000"/>
            </a:lvl3pPr>
            <a:lvl4pPr marL="1714500" indent="-342900">
              <a:buClr>
                <a:srgbClr val="D40243"/>
              </a:buClr>
              <a:buFont typeface="Arial" panose="020B0604020202020204" pitchFamily="34" charset="0"/>
              <a:buChar char="•"/>
              <a:defRPr sz="2000"/>
            </a:lvl4pPr>
            <a:lvl5pPr marL="2171700" indent="-342900">
              <a:buClr>
                <a:srgbClr val="D40243"/>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45D8496-A435-E77B-CCF3-E996E985B2F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E1BAA9A6-16CF-113C-7348-DC84B829731D}"/>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80023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6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A0EE9CA2-CE97-58AE-2679-D1BD129A840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235671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6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C00000"/>
              </a:buClr>
              <a:buFont typeface="Wingdings" panose="05000000000000000000" pitchFamily="2" charset="2"/>
              <a:buChar char="§"/>
              <a:defRPr/>
            </a:lvl1pPr>
            <a:lvl2pPr marL="800100" indent="-342900">
              <a:buClr>
                <a:srgbClr val="C00000"/>
              </a:buClr>
              <a:buFont typeface="Wingdings" panose="05000000000000000000" pitchFamily="2" charset="2"/>
              <a:buChar char="§"/>
              <a:defRPr/>
            </a:lvl2pPr>
            <a:lvl3pPr marL="1257300" indent="-342900">
              <a:buClr>
                <a:srgbClr val="C00000"/>
              </a:buClr>
              <a:buFont typeface="Wingdings" panose="05000000000000000000" pitchFamily="2" charset="2"/>
              <a:buChar char="§"/>
              <a:defRPr/>
            </a:lvl3pPr>
            <a:lvl4pPr marL="1714500" indent="-342900">
              <a:buClr>
                <a:srgbClr val="C00000"/>
              </a:buClr>
              <a:buFont typeface="Wingdings" panose="05000000000000000000" pitchFamily="2" charset="2"/>
              <a:buChar char="§"/>
              <a:defRPr/>
            </a:lvl4pPr>
            <a:lvl5pPr marL="2171700" indent="-342900">
              <a:buClr>
                <a:srgbClr val="C00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54217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6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D40243"/>
              </a:buClr>
              <a:buFont typeface="Wingdings" panose="05000000000000000000" pitchFamily="2" charset="2"/>
              <a:buChar char="§"/>
              <a:defRPr sz="1800"/>
            </a:lvl2pPr>
            <a:lvl3pPr marL="896938" indent="-342900">
              <a:buClr>
                <a:srgbClr val="D40243"/>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F0F8055A-D91E-DF72-BE0D-F2F7F62C35D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500904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6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EE68-37FF-8DAB-E10B-414F4D254444}"/>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D40243"/>
                </a:solidFill>
              </a:defRPr>
            </a:lvl1pPr>
            <a:lvl2pPr marL="800100" indent="-342900">
              <a:buClr>
                <a:srgbClr val="302B8D"/>
              </a:buClr>
              <a:buFont typeface="Wingdings" panose="05000000000000000000" pitchFamily="2" charset="2"/>
              <a:buChar char="§"/>
              <a:defRPr>
                <a:solidFill>
                  <a:srgbClr val="D40243"/>
                </a:solidFill>
              </a:defRPr>
            </a:lvl2pPr>
            <a:lvl3pPr marL="1257300" indent="-342900">
              <a:buClr>
                <a:srgbClr val="302B8D"/>
              </a:buClr>
              <a:buFont typeface="Wingdings" panose="05000000000000000000" pitchFamily="2" charset="2"/>
              <a:buChar char="§"/>
              <a:defRPr>
                <a:solidFill>
                  <a:srgbClr val="D40243"/>
                </a:solidFill>
              </a:defRPr>
            </a:lvl3pPr>
            <a:lvl4pPr marL="1714500" indent="-342900">
              <a:buClr>
                <a:srgbClr val="302B8D"/>
              </a:buClr>
              <a:buFont typeface="Wingdings" panose="05000000000000000000" pitchFamily="2" charset="2"/>
              <a:buChar char="§"/>
              <a:defRPr>
                <a:solidFill>
                  <a:srgbClr val="D40243"/>
                </a:solidFill>
              </a:defRPr>
            </a:lvl4pPr>
            <a:lvl5pPr marL="2171700" indent="-342900">
              <a:buClr>
                <a:srgbClr val="302B8D"/>
              </a:buClr>
              <a:buFont typeface="Wingdings" panose="05000000000000000000" pitchFamily="2" charset="2"/>
              <a:buChar char="§"/>
              <a:defRPr>
                <a:solidFill>
                  <a:srgbClr val="D402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4830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equalitie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Top">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11643084" cy="933124"/>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ft">
            <a:extLst>
              <a:ext uri="{FF2B5EF4-FFF2-40B4-BE49-F238E27FC236}">
                <a16:creationId xmlns:a16="http://schemas.microsoft.com/office/drawing/2014/main" id="{86F5A001-FB85-7DD4-6493-31F3DD79823B}"/>
              </a:ext>
            </a:extLst>
          </p:cNvPr>
          <p:cNvSpPr>
            <a:spLocks noGrp="1"/>
          </p:cNvSpPr>
          <p:nvPr>
            <p:ph sz="quarter" idx="21"/>
          </p:nvPr>
        </p:nvSpPr>
        <p:spPr>
          <a:xfrm>
            <a:off x="274458"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a:extLst>
              <a:ext uri="{FF2B5EF4-FFF2-40B4-BE49-F238E27FC236}">
                <a16:creationId xmlns:a16="http://schemas.microsoft.com/office/drawing/2014/main" id="{9DBFA562-7847-8433-6677-AD7430E9EBD9}"/>
              </a:ext>
            </a:extLst>
          </p:cNvPr>
          <p:cNvSpPr>
            <a:spLocks noGrp="1"/>
          </p:cNvSpPr>
          <p:nvPr>
            <p:ph sz="quarter" idx="22"/>
          </p:nvPr>
        </p:nvSpPr>
        <p:spPr>
          <a:xfrm>
            <a:off x="6239272"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4990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6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050920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6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585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WB Survey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Rectangle 24" descr="3) General health">
            <a:extLst>
              <a:ext uri="{FF2B5EF4-FFF2-40B4-BE49-F238E27FC236}">
                <a16:creationId xmlns:a16="http://schemas.microsoft.com/office/drawing/2014/main" id="{4C941E31-EE48-B78F-A3AA-3F53C7FB6087}"/>
              </a:ext>
            </a:extLst>
          </p:cNvPr>
          <p:cNvSpPr/>
          <p:nvPr userDrawn="1"/>
        </p:nvSpPr>
        <p:spPr>
          <a:xfrm>
            <a:off x="4203254" y="4377727"/>
            <a:ext cx="1751277" cy="1620000"/>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169DFA-7AEF-1AE5-2A5A-DD9391DD7D0F}"/>
              </a:ext>
            </a:extLst>
          </p:cNvPr>
          <p:cNvSpPr/>
          <p:nvPr userDrawn="1"/>
        </p:nvSpPr>
        <p:spPr>
          <a:xfrm>
            <a:off x="263352" y="4377727"/>
            <a:ext cx="1751277" cy="1620000"/>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F2B88D-6963-0F6E-96D7-1BC59201A75A}"/>
              </a:ext>
            </a:extLst>
          </p:cNvPr>
          <p:cNvSpPr/>
          <p:nvPr userDrawn="1"/>
        </p:nvSpPr>
        <p:spPr>
          <a:xfrm>
            <a:off x="2233303" y="4377727"/>
            <a:ext cx="1751277" cy="1620000"/>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4) COVID-19">
            <a:extLst>
              <a:ext uri="{FF2B5EF4-FFF2-40B4-BE49-F238E27FC236}">
                <a16:creationId xmlns:a16="http://schemas.microsoft.com/office/drawing/2014/main" id="{17DC5555-60FE-259E-468C-939DBEF3BA76}"/>
              </a:ext>
            </a:extLst>
          </p:cNvPr>
          <p:cNvSpPr/>
          <p:nvPr userDrawn="1"/>
        </p:nvSpPr>
        <p:spPr>
          <a:xfrm>
            <a:off x="6173205" y="4377727"/>
            <a:ext cx="1751277" cy="1620000"/>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descr="5) Risk factors">
            <a:extLst>
              <a:ext uri="{FF2B5EF4-FFF2-40B4-BE49-F238E27FC236}">
                <a16:creationId xmlns:a16="http://schemas.microsoft.com/office/drawing/2014/main" id="{8A7AF76F-70F2-3DD8-88BE-D28DA9AFD0AB}"/>
              </a:ext>
            </a:extLst>
          </p:cNvPr>
          <p:cNvSpPr/>
          <p:nvPr userDrawn="1"/>
        </p:nvSpPr>
        <p:spPr>
          <a:xfrm>
            <a:off x="8143156" y="4380447"/>
            <a:ext cx="1751277" cy="1620000"/>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6) Mental health and wellbeing">
            <a:extLst>
              <a:ext uri="{FF2B5EF4-FFF2-40B4-BE49-F238E27FC236}">
                <a16:creationId xmlns:a16="http://schemas.microsoft.com/office/drawing/2014/main" id="{002BBCCC-D9FA-FDF2-42D9-AEC10ECFFE39}"/>
              </a:ext>
            </a:extLst>
          </p:cNvPr>
          <p:cNvSpPr/>
          <p:nvPr userDrawn="1"/>
        </p:nvSpPr>
        <p:spPr>
          <a:xfrm>
            <a:off x="10113107" y="4382255"/>
            <a:ext cx="1751277" cy="1620000"/>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Heart with pulse outline">
            <a:extLst>
              <a:ext uri="{FF2B5EF4-FFF2-40B4-BE49-F238E27FC236}">
                <a16:creationId xmlns:a16="http://schemas.microsoft.com/office/drawing/2014/main" id="{525A5B59-9580-1AC7-C26F-22A9A0D2D4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347" y="4429142"/>
            <a:ext cx="1517169" cy="1517169"/>
          </a:xfrm>
          <a:prstGeom prst="rect">
            <a:avLst/>
          </a:prstGeom>
        </p:spPr>
      </p:pic>
      <p:pic>
        <p:nvPicPr>
          <p:cNvPr id="33" name="Graphic 32" descr="Head with gears outline">
            <a:extLst>
              <a:ext uri="{FF2B5EF4-FFF2-40B4-BE49-F238E27FC236}">
                <a16:creationId xmlns:a16="http://schemas.microsoft.com/office/drawing/2014/main" id="{60FB1429-D8DB-A93C-8116-EF813421B55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2555" y="4456051"/>
            <a:ext cx="1472380" cy="1472380"/>
          </a:xfrm>
          <a:prstGeom prst="rect">
            <a:avLst/>
          </a:prstGeom>
        </p:spPr>
      </p:pic>
      <p:pic>
        <p:nvPicPr>
          <p:cNvPr id="34" name="Graphic 33" descr="Agriculture outline">
            <a:extLst>
              <a:ext uri="{FF2B5EF4-FFF2-40B4-BE49-F238E27FC236}">
                <a16:creationId xmlns:a16="http://schemas.microsoft.com/office/drawing/2014/main" id="{E0A287A2-3947-F70A-F8F3-C910ECA066F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2751" y="4442837"/>
            <a:ext cx="1472380" cy="1472380"/>
          </a:xfrm>
          <a:prstGeom prst="rect">
            <a:avLst/>
          </a:prstGeom>
        </p:spPr>
      </p:pic>
      <p:pic>
        <p:nvPicPr>
          <p:cNvPr id="35" name="Graphic 34" descr="Germ outline">
            <a:extLst>
              <a:ext uri="{FF2B5EF4-FFF2-40B4-BE49-F238E27FC236}">
                <a16:creationId xmlns:a16="http://schemas.microsoft.com/office/drawing/2014/main" id="{0EACA3A7-6F2B-C47D-B10F-48DD94AC305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4413" y="4537188"/>
            <a:ext cx="1283678" cy="1283678"/>
          </a:xfrm>
          <a:prstGeom prst="rect">
            <a:avLst/>
          </a:prstGeom>
        </p:spPr>
      </p:pic>
      <p:pic>
        <p:nvPicPr>
          <p:cNvPr id="36" name="Graphic 35" descr="Smoking outline">
            <a:extLst>
              <a:ext uri="{FF2B5EF4-FFF2-40B4-BE49-F238E27FC236}">
                <a16:creationId xmlns:a16="http://schemas.microsoft.com/office/drawing/2014/main" id="{98F055E8-842E-40FE-42DA-10B77062461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4314" y="4537188"/>
            <a:ext cx="1068960" cy="1068960"/>
          </a:xfrm>
          <a:prstGeom prst="rect">
            <a:avLst/>
          </a:prstGeom>
        </p:spPr>
      </p:pic>
      <p:pic>
        <p:nvPicPr>
          <p:cNvPr id="37" name="Graphic 36" descr="Group of people with solid fill">
            <a:extLst>
              <a:ext uri="{FF2B5EF4-FFF2-40B4-BE49-F238E27FC236}">
                <a16:creationId xmlns:a16="http://schemas.microsoft.com/office/drawing/2014/main" id="{979A4E65-42C1-F986-10BD-C1F3BA7553F8}"/>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706" y="4529751"/>
            <a:ext cx="1298552" cy="1298552"/>
          </a:xfrm>
          <a:prstGeom prst="rect">
            <a:avLst/>
          </a:prstGeom>
        </p:spPr>
      </p:pic>
      <p:sp>
        <p:nvSpPr>
          <p:cNvPr id="41" name="Content">
            <a:extLst>
              <a:ext uri="{FF2B5EF4-FFF2-40B4-BE49-F238E27FC236}">
                <a16:creationId xmlns:a16="http://schemas.microsoft.com/office/drawing/2014/main" id="{2B13968D-1321-9B11-DD6D-BE2BE9FAB141}"/>
              </a:ext>
            </a:extLst>
          </p:cNvPr>
          <p:cNvSpPr>
            <a:spLocks noGrp="1"/>
          </p:cNvSpPr>
          <p:nvPr>
            <p:ph sz="quarter" idx="14"/>
          </p:nvPr>
        </p:nvSpPr>
        <p:spPr>
          <a:xfrm>
            <a:off x="274458" y="1280046"/>
            <a:ext cx="11643084" cy="236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pyright">
            <a:extLst>
              <a:ext uri="{FF2B5EF4-FFF2-40B4-BE49-F238E27FC236}">
                <a16:creationId xmlns:a16="http://schemas.microsoft.com/office/drawing/2014/main" id="{8783939F-809F-0BB3-DAF7-EFC4DAD66ED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Box 4" descr="1) Demographics">
            <a:extLst>
              <a:ext uri="{FF2B5EF4-FFF2-40B4-BE49-F238E27FC236}">
                <a16:creationId xmlns:a16="http://schemas.microsoft.com/office/drawing/2014/main" id="{10B8E8BA-3AE0-5767-F561-00928D744C33}"/>
              </a:ext>
            </a:extLst>
          </p:cNvPr>
          <p:cNvSpPr txBox="1"/>
          <p:nvPr userDrawn="1"/>
        </p:nvSpPr>
        <p:spPr>
          <a:xfrm>
            <a:off x="262257" y="3861681"/>
            <a:ext cx="1602855" cy="307777"/>
          </a:xfrm>
          <a:prstGeom prst="rect">
            <a:avLst/>
          </a:prstGeom>
          <a:noFill/>
        </p:spPr>
        <p:txBody>
          <a:bodyPr wrap="square">
            <a:spAutoFit/>
          </a:bodyPr>
          <a:lstStyle/>
          <a:p>
            <a:pPr marL="179388" indent="-179388">
              <a:buNone/>
            </a:pPr>
            <a:r>
              <a:rPr lang="en-GB" sz="1400" dirty="0"/>
              <a:t>1) Demographics</a:t>
            </a:r>
          </a:p>
        </p:txBody>
      </p:sp>
      <p:sp>
        <p:nvSpPr>
          <p:cNvPr id="7" name="TextBox 6" descr="2) Wider determinants">
            <a:extLst>
              <a:ext uri="{FF2B5EF4-FFF2-40B4-BE49-F238E27FC236}">
                <a16:creationId xmlns:a16="http://schemas.microsoft.com/office/drawing/2014/main" id="{A9C6D027-4D13-D83F-36ED-EC98D65D3CA3}"/>
              </a:ext>
            </a:extLst>
          </p:cNvPr>
          <p:cNvSpPr txBox="1"/>
          <p:nvPr userDrawn="1"/>
        </p:nvSpPr>
        <p:spPr>
          <a:xfrm>
            <a:off x="2224800" y="3861048"/>
            <a:ext cx="1602855" cy="523220"/>
          </a:xfrm>
          <a:prstGeom prst="rect">
            <a:avLst/>
          </a:prstGeom>
          <a:noFill/>
        </p:spPr>
        <p:txBody>
          <a:bodyPr wrap="square">
            <a:spAutoFit/>
          </a:bodyPr>
          <a:lstStyle/>
          <a:p>
            <a:pPr marL="179388" indent="-179388"/>
            <a:r>
              <a:rPr lang="en-GB" sz="1400" dirty="0"/>
              <a:t>2) Wider determinants</a:t>
            </a:r>
          </a:p>
        </p:txBody>
      </p:sp>
      <p:sp>
        <p:nvSpPr>
          <p:cNvPr id="8" name="TextBox 7">
            <a:extLst>
              <a:ext uri="{FF2B5EF4-FFF2-40B4-BE49-F238E27FC236}">
                <a16:creationId xmlns:a16="http://schemas.microsoft.com/office/drawing/2014/main" id="{56BFB868-69AC-FE46-9064-67FADB824841}"/>
              </a:ext>
            </a:extLst>
          </p:cNvPr>
          <p:cNvSpPr txBox="1"/>
          <p:nvPr userDrawn="1"/>
        </p:nvSpPr>
        <p:spPr>
          <a:xfrm>
            <a:off x="4199479" y="3861050"/>
            <a:ext cx="1602855" cy="307777"/>
          </a:xfrm>
          <a:prstGeom prst="rect">
            <a:avLst/>
          </a:prstGeom>
          <a:noFill/>
        </p:spPr>
        <p:txBody>
          <a:bodyPr wrap="square">
            <a:spAutoFit/>
          </a:bodyPr>
          <a:lstStyle/>
          <a:p>
            <a:pPr marL="179388" indent="-179388"/>
            <a:r>
              <a:rPr lang="en-GB" sz="1400" dirty="0"/>
              <a:t>3) General health</a:t>
            </a:r>
          </a:p>
        </p:txBody>
      </p:sp>
      <p:sp>
        <p:nvSpPr>
          <p:cNvPr id="9" name="TextBox 8">
            <a:extLst>
              <a:ext uri="{FF2B5EF4-FFF2-40B4-BE49-F238E27FC236}">
                <a16:creationId xmlns:a16="http://schemas.microsoft.com/office/drawing/2014/main" id="{CF9476CD-F7C7-AC4F-2C99-145F30B7173D}"/>
              </a:ext>
            </a:extLst>
          </p:cNvPr>
          <p:cNvSpPr txBox="1"/>
          <p:nvPr userDrawn="1"/>
        </p:nvSpPr>
        <p:spPr>
          <a:xfrm>
            <a:off x="6168477" y="3861049"/>
            <a:ext cx="1602855" cy="307777"/>
          </a:xfrm>
          <a:prstGeom prst="rect">
            <a:avLst/>
          </a:prstGeom>
          <a:noFill/>
        </p:spPr>
        <p:txBody>
          <a:bodyPr wrap="square">
            <a:spAutoFit/>
          </a:bodyPr>
          <a:lstStyle/>
          <a:p>
            <a:pPr marL="179388" indent="-179388"/>
            <a:r>
              <a:rPr lang="en-GB" sz="1400" dirty="0"/>
              <a:t>4) COVID-19</a:t>
            </a:r>
          </a:p>
        </p:txBody>
      </p:sp>
      <p:sp>
        <p:nvSpPr>
          <p:cNvPr id="10" name="TextBox 9">
            <a:extLst>
              <a:ext uri="{FF2B5EF4-FFF2-40B4-BE49-F238E27FC236}">
                <a16:creationId xmlns:a16="http://schemas.microsoft.com/office/drawing/2014/main" id="{835592DC-6CA1-F4BD-8726-437B2ACF85EF}"/>
              </a:ext>
            </a:extLst>
          </p:cNvPr>
          <p:cNvSpPr txBox="1"/>
          <p:nvPr userDrawn="1"/>
        </p:nvSpPr>
        <p:spPr>
          <a:xfrm>
            <a:off x="8143156" y="3861049"/>
            <a:ext cx="1602855" cy="307777"/>
          </a:xfrm>
          <a:prstGeom prst="rect">
            <a:avLst/>
          </a:prstGeom>
          <a:noFill/>
        </p:spPr>
        <p:txBody>
          <a:bodyPr wrap="square">
            <a:spAutoFit/>
          </a:bodyPr>
          <a:lstStyle/>
          <a:p>
            <a:pPr marL="179388" indent="-179388"/>
            <a:r>
              <a:rPr lang="en-GB" sz="1400" dirty="0"/>
              <a:t>5) Risk factors</a:t>
            </a:r>
          </a:p>
        </p:txBody>
      </p:sp>
      <p:sp>
        <p:nvSpPr>
          <p:cNvPr id="11" name="TextBox 10">
            <a:extLst>
              <a:ext uri="{FF2B5EF4-FFF2-40B4-BE49-F238E27FC236}">
                <a16:creationId xmlns:a16="http://schemas.microsoft.com/office/drawing/2014/main" id="{76B223C9-FB21-1F5F-A3B4-6D9F160CBF2A}"/>
              </a:ext>
            </a:extLst>
          </p:cNvPr>
          <p:cNvSpPr txBox="1"/>
          <p:nvPr userDrawn="1"/>
        </p:nvSpPr>
        <p:spPr>
          <a:xfrm>
            <a:off x="10105699" y="3861048"/>
            <a:ext cx="1602855" cy="523220"/>
          </a:xfrm>
          <a:prstGeom prst="rect">
            <a:avLst/>
          </a:prstGeom>
          <a:noFill/>
        </p:spPr>
        <p:txBody>
          <a:bodyPr wrap="square">
            <a:spAutoFit/>
          </a:bodyPr>
          <a:lstStyle/>
          <a:p>
            <a:pPr marL="179388" indent="-179388"/>
            <a:r>
              <a:rPr lang="en-GB" sz="1400" dirty="0"/>
              <a:t>6) Mental health and wellbeing</a:t>
            </a:r>
          </a:p>
        </p:txBody>
      </p:sp>
      <p:sp>
        <p:nvSpPr>
          <p:cNvPr id="12" name="Rectangle 11">
            <a:extLst>
              <a:ext uri="{FF2B5EF4-FFF2-40B4-BE49-F238E27FC236}">
                <a16:creationId xmlns:a16="http://schemas.microsoft.com/office/drawing/2014/main" id="{811B9DE6-3176-BCE0-14E4-4C629763BB2A}"/>
              </a:ext>
            </a:extLst>
          </p:cNvPr>
          <p:cNvSpPr/>
          <p:nvPr userDrawn="1"/>
        </p:nvSpPr>
        <p:spPr>
          <a:xfrm>
            <a:off x="274032" y="3870316"/>
            <a:ext cx="1732094" cy="558826"/>
          </a:xfrm>
          <a:prstGeom prst="rect">
            <a:avLst/>
          </a:prstGeom>
          <a:noFill/>
          <a:ln w="19050">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924A8F1-9625-F941-3A62-0E3FE992FC2F}"/>
              </a:ext>
            </a:extLst>
          </p:cNvPr>
          <p:cNvSpPr/>
          <p:nvPr userDrawn="1"/>
        </p:nvSpPr>
        <p:spPr>
          <a:xfrm>
            <a:off x="2238167" y="3875392"/>
            <a:ext cx="1732094" cy="558826"/>
          </a:xfrm>
          <a:prstGeom prst="rect">
            <a:avLst/>
          </a:prstGeom>
          <a:noFill/>
          <a:ln w="19050">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5C64F8C-1068-44B9-B258-2C30F513A38B}"/>
              </a:ext>
            </a:extLst>
          </p:cNvPr>
          <p:cNvSpPr/>
          <p:nvPr userDrawn="1"/>
        </p:nvSpPr>
        <p:spPr>
          <a:xfrm>
            <a:off x="4211822" y="3871844"/>
            <a:ext cx="1732094" cy="558826"/>
          </a:xfrm>
          <a:prstGeom prst="rect">
            <a:avLst/>
          </a:prstGeom>
          <a:noFill/>
          <a:ln w="19050">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AD32792-9F6B-CF52-6354-168FAC94C3B8}"/>
              </a:ext>
            </a:extLst>
          </p:cNvPr>
          <p:cNvSpPr/>
          <p:nvPr userDrawn="1"/>
        </p:nvSpPr>
        <p:spPr>
          <a:xfrm>
            <a:off x="6180205" y="3871204"/>
            <a:ext cx="1732094" cy="558826"/>
          </a:xfrm>
          <a:prstGeom prst="rect">
            <a:avLst/>
          </a:prstGeom>
          <a:noFill/>
          <a:ln w="19050">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FF831F-9157-E349-BFAE-E4906D9E715F}"/>
              </a:ext>
            </a:extLst>
          </p:cNvPr>
          <p:cNvSpPr/>
          <p:nvPr userDrawn="1"/>
        </p:nvSpPr>
        <p:spPr>
          <a:xfrm>
            <a:off x="8152747" y="3861048"/>
            <a:ext cx="1732094" cy="558826"/>
          </a:xfrm>
          <a:prstGeom prst="rect">
            <a:avLst/>
          </a:prstGeom>
          <a:noFill/>
          <a:ln w="19050">
            <a:solidFill>
              <a:srgbClr val="E15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673E55-8B29-B7D3-DE13-6745D2C0F5CA}"/>
              </a:ext>
            </a:extLst>
          </p:cNvPr>
          <p:cNvSpPr/>
          <p:nvPr userDrawn="1"/>
        </p:nvSpPr>
        <p:spPr>
          <a:xfrm>
            <a:off x="10121745" y="3875392"/>
            <a:ext cx="1732094" cy="558826"/>
          </a:xfrm>
          <a:prstGeom prst="rect">
            <a:avLst/>
          </a:prstGeom>
          <a:noFill/>
          <a:ln w="19050">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0862102" cy="652933"/>
          </a:xfrm>
        </p:spPr>
        <p:txBody>
          <a:bodyPr/>
          <a:lstStyle/>
          <a:p>
            <a:r>
              <a:rPr lang="en-US"/>
              <a:t>Click to edit Master title style</a:t>
            </a:r>
            <a:endParaRPr lang="en-GB"/>
          </a:p>
        </p:txBody>
      </p:sp>
      <p:sp>
        <p:nvSpPr>
          <p:cNvPr id="5" name="Table">
            <a:extLst>
              <a:ext uri="{FF2B5EF4-FFF2-40B4-BE49-F238E27FC236}">
                <a16:creationId xmlns:a16="http://schemas.microsoft.com/office/drawing/2014/main" id="{5F385388-F8D2-495F-9084-B3DA0A42DC55}"/>
              </a:ext>
            </a:extLst>
          </p:cNvPr>
          <p:cNvSpPr>
            <a:spLocks noGrp="1"/>
          </p:cNvSpPr>
          <p:nvPr>
            <p:ph sz="quarter" idx="14"/>
          </p:nvPr>
        </p:nvSpPr>
        <p:spPr>
          <a:xfrm>
            <a:off x="274458" y="1740384"/>
            <a:ext cx="11643084" cy="500098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606" y="598282"/>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gend">
            <a:extLst>
              <a:ext uri="{FF2B5EF4-FFF2-40B4-BE49-F238E27FC236}">
                <a16:creationId xmlns:a16="http://schemas.microsoft.com/office/drawing/2014/main" id="{C8984CB3-220C-C9A0-73F0-79DE670303F4}"/>
              </a:ext>
            </a:extLst>
          </p:cNvPr>
          <p:cNvSpPr txBox="1"/>
          <p:nvPr userDrawn="1"/>
        </p:nvSpPr>
        <p:spPr>
          <a:xfrm>
            <a:off x="8325180" y="1313651"/>
            <a:ext cx="3589294" cy="288032"/>
          </a:xfrm>
          <a:prstGeom prst="rect">
            <a:avLst/>
          </a:prstGeom>
          <a:noFill/>
          <a:ln>
            <a:solidFill>
              <a:srgbClr val="AAAAAA"/>
            </a:solidFill>
          </a:ln>
        </p:spPr>
        <p:txBody>
          <a:bodyPr wrap="square" rtlCol="0">
            <a:spAutoFit/>
          </a:bodyPr>
          <a:lstStyle/>
          <a:p>
            <a:pPr algn="r"/>
            <a:r>
              <a:rPr lang="en-GB" sz="1200" dirty="0"/>
              <a:t>Compared</a:t>
            </a:r>
            <a:r>
              <a:rPr lang="en-GB" sz="1200" baseline="0" dirty="0"/>
              <a:t> to Medway: </a:t>
            </a: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endParaRPr lang="en-GB" sz="1200" dirty="0"/>
          </a:p>
        </p:txBody>
      </p:sp>
      <p:sp>
        <p:nvSpPr>
          <p:cNvPr id="9" name="Text">
            <a:extLst>
              <a:ext uri="{FF2B5EF4-FFF2-40B4-BE49-F238E27FC236}">
                <a16:creationId xmlns:a16="http://schemas.microsoft.com/office/drawing/2014/main" id="{FAD86113-00BA-0DFE-9C3E-7FE3DBD2AA61}"/>
              </a:ext>
            </a:extLst>
          </p:cNvPr>
          <p:cNvSpPr>
            <a:spLocks noGrp="1"/>
          </p:cNvSpPr>
          <p:nvPr>
            <p:ph sz="quarter" idx="21" hasCustomPrompt="1"/>
          </p:nvPr>
        </p:nvSpPr>
        <p:spPr>
          <a:xfrm>
            <a:off x="277526" y="1211568"/>
            <a:ext cx="7978714" cy="377131"/>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XX</a:t>
            </a:r>
          </a:p>
        </p:txBody>
      </p:sp>
    </p:spTree>
    <p:extLst>
      <p:ext uri="{BB962C8B-B14F-4D97-AF65-F5344CB8AC3E}">
        <p14:creationId xmlns:p14="http://schemas.microsoft.com/office/powerpoint/2010/main" val="75774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roup of people with solid fill">
            <a:extLst>
              <a:ext uri="{FF2B5EF4-FFF2-40B4-BE49-F238E27FC236}">
                <a16:creationId xmlns:a16="http://schemas.microsoft.com/office/drawing/2014/main" id="{1DB4683C-7483-A6AF-27B5-F796DD6C96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3383" y="3131710"/>
            <a:ext cx="2445234" cy="2445234"/>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22" r:id="rId5"/>
    <p:sldLayoutId id="2147483723" r:id="rId6"/>
    <p:sldLayoutId id="2147483678" r:id="rId7"/>
    <p:sldLayoutId id="2147483724" r:id="rId8"/>
    <p:sldLayoutId id="2147483667" r:id="rId9"/>
    <p:sldLayoutId id="2147483672" r:id="rId10"/>
    <p:sldLayoutId id="2147483679" r:id="rId11"/>
    <p:sldLayoutId id="2147483692" r:id="rId12"/>
    <p:sldLayoutId id="2147483730" r:id="rId13"/>
    <p:sldLayoutId id="2147483693" r:id="rId14"/>
    <p:sldLayoutId id="2147483716" r:id="rId15"/>
    <p:sldLayoutId id="2147483690" r:id="rId16"/>
    <p:sldLayoutId id="2147483666" r:id="rId17"/>
    <p:sldLayoutId id="2147483674" r:id="rId18"/>
    <p:sldLayoutId id="2147483680" r:id="rId19"/>
    <p:sldLayoutId id="2147483694" r:id="rId20"/>
    <p:sldLayoutId id="2147483689" r:id="rId21"/>
    <p:sldLayoutId id="2147483717" r:id="rId22"/>
    <p:sldLayoutId id="2147483706" r:id="rId23"/>
    <p:sldLayoutId id="2147483707" r:id="rId24"/>
    <p:sldLayoutId id="2147483668" r:id="rId25"/>
    <p:sldLayoutId id="2147483727" r:id="rId26"/>
    <p:sldLayoutId id="2147483728" r:id="rId27"/>
    <p:sldLayoutId id="2147483673" r:id="rId28"/>
    <p:sldLayoutId id="2147483681" r:id="rId29"/>
    <p:sldLayoutId id="2147483695" r:id="rId30"/>
    <p:sldLayoutId id="2147483688" r:id="rId31"/>
    <p:sldLayoutId id="2147483718" r:id="rId32"/>
    <p:sldLayoutId id="2147483708" r:id="rId33"/>
    <p:sldLayoutId id="2147483709" r:id="rId34"/>
    <p:sldLayoutId id="2147483669" r:id="rId35"/>
    <p:sldLayoutId id="2147483675" r:id="rId36"/>
    <p:sldLayoutId id="2147483682" r:id="rId37"/>
    <p:sldLayoutId id="2147483696" r:id="rId38"/>
    <p:sldLayoutId id="2147483687" r:id="rId39"/>
    <p:sldLayoutId id="2147483719" r:id="rId40"/>
    <p:sldLayoutId id="2147483710" r:id="rId41"/>
    <p:sldLayoutId id="2147483711" r:id="rId42"/>
    <p:sldLayoutId id="2147483729" r:id="rId43"/>
    <p:sldLayoutId id="2147483670" r:id="rId44"/>
    <p:sldLayoutId id="2147483725" r:id="rId45"/>
    <p:sldLayoutId id="2147483726" r:id="rId46"/>
    <p:sldLayoutId id="2147483676" r:id="rId47"/>
    <p:sldLayoutId id="2147483683" r:id="rId48"/>
    <p:sldLayoutId id="2147483691" r:id="rId49"/>
    <p:sldLayoutId id="2147483686" r:id="rId50"/>
    <p:sldLayoutId id="2147483720" r:id="rId51"/>
    <p:sldLayoutId id="2147483712" r:id="rId52"/>
    <p:sldLayoutId id="2147483713" r:id="rId53"/>
    <p:sldLayoutId id="2147483671" r:id="rId54"/>
    <p:sldLayoutId id="2147483677" r:id="rId55"/>
    <p:sldLayoutId id="2147483684" r:id="rId56"/>
    <p:sldLayoutId id="2147483697" r:id="rId57"/>
    <p:sldLayoutId id="2147483685" r:id="rId58"/>
    <p:sldLayoutId id="2147483721" r:id="rId59"/>
    <p:sldLayoutId id="2147483714" r:id="rId60"/>
    <p:sldLayoutId id="2147483715" r:id="rId61"/>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3.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3.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4.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3.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4.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3.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4.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1.xml"/><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1.xml"/><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2.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2.xml"/><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3.xml"/><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2.xml"/><Relationship Id="rId5" Type="http://schemas.openxmlformats.org/officeDocument/2006/relationships/image" Target="../media/image90.png"/><Relationship Id="rId4" Type="http://schemas.openxmlformats.org/officeDocument/2006/relationships/image" Target="../media/image89.png"/></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53.xml"/><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52.xml"/><Relationship Id="rId5" Type="http://schemas.openxmlformats.org/officeDocument/2006/relationships/image" Target="../media/image97.png"/><Relationship Id="rId4" Type="http://schemas.openxmlformats.org/officeDocument/2006/relationships/image" Target="../media/image96.png"/></Relationships>
</file>

<file path=ppt/slides/_rels/slide5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53.xml"/><Relationship Id="rId4" Type="http://schemas.openxmlformats.org/officeDocument/2006/relationships/image" Target="../media/image10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52.xml"/><Relationship Id="rId5" Type="http://schemas.openxmlformats.org/officeDocument/2006/relationships/image" Target="../media/image104.png"/><Relationship Id="rId4" Type="http://schemas.openxmlformats.org/officeDocument/2006/relationships/image" Target="../media/image103.png"/></Relationships>
</file>

<file path=ppt/slides/_rels/slide5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3.xml"/><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60.xml"/><Relationship Id="rId5" Type="http://schemas.openxmlformats.org/officeDocument/2006/relationships/image" Target="../media/image111.png"/><Relationship Id="rId4" Type="http://schemas.openxmlformats.org/officeDocument/2006/relationships/image" Target="../media/image110.png"/></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6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60.xml"/><Relationship Id="rId5" Type="http://schemas.openxmlformats.org/officeDocument/2006/relationships/image" Target="../media/image118.png"/><Relationship Id="rId4" Type="http://schemas.openxmlformats.org/officeDocument/2006/relationships/image" Target="../media/image117.png"/></Relationships>
</file>

<file path=ppt/slides/_rels/slide6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61.xml"/><Relationship Id="rId4" Type="http://schemas.openxmlformats.org/officeDocument/2006/relationships/image" Target="../media/image1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60.xml"/><Relationship Id="rId5" Type="http://schemas.openxmlformats.org/officeDocument/2006/relationships/image" Target="../media/image125.png"/><Relationship Id="rId4" Type="http://schemas.openxmlformats.org/officeDocument/2006/relationships/image" Target="../media/image124.png"/></Relationships>
</file>

<file path=ppt/slides/_rels/slide6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61.xml"/><Relationship Id="rId4" Type="http://schemas.openxmlformats.org/officeDocument/2006/relationships/image" Target="../media/image1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60.xml"/><Relationship Id="rId5" Type="http://schemas.openxmlformats.org/officeDocument/2006/relationships/image" Target="../media/image132.png"/><Relationship Id="rId4" Type="http://schemas.openxmlformats.org/officeDocument/2006/relationships/image" Target="../media/image131.png"/></Relationships>
</file>

<file path=ppt/slides/_rels/slide7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61.xml"/><Relationship Id="rId4" Type="http://schemas.openxmlformats.org/officeDocument/2006/relationships/image" Target="../media/image13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60.xml"/><Relationship Id="rId5" Type="http://schemas.openxmlformats.org/officeDocument/2006/relationships/image" Target="../media/image139.png"/><Relationship Id="rId4" Type="http://schemas.openxmlformats.org/officeDocument/2006/relationships/image" Target="../media/image138.png"/></Relationships>
</file>

<file path=ppt/slides/_rels/slide7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61.xml"/><Relationship Id="rId4" Type="http://schemas.openxmlformats.org/officeDocument/2006/relationships/image" Target="../media/image14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60.xml"/><Relationship Id="rId5" Type="http://schemas.openxmlformats.org/officeDocument/2006/relationships/image" Target="../media/image146.png"/><Relationship Id="rId4" Type="http://schemas.openxmlformats.org/officeDocument/2006/relationships/image" Target="../media/image145.png"/></Relationships>
</file>

<file path=ppt/slides/_rels/slide7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61.xml"/><Relationship Id="rId4" Type="http://schemas.openxmlformats.org/officeDocument/2006/relationships/image" Target="../media/image14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268760"/>
            <a:ext cx="10363200" cy="1470025"/>
          </a:xfrm>
        </p:spPr>
        <p:txBody>
          <a:bodyPr/>
          <a:lstStyle/>
          <a:p>
            <a:r>
              <a:t>Medway Health and Wellbeing Survey</a:t>
            </a:r>
          </a:p>
        </p:txBody>
      </p:sp>
      <p:sp>
        <p:nvSpPr>
          <p:cNvPr id="3" name="Subtitle"/>
          <p:cNvSpPr>
            <a:spLocks noGrp="1"/>
          </p:cNvSpPr>
          <p:nvPr>
            <p:ph type="subTitle" idx="1"/>
          </p:nvPr>
        </p:nvSpPr>
        <p:spPr>
          <a:xfrm>
            <a:off x="1828800" y="3886200"/>
            <a:ext cx="8534400" cy="1752600"/>
          </a:xfrm>
        </p:spPr>
        <p:txBody>
          <a:bodyPr/>
          <a:lstStyle/>
          <a:p>
            <a:r>
              <a:t>Medway Council
Public Health Intelligence Team
07/08/2023</a:t>
            </a:r>
          </a:p>
        </p:txBody>
      </p:sp>
      <p:sp>
        <p:nvSpPr>
          <p:cNvPr id="4" name="Type"/>
          <p:cNvSpPr>
            <a:spLocks noGrp="1"/>
          </p:cNvSpPr>
          <p:nvPr>
            <p:ph sz="quarter" idx="14"/>
          </p:nvPr>
        </p:nvSpPr>
        <p:spPr>
          <a:xfrm>
            <a:off x="914400" y="2744802"/>
            <a:ext cx="10363200" cy="1141398"/>
          </a:xfrm>
        </p:spPr>
        <p:txBody>
          <a:bodyPr/>
          <a:lstStyle/>
          <a:p>
            <a:r>
              <a:t>Inequalities Analysis</a:t>
            </a:r>
          </a:p>
        </p:txBody>
      </p:sp>
      <p:sp>
        <p:nvSpPr>
          <p:cNvPr id="5" name="Footer"/>
          <p:cNvSpPr>
            <a:spLocks noGrp="1"/>
          </p:cNvSpPr>
          <p:nvPr>
            <p:ph type="ftr" sz="quarter" idx="11"/>
          </p:nvPr>
        </p:nvSpPr>
        <p:spPr>
          <a:xfrm>
            <a:off x="10416480" y="122083"/>
            <a:ext cx="1645078" cy="365126"/>
          </a:xfrm>
        </p:spPr>
        <p:txBody>
          <a:bodyPr/>
          <a:lstStyle/>
          <a:p>
            <a:r>
              <a:t>Version 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Inequalities and wider determinants</a:t>
            </a:r>
          </a:p>
        </p:txBody>
      </p:sp>
      <p:sp>
        <p:nvSpPr>
          <p:cNvPr id="3" name="Slide Number"/>
          <p:cNvSpPr>
            <a:spLocks noGrp="1"/>
          </p:cNvSpPr>
          <p:nvPr>
            <p:ph type="sldNum" sz="quarter" idx="12"/>
          </p:nvPr>
        </p:nvSpPr>
        <p:spPr>
          <a:xfrm>
            <a:off x="15304" y="34131"/>
            <a:ext cx="1440000" cy="365125"/>
          </a:xfrm>
        </p:spPr>
        <p:txBody>
          <a:bodyPr/>
          <a:lstStyle/>
          <a:p>
            <a:r>
              <a:t>10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op"/>
          <p:cNvSpPr>
            <a:spLocks noGrp="1"/>
          </p:cNvSpPr>
          <p:nvPr>
            <p:ph sz="quarter" idx="14"/>
          </p:nvPr>
        </p:nvSpPr>
        <p:spPr>
          <a:xfrm>
            <a:off x="274458" y="1271741"/>
            <a:ext cx="11643084" cy="933124"/>
          </a:xfrm>
        </p:spPr>
        <p:txBody>
          <a:bodyPr/>
          <a:lstStyle/>
          <a:p>
            <a:r>
              <a:t>Survey estimates have also been calculated for inequalities and the wider determinants of health to explore the characteristics that may influence health states or risk factors.</a:t>
            </a:r>
          </a:p>
        </p:txBody>
      </p:sp>
      <p:sp>
        <p:nvSpPr>
          <p:cNvPr id="6" name="Left"/>
          <p:cNvSpPr>
            <a:spLocks noGrp="1"/>
          </p:cNvSpPr>
          <p:nvPr>
            <p:ph sz="quarter" idx="21"/>
          </p:nvPr>
        </p:nvSpPr>
        <p:spPr>
          <a:xfrm>
            <a:off x="274458" y="2324754"/>
            <a:ext cx="5677526" cy="3840550"/>
          </a:xfrm>
        </p:spPr>
        <p:txBody>
          <a:bodyPr/>
          <a:lstStyle/>
          <a:p>
            <a:pPr lvl="1"/>
            <a:r>
              <a:t>Inequalities</a:t>
            </a:r>
          </a:p>
          <a:p>
            <a:pPr lvl="2"/>
            <a:r>
              <a:t>Gender</a:t>
            </a:r>
          </a:p>
          <a:p>
            <a:pPr lvl="2"/>
            <a:r>
              <a:t>Age group</a:t>
            </a:r>
          </a:p>
          <a:p>
            <a:pPr lvl="2"/>
            <a:r>
              <a:t>Ethnic group</a:t>
            </a:r>
          </a:p>
          <a:p>
            <a:pPr lvl="2"/>
            <a:r>
              <a:t>Deprivation</a:t>
            </a:r>
          </a:p>
        </p:txBody>
      </p:sp>
      <p:sp>
        <p:nvSpPr>
          <p:cNvPr id="7" name="Right"/>
          <p:cNvSpPr>
            <a:spLocks noGrp="1"/>
          </p:cNvSpPr>
          <p:nvPr>
            <p:ph sz="quarter" idx="22"/>
          </p:nvPr>
        </p:nvSpPr>
        <p:spPr>
          <a:xfrm>
            <a:off x="6239272" y="2324754"/>
            <a:ext cx="5677526" cy="3840550"/>
          </a:xfrm>
        </p:spPr>
        <p:txBody>
          <a:bodyPr/>
          <a:lstStyle/>
          <a:p>
            <a:pPr lvl="1"/>
            <a:r>
              <a:t>Wider determinants</a:t>
            </a:r>
          </a:p>
          <a:p>
            <a:pPr lvl="2"/>
            <a:r>
              <a:t>Highest level of qualification</a:t>
            </a:r>
          </a:p>
          <a:p>
            <a:pPr lvl="2"/>
            <a:r>
              <a:t>Economic activity</a:t>
            </a:r>
          </a:p>
          <a:p>
            <a:pPr lvl="2"/>
            <a:r>
              <a:t>Housing tenure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Demographics</a:t>
            </a:r>
          </a:p>
        </p:txBody>
      </p:sp>
      <p:sp>
        <p:nvSpPr>
          <p:cNvPr id="3" name="Slide Number"/>
          <p:cNvSpPr>
            <a:spLocks noGrp="1"/>
          </p:cNvSpPr>
          <p:nvPr>
            <p:ph type="sldNum" sz="quarter" idx="12"/>
          </p:nvPr>
        </p:nvSpPr>
        <p:spPr>
          <a:xfrm>
            <a:off x="0" y="6152"/>
            <a:ext cx="1440000" cy="365125"/>
          </a:xfrm>
        </p:spPr>
        <p:txBody>
          <a:bodyPr/>
          <a:lstStyle/>
          <a:p>
            <a:r>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Ward</a:t>
            </a:r>
          </a:p>
        </p:txBody>
      </p:sp>
      <p:sp>
        <p:nvSpPr>
          <p:cNvPr id="3" name="Slide Number"/>
          <p:cNvSpPr>
            <a:spLocks noGrp="1"/>
          </p:cNvSpPr>
          <p:nvPr>
            <p:ph type="sldNum" sz="quarter" idx="12"/>
          </p:nvPr>
        </p:nvSpPr>
        <p:spPr>
          <a:xfrm>
            <a:off x="15304" y="34131"/>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ward."/>
          <p:cNvGraphicFramePr>
            <a:graphicFrameLocks noGrp="1"/>
          </p:cNvGraphicFramePr>
          <p:nvPr>
            <p:extLst>
              <p:ext uri="{D42A27DB-BD31-4B8C-83A1-F6EECF244321}">
                <p14:modId xmlns:p14="http://schemas.microsoft.com/office/powerpoint/2010/main" val="1075582598"/>
              </p:ext>
            </p:extLst>
          </p:nvPr>
        </p:nvGraphicFramePr>
        <p:xfrm>
          <a:off x="274458" y="1271740"/>
          <a:ext cx="5029200" cy="536448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Ward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All Saints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Chatham Central &amp; Brompton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211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8,249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Cuxton, Halling &amp; Riverside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2,752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Horsted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2,300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Fort Pitt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6,823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2.52%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204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7,095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Hempstead &amp; Wigmore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3,979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Hoo St Werburgh &amp; High Halstow</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6,047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Lordswood &amp; Walderslade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Luton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4,483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Princes Park</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4,151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North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East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Rainham South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3,820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East &amp; Warren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234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 West &amp; Borstal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5,027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 Mary's Island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1,639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4.45%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8"/>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North &amp; Frindsbury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5,867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9"/>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Rural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5,130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 West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6,726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Twydall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129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3,799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Watling</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6,161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Wayfield &amp; Weeds Wood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4,075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24"/>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3,594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3.01%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25"/>
                  </a:ext>
                </a:extLst>
              </a:tr>
            </a:tbl>
          </a:graphicData>
        </a:graphic>
      </p:graphicFrame>
      <p:pic>
        <p:nvPicPr>
          <p:cNvPr id="7" name="Right" descr="A thematic map showing the proportion of survey respondents by ward."/>
          <p:cNvPicPr>
            <a:picLocks noGrp="1"/>
          </p:cNvPicPr>
          <p:nvPr>
            <p:ph sz="quarter" idx="15"/>
          </p:nvPr>
        </p:nvPicPr>
        <p:blipFill>
          <a:blip r:embed="rId2" cstate="print"/>
          <a:stretch>
            <a:fillRect/>
          </a:stretch>
        </p:blipFill>
        <p:spPr>
          <a:xfrm>
            <a:off x="6240017" y="94649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Ward coverage range: 2.52% to 4.45%</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PCN</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PCN."/>
          <p:cNvGraphicFramePr>
            <a:graphicFrameLocks noGrp="1"/>
          </p:cNvGraphicFramePr>
          <p:nvPr>
            <p:extLst>
              <p:ext uri="{D42A27DB-BD31-4B8C-83A1-F6EECF244321}">
                <p14:modId xmlns:p14="http://schemas.microsoft.com/office/powerpoint/2010/main" val="2037781713"/>
              </p:ext>
            </p:extLst>
          </p:nvPr>
        </p:nvGraphicFramePr>
        <p:xfrm>
          <a:off x="274458" y="1271740"/>
          <a:ext cx="5029200" cy="2145792"/>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PCN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17,341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Central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18,254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Peninsula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13,244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Rainham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19,482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17,678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MPA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6,605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13,468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9"/>
                  </a:ext>
                </a:extLst>
              </a:tr>
            </a:tbl>
          </a:graphicData>
        </a:graphic>
      </p:graphicFrame>
      <p:pic>
        <p:nvPicPr>
          <p:cNvPr id="7" name="Right" descr="A thematic map showing the proportion of survey respondents by PCN."/>
          <p:cNvPicPr>
            <a:picLocks noGrp="1"/>
          </p:cNvPicPr>
          <p:nvPr>
            <p:ph sz="quarter" idx="15"/>
          </p:nvPr>
        </p:nvPicPr>
        <p:blipFill>
          <a:blip r:embed="rId2" cstate="print"/>
          <a:stretch>
            <a:fillRect/>
          </a:stretch>
        </p:blipFill>
        <p:spPr>
          <a:xfrm>
            <a:off x="6240017" y="94649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PCN coverage range: 2.69% to 3.47%</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Gender</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Female', the national survey value was 51.0%, the unweighted survey value was 53.3%, and the weighted survey value was 51.0%. In the category 'Male', the national survey value was 49.0%, the unweighted survey value was 45.9%, and the weighted survey value was 49.0%. In the category 'Other', the unweighted survey value was 0.6%. In the category 'Don't want to say', the unweighted survey value was 0.3%."/>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Males were slightly under-represented in the survey, and females were slightly over-represented.</a:t>
            </a:r>
          </a:p>
          <a:p>
            <a:pPr lvl="1"/>
            <a:r>
              <a:t>The proportion of males that completed the survey (45.9%) was lower compared to the Medway population as a whole (49.0%).</a:t>
            </a:r>
          </a:p>
          <a:p>
            <a:pPr lvl="1"/>
            <a:r>
              <a:t>The proportion of females that completed the survey (53.3%) was higher (51.0%).</a:t>
            </a:r>
          </a:p>
          <a:p>
            <a:pPr lvl="1"/>
            <a:r>
              <a:t>0.56%  reported their gender as 'other'.</a:t>
            </a:r>
          </a:p>
          <a:p>
            <a:pPr lvl="1"/>
            <a:r>
              <a:t>0.3% did not state their gender.</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gender?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Male, Female, Other, Don't want to say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Age group</a:t>
            </a:r>
          </a:p>
        </p:txBody>
      </p:sp>
      <p:sp>
        <p:nvSpPr>
          <p:cNvPr id="3" name="Slide Number"/>
          <p:cNvSpPr>
            <a:spLocks noGrp="1"/>
          </p:cNvSpPr>
          <p:nvPr>
            <p:ph type="sldNum" sz="quarter" idx="12"/>
          </p:nvPr>
        </p:nvSpPr>
        <p:spPr>
          <a:xfrm>
            <a:off x="15304" y="34131"/>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8-24', the national survey value was 10.3% and the unweighted survey value was 4.8%. In the category '25-34', the national survey value was 18.5% and the unweighted survey value was 13.5%. In the category '35-44', the national survey value was 17.0% and the unweighted survey value was 19.3%. In the category '45-54', the national survey value was 17.4% and the unweighted survey value was 16.4%. In the category '55-64', the national survey value was 15.7% and the unweighted survey value was 16.8%. In the category '65-74', the national survey value was 11.9% and the unweighted survey value was 17.5%. In the category '75-84', the national survey value was 6.9% and the unweighted survey value was 9.0%. In the category '85+', the national survey value was 2.4% and the unweighted survey value was 2.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Younger age groups were under-represented in the survey (18-34 years).</a:t>
            </a:r>
          </a:p>
          <a:p>
            <a:pPr lvl="1"/>
            <a:r>
              <a:t>Some older age groups were over-represented (65-74 years).</a:t>
            </a:r>
          </a:p>
          <a:p>
            <a:pPr lvl="1"/>
            <a:r>
              <a:t>19 out of 3,594 respondents did not state their age or age group.</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age? - Ageband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18-24, 25-34, 35-44, 45-54, 55-64, 65-74, 75-84, 85+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Broad age group</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8-64', the national survey value was 78.8%, the unweighted survey value was 70.7%, and the weighted survey value was 78.8%. In the category '65+', the national survey value was 21.2%, the unweighted survey value was 29.3%, and the weighted survey value was 21.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majority of weights for the survey responses were created using broad age group to ensure there was good representation when using Middle Super Output Areas (MSOAs). MSOAs are the lowest level of geography used when creating survey weights.</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age? - Ageband</a:t>
            </a:r>
          </a:p>
          <a:p>
            <a:r>
              <a:rPr sz="1000" b="1" i="0" u="none" cap="none">
                <a:solidFill>
                  <a:srgbClr val="595959">
                    <a:alpha val="100000"/>
                  </a:srgbClr>
                </a:solidFill>
                <a:latin typeface="Arial"/>
                <a:cs typeface="Arial"/>
                <a:sym typeface="Arial"/>
              </a:rPr>
              <a:t>Categories:</a:t>
            </a:r>
            <a:r>
              <a:t> </a:t>
            </a:r>
            <a:r>
              <a:rPr sz="1000" b="0" i="0" u="none" cap="none">
                <a:solidFill>
                  <a:srgbClr val="595959">
                    <a:alpha val="100000"/>
                  </a:srgbClr>
                </a:solidFill>
                <a:latin typeface="Arial"/>
                <a:cs typeface="Arial"/>
                <a:sym typeface="Arial"/>
              </a:rPr>
              <a:t>18-64, 65+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1', the national survey value was 9.9% and the unweighted survey value was 10.6%. In the category '2', the national survey value was 9.3% and the unweighted survey value was 9.3%. In the category '3', the national survey value was 10.0% and the unweighted survey value was 9.7%. In the category '4', the national survey value was 10.5% and the unweighted survey value was 8.9%. In the category '5', the national survey value was 10.0% and the unweighted survey value was 11.0%. In the category '6', the national survey value was 11.6% and the unweighted survey value was 11.4%. In the category '7', the national survey value was 9.5% and the unweighted survey value was 8.7%. In the category '8', the national survey value was 9.3% and the unweighted survey value was 9.1%. In the category '9', the national survey value was 9.4% and the unweighted survey value was 9.3%. In the category '10', the national survey value was 10.4% and the unweighted survey value was 11.9%."/>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Decile 1 represents areas that are most deprived and decile 10 least deprived.</a:t>
            </a:r>
          </a:p>
          <a:p>
            <a:pPr lvl="1"/>
            <a:r>
              <a:t>Decile 4 is under represented in the survey and decile 10 is over represented.</a:t>
            </a:r>
          </a:p>
          <a:p>
            <a:pPr lvl="1"/>
            <a:r>
              <a:t>For 20 out of 3,594 survey responses, the postcode, and therefore decile, was unknown.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postcode?</a:t>
            </a:r>
          </a:p>
          <a:p>
            <a:r>
              <a:rPr sz="1000" b="1" i="0" u="none" cap="none">
                <a:solidFill>
                  <a:srgbClr val="595959">
                    <a:alpha val="100000"/>
                  </a:srgbClr>
                </a:solidFill>
                <a:latin typeface="Arial"/>
                <a:cs typeface="Arial"/>
                <a:sym typeface="Arial"/>
              </a:rPr>
              <a:t>Postcode to LSOA: </a:t>
            </a:r>
            <a:r>
              <a:t> </a:t>
            </a:r>
            <a:r>
              <a:rPr sz="1000" b="0" i="0" u="none" cap="none">
                <a:solidFill>
                  <a:srgbClr val="595959">
                    <a:alpha val="100000"/>
                  </a:srgbClr>
                </a:solidFill>
                <a:latin typeface="Arial"/>
                <a:cs typeface="Arial"/>
                <a:sym typeface="Arial"/>
              </a:rPr>
              <a:t>Office for National Statistics. National Statistics Postcode Lookup (NSPL).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Ethnic group</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Asian/Asian British', the national survey value was 5.9%, the unweighted survey value was 5.0%, and the weighted survey value was 6.3%. In the category 'Black/African/Caribbean/Black British', the national survey value was 5.6%, the unweighted survey value was 4.4%, and the weighted survey value was 4.8%. In the category 'Mixed/multiple ethnic groups', the national survey value was 2.8%, the unweighted survey value was 1.4%, and the weighted survey value was 1.4%. In the category 'White', the national survey value was 84.3%, the unweighted survey value was 88.6%, and the weighted survey value was 87.0%. In the category 'Other ethnic group', the national survey value was 1.4%, the unweighted survey value was 0.6%, and the weighted survey value was 0.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ethnic group was similar to the 2021 Census.</a:t>
            </a:r>
          </a:p>
          <a:p>
            <a:pPr lvl="1"/>
            <a:r>
              <a:t>However, the White ethnic group was slightly over-represented, and the Mixed/Multiple and Other ethnic groups were slightly under-represented.</a:t>
            </a:r>
          </a:p>
          <a:p>
            <a:pPr lvl="1"/>
            <a:r>
              <a:t>33 out of 3,594 respondents did not state their ethnic group.</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What is your ethnicity?</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White: </a:t>
            </a:r>
            <a:r>
              <a:t> </a:t>
            </a:r>
            <a:r>
              <a:rPr sz="1000" b="0" i="0" u="none" cap="none">
                <a:solidFill>
                  <a:srgbClr val="595959">
                    <a:alpha val="100000"/>
                  </a:srgbClr>
                </a:solidFill>
                <a:latin typeface="Arial"/>
                <a:cs typeface="Arial"/>
                <a:sym typeface="Arial"/>
              </a:rPr>
              <a:t>English/Welsh/Scottish/Northern Irish/British; Irish; Gypsy or Irish Traveller; Any other White background. </a:t>
            </a:r>
            <a:r>
              <a:rPr sz="1000" b="1" i="0" u="none" cap="none">
                <a:solidFill>
                  <a:srgbClr val="595959">
                    <a:alpha val="100000"/>
                  </a:srgbClr>
                </a:solidFill>
                <a:latin typeface="Arial"/>
                <a:cs typeface="Arial"/>
                <a:sym typeface="Arial"/>
              </a:rPr>
              <a:t>Black/African/Caribbean/Black British: </a:t>
            </a:r>
            <a:r>
              <a:t> </a:t>
            </a:r>
            <a:r>
              <a:rPr sz="1000" b="0" i="0" u="none" cap="none">
                <a:solidFill>
                  <a:srgbClr val="595959">
                    <a:alpha val="100000"/>
                  </a:srgbClr>
                </a:solidFill>
                <a:latin typeface="Arial"/>
                <a:cs typeface="Arial"/>
                <a:sym typeface="Arial"/>
              </a:rPr>
              <a:t>African background; Caribbean; Any other Black, Black British or Caribbean background. </a:t>
            </a:r>
            <a:r>
              <a:rPr sz="1000" b="1" i="0" u="none" cap="none">
                <a:solidFill>
                  <a:srgbClr val="595959">
                    <a:alpha val="100000"/>
                  </a:srgbClr>
                </a:solidFill>
                <a:latin typeface="Arial"/>
                <a:cs typeface="Arial"/>
                <a:sym typeface="Arial"/>
              </a:rPr>
              <a:t>Asian/Asian British: </a:t>
            </a:r>
            <a:r>
              <a:t> </a:t>
            </a:r>
            <a:r>
              <a:rPr sz="1000" b="0" i="0" u="none" cap="none">
                <a:solidFill>
                  <a:srgbClr val="595959">
                    <a:alpha val="100000"/>
                  </a:srgbClr>
                </a:solidFill>
                <a:latin typeface="Arial"/>
                <a:cs typeface="Arial"/>
                <a:sym typeface="Arial"/>
              </a:rPr>
              <a:t>Indian; Pakistani; Bangladeshi; Chinese; Any other Asian background. </a:t>
            </a:r>
            <a:r>
              <a:rPr sz="1000" b="1" i="0" u="none" cap="none">
                <a:solidFill>
                  <a:srgbClr val="595959">
                    <a:alpha val="100000"/>
                  </a:srgbClr>
                </a:solidFill>
                <a:latin typeface="Arial"/>
                <a:cs typeface="Arial"/>
                <a:sym typeface="Arial"/>
              </a:rPr>
              <a:t>Mixed/multiple ethnic groups: </a:t>
            </a:r>
            <a:r>
              <a:t> </a:t>
            </a:r>
            <a:r>
              <a:rPr sz="1000" b="0" i="0" u="none" cap="none">
                <a:solidFill>
                  <a:srgbClr val="595959">
                    <a:alpha val="100000"/>
                  </a:srgbClr>
                </a:solidFill>
                <a:latin typeface="Arial"/>
                <a:cs typeface="Arial"/>
                <a:sym typeface="Arial"/>
              </a:rPr>
              <a:t>White and Black Caribbean; White and Black African; White and Asian; Any other Multiple/Multiple ethnic background. </a:t>
            </a:r>
            <a:r>
              <a:rPr sz="1000" b="1" i="0" u="none" cap="none">
                <a:solidFill>
                  <a:srgbClr val="595959">
                    <a:alpha val="100000"/>
                  </a:srgbClr>
                </a:solidFill>
                <a:latin typeface="Arial"/>
                <a:cs typeface="Arial"/>
                <a:sym typeface="Arial"/>
              </a:rPr>
              <a:t>Other ethnic group: </a:t>
            </a:r>
            <a:r>
              <a:t> </a:t>
            </a:r>
            <a:r>
              <a:rPr sz="1000" b="0" i="0" u="none" cap="none">
                <a:solidFill>
                  <a:srgbClr val="595959">
                    <a:alpha val="100000"/>
                  </a:srgbClr>
                </a:solidFill>
                <a:latin typeface="Arial"/>
                <a:cs typeface="Arial"/>
                <a:sym typeface="Arial"/>
              </a:rPr>
              <a:t>Arab; Any other ethnic group; Other.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Sexual orientation</a:t>
            </a:r>
          </a:p>
        </p:txBody>
      </p:sp>
      <p:sp>
        <p:nvSpPr>
          <p:cNvPr id="3" name="Slide Number"/>
          <p:cNvSpPr>
            <a:spLocks noGrp="1"/>
          </p:cNvSpPr>
          <p:nvPr>
            <p:ph type="sldNum" sz="quarter" idx="12"/>
          </p:nvPr>
        </p:nvSpPr>
        <p:spPr>
          <a:xfrm>
            <a:off x="15304" y="34131"/>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Straight/Heterosexual', the national survey value was 90.5%, the unweighted survey value was 96.2%, and the weighted survey value was 97.1%. In the category 'Gay or lesbian', the national survey value was 1.3%, the unweighted survey value was 0.8%, and the weighted survey value was 0.9%. In the category 'Bisexual', the national survey value was 1.1%, the unweighted survey value was 0.7%, and the weighted survey value was 0.7%. In the category 'Other', the national survey value was 0.3%, the unweighted survey value was 0.8%, and the weighted survey value was 0.2%. In the category 'Not answered', the national survey value was 6.7%, the unweighted survey value was 1.5%, and the weighted survey value was 1.2%."/>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sexual orientation was similar to the 2021 Census.</a:t>
            </a:r>
          </a:p>
          <a:p>
            <a:pPr lvl="1"/>
            <a:r>
              <a:t>The weighted survey results estimate that 97.1% of Medway adults identify as straight or heterosexual and 1.6% identify as gay, lesbian or bisexual.</a:t>
            </a:r>
          </a:p>
          <a:p>
            <a:pPr lvl="1"/>
            <a:r>
              <a:t>55 out of 3,594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Which of the following best describes your sexual orientation?</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Straight/Heterosexual; Gay or lesbian; Bisexual; Other; Don't know/don't want to say.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0862102" cy="652933"/>
          </a:xfrm>
        </p:spPr>
        <p:txBody>
          <a:bodyPr/>
          <a:lstStyle/>
          <a:p>
            <a:r>
              <a:t>Inequalities and wider determinants summary</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1" hasCustomPrompt="1"/>
          </p:nvPr>
        </p:nvSpPr>
        <p:spPr>
          <a:xfrm>
            <a:off x="277526" y="1211568"/>
            <a:ext cx="7978714" cy="377131"/>
          </a:xfrm>
        </p:spPr>
        <p:txBody>
          <a:bodyPr/>
          <a:lstStyle/>
          <a:p>
            <a:r>
              <a:t>Estimated proportions for inequalities and wider determinants.</a:t>
            </a:r>
          </a:p>
        </p:txBody>
      </p:sp>
      <p:pic>
        <p:nvPicPr>
          <p:cNvPr id="6" name="Table" descr="Estimated proportions for inequalities and wider determinants."/>
          <p:cNvPicPr>
            <a:picLocks noGrp="1"/>
          </p:cNvPicPr>
          <p:nvPr>
            <p:ph sz="quarter" idx="14"/>
          </p:nvPr>
        </p:nvPicPr>
        <p:blipFill>
          <a:blip r:embed="rId2" cstate="print"/>
          <a:stretch>
            <a:fillRect/>
          </a:stretch>
        </p:blipFill>
        <p:spPr>
          <a:xfrm>
            <a:off x="274458" y="1740384"/>
            <a:ext cx="11643084" cy="50009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Provision of unpaid care</a:t>
            </a:r>
          </a:p>
        </p:txBody>
      </p:sp>
      <p:sp>
        <p:nvSpPr>
          <p:cNvPr id="3" name="Slide Number"/>
          <p:cNvSpPr>
            <a:spLocks noGrp="1"/>
          </p:cNvSpPr>
          <p:nvPr>
            <p:ph type="sldNum" sz="quarter" idx="12"/>
          </p:nvPr>
        </p:nvSpPr>
        <p:spPr>
          <a:xfrm>
            <a:off x="15304" y="34131"/>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Provides no unpaid care', the national survey value was 91.4%, the unweighted survey value was 85.0%, and the weighted survey value was 83.8%. In the category '1 to 19 hours a week', the national survey value was 3.9%, the unweighted survey value was 6.3%, and the weighted survey value was 6.4%. In the category '20 to 49 hours a week', the national survey value was 1.9%, the unweighted survey value was 3.5%, and the weighted survey value was 3.9%. In the category '50 hours or more a week', the national survey value was 2.8%, the unweighted survey value was 5.2%, and the weighted survey value was 6.0%."/>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provision of unpaid care was similar to the 2021 Census.</a:t>
            </a:r>
          </a:p>
          <a:p>
            <a:pPr lvl="1"/>
            <a:r>
              <a:t>However, those that that provide no unpaid care were slightly under-represented in comparison to those that provide care.</a:t>
            </a:r>
          </a:p>
          <a:p>
            <a:pPr lvl="1"/>
            <a:r>
              <a:t>The weighted survey results estimate that 83.8% of Medway adults provide no unpaid care a week, 6.4% provide 1 to 19 hours a week, 3.9% provide 20 to 49 hours a week, and 6.0% provide 50 hours or more a week.</a:t>
            </a:r>
          </a:p>
          <a:p>
            <a:pPr lvl="1"/>
            <a:r>
              <a:t>37 out of 3,594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look after, or give any help or support to anyone because they have a long-term physical or mental health condition or illness, or problem related to old age? Do not include paid employment. </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Provides no unpaid care: </a:t>
            </a:r>
            <a:r>
              <a:t> </a:t>
            </a:r>
            <a:r>
              <a:rPr sz="1000" b="0" i="0" u="none" cap="none">
                <a:solidFill>
                  <a:srgbClr val="595959">
                    <a:alpha val="100000"/>
                  </a:srgbClr>
                </a:solidFill>
                <a:latin typeface="Arial"/>
                <a:cs typeface="Arial"/>
                <a:sym typeface="Arial"/>
              </a:rPr>
              <a:t>No. </a:t>
            </a:r>
            <a:r>
              <a:rPr sz="1000" b="1" i="0" u="none" cap="none">
                <a:solidFill>
                  <a:srgbClr val="595959">
                    <a:alpha val="100000"/>
                  </a:srgbClr>
                </a:solidFill>
                <a:latin typeface="Arial"/>
                <a:cs typeface="Arial"/>
                <a:sym typeface="Arial"/>
              </a:rPr>
              <a:t>Provides 1 to 19 hours unpaid care a week: </a:t>
            </a:r>
            <a:r>
              <a:t> </a:t>
            </a:r>
            <a:r>
              <a:rPr sz="1000" b="0" i="0" u="none" cap="none">
                <a:solidFill>
                  <a:srgbClr val="595959">
                    <a:alpha val="100000"/>
                  </a:srgbClr>
                </a:solidFill>
                <a:latin typeface="Arial"/>
                <a:cs typeface="Arial"/>
                <a:sym typeface="Arial"/>
              </a:rPr>
              <a:t>Yes, 9 hours a week or less; Yes, 10 to 19 hours a week. </a:t>
            </a:r>
            <a:r>
              <a:rPr sz="1000" b="1" i="0" u="none" cap="none">
                <a:solidFill>
                  <a:srgbClr val="595959">
                    <a:alpha val="100000"/>
                  </a:srgbClr>
                </a:solidFill>
                <a:latin typeface="Arial"/>
                <a:cs typeface="Arial"/>
                <a:sym typeface="Arial"/>
              </a:rPr>
              <a:t>Provides 20 to 49 hours unpaid care a week: </a:t>
            </a:r>
            <a:r>
              <a:t> </a:t>
            </a:r>
            <a:r>
              <a:rPr sz="1000" b="0" i="0" u="none" cap="none">
                <a:solidFill>
                  <a:srgbClr val="595959">
                    <a:alpha val="100000"/>
                  </a:srgbClr>
                </a:solidFill>
                <a:latin typeface="Arial"/>
                <a:cs typeface="Arial"/>
                <a:sym typeface="Arial"/>
              </a:rPr>
              <a:t>Yes, 20 to 34 hours a week; Yes, 35 to 49 hours a week. </a:t>
            </a:r>
            <a:r>
              <a:rPr sz="1000" b="1" i="0" u="none" cap="none">
                <a:solidFill>
                  <a:srgbClr val="595959">
                    <a:alpha val="100000"/>
                  </a:srgbClr>
                </a:solidFill>
                <a:latin typeface="Arial"/>
                <a:cs typeface="Arial"/>
                <a:sym typeface="Arial"/>
              </a:rPr>
              <a:t>Provides 50 or more hours unpaid care a week: </a:t>
            </a:r>
            <a:r>
              <a:t> </a:t>
            </a:r>
            <a:r>
              <a:rPr sz="1000" b="0" i="0" u="none" cap="none">
                <a:solidFill>
                  <a:srgbClr val="595959">
                    <a:alpha val="100000"/>
                  </a:srgbClr>
                </a:solidFill>
                <a:latin typeface="Arial"/>
                <a:cs typeface="Arial"/>
                <a:sym typeface="Arial"/>
              </a:rPr>
              <a:t>Yes, 50 hours or more a week.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Wider determinants</a:t>
            </a:r>
          </a:p>
        </p:txBody>
      </p:sp>
      <p:sp>
        <p:nvSpPr>
          <p:cNvPr id="3" name="Slide Number"/>
          <p:cNvSpPr>
            <a:spLocks noGrp="1"/>
          </p:cNvSpPr>
          <p:nvPr>
            <p:ph type="sldNum" sz="quarter" idx="12"/>
          </p:nvPr>
        </p:nvSpPr>
        <p:spPr>
          <a:xfrm>
            <a:off x="10433" y="-252920"/>
            <a:ext cx="1440000" cy="365125"/>
          </a:xfrm>
        </p:spPr>
        <p:txBody>
          <a:bodyPr/>
          <a:lstStyle/>
          <a:p>
            <a: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qualification</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O-Levels or equivalent', the unweighted survey value was 10.0% and the weighted survey value was 9.9%. In the category 'GCSE/Vocational GCSE or equivalent', the unweighted survey value was 18.1% and the weighted survey value was 18.0%. In the category 'AS-Level/Vocational AS-Level or equivalent', the unweighted survey value was 2.3% and the weighted survey value was 2.4%. In the category 'A-Level/Vocational A Level or equivalent', the unweighted survey value was 13.7% and the weighted survey value was 15.0%. In the category 'International Baccalaureate', the unweighted survey value was 0.6% and the weighted survey value was 0.6%. In the category 'School leavers certificate', the unweighted survey value was 7.4% and the weighted survey value was 6.2%. In the category 'Higher qualification below degree level', the unweighted survey value was 8.7% and the weighted survey value was 9.3%. In the category 'Undergraduate degree or equivalent', the unweighted survey value was 12.7% and the weighted survey value was 13.1%. In the category 'Postgraduate degree or equivalent', the unweighted survey value was 11.3% and the weighted survey value was 11.0%. In the category 'Other professional qualification', the unweighted survey value was 15.3% and the weighted survey value was 14.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280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O-Levels or equivalent, GCSE/Vocational GCSE or equivalent, AS-Level/Vocational AS-Level or equivalent, A-Level/Vocational A Level or equivalent, International Baccalaureate, School leavers certificate, Higher qualification below degree level, Undergraduate degree or equivalent, Postgraduate degree or equivalent, Other professional qualification, Don't know/don't want to say.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level of qualification</a:t>
            </a:r>
          </a:p>
        </p:txBody>
      </p:sp>
      <p:sp>
        <p:nvSpPr>
          <p:cNvPr id="3" name="Slide Number"/>
          <p:cNvSpPr>
            <a:spLocks noGrp="1"/>
          </p:cNvSpPr>
          <p:nvPr>
            <p:ph type="sldNum" sz="quarter" idx="12"/>
          </p:nvPr>
        </p:nvSpPr>
        <p:spPr>
          <a:xfrm>
            <a:off x="15304" y="34131"/>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Level 1 / Level 2', the unweighted survey value was 28.1% and the weighted survey value was 27.9%. In the category 'Level 3', the unweighted survey value was 24.0% and the weighted survey value was 24.2%. In the category 'Level 4 / Level 5', the unweighted survey value was 8.7% and the weighted survey value was 9.3%. In the category 'Level 6', the unweighted survey value was 12.7% and the weighted survey value was 13.1%. In the category 'Level 7 / Level 8', the unweighted survey value was 11.3% and the weighted survey value was 11.0%. In the category 'Other professional qualification', the unweighted survey value was 15.3% and the weighted survey value was 14.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27.9% of Medway adults have a highest qualification of level 1 or 2, 24.2% level 3, 9.3% level 4 or 5, 13.1% level 6, and 11.0% level 7 or 8.</a:t>
            </a:r>
          </a:p>
          <a:p>
            <a:pPr lvl="1"/>
            <a:r>
              <a:t>280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Level 1 / Level 2: </a:t>
            </a:r>
            <a:r>
              <a:t> </a:t>
            </a:r>
            <a:r>
              <a:rPr sz="1000" b="0" i="0" u="none" cap="none">
                <a:solidFill>
                  <a:srgbClr val="595959">
                    <a:alpha val="100000"/>
                  </a:srgbClr>
                </a:solidFill>
                <a:latin typeface="Arial"/>
                <a:cs typeface="Arial"/>
                <a:sym typeface="Arial"/>
              </a:rPr>
              <a:t>O-Levels or equivalent; GCSE/Vocational GCSE or equivalent. </a:t>
            </a:r>
            <a:r>
              <a:rPr sz="1000" b="1" i="0" u="none" cap="none">
                <a:solidFill>
                  <a:srgbClr val="595959">
                    <a:alpha val="100000"/>
                  </a:srgbClr>
                </a:solidFill>
                <a:latin typeface="Arial"/>
                <a:cs typeface="Arial"/>
                <a:sym typeface="Arial"/>
              </a:rPr>
              <a:t>Level 3: </a:t>
            </a:r>
            <a:r>
              <a:t> </a:t>
            </a:r>
            <a:r>
              <a:rPr sz="1000" b="0" i="0" u="none" cap="none">
                <a:solidFill>
                  <a:srgbClr val="595959">
                    <a:alpha val="100000"/>
                  </a:srgbClr>
                </a:solidFill>
                <a:latin typeface="Arial"/>
                <a:cs typeface="Arial"/>
                <a:sym typeface="Arial"/>
              </a:rPr>
              <a:t>AS-Level/Vocational AS-Level or equivalent; A-Level/Vocational A Level or equivalent; International Baccalaureate; School leavers certificate. </a:t>
            </a:r>
            <a:r>
              <a:rPr sz="1000" b="1" i="0" u="none" cap="none">
                <a:solidFill>
                  <a:srgbClr val="595959">
                    <a:alpha val="100000"/>
                  </a:srgbClr>
                </a:solidFill>
                <a:latin typeface="Arial"/>
                <a:cs typeface="Arial"/>
                <a:sym typeface="Arial"/>
              </a:rPr>
              <a:t>Level 4 / Level 5: </a:t>
            </a:r>
            <a:r>
              <a:t> </a:t>
            </a:r>
            <a:r>
              <a:rPr sz="1000" b="0" i="0" u="none" cap="none">
                <a:solidFill>
                  <a:srgbClr val="595959">
                    <a:alpha val="100000"/>
                  </a:srgbClr>
                </a:solidFill>
                <a:latin typeface="Arial"/>
                <a:cs typeface="Arial"/>
                <a:sym typeface="Arial"/>
              </a:rPr>
              <a:t>Higher qualification below degree level. </a:t>
            </a:r>
            <a:r>
              <a:rPr sz="1000" b="1" i="0" u="none" cap="none">
                <a:solidFill>
                  <a:srgbClr val="595959">
                    <a:alpha val="100000"/>
                  </a:srgbClr>
                </a:solidFill>
                <a:latin typeface="Arial"/>
                <a:cs typeface="Arial"/>
                <a:sym typeface="Arial"/>
              </a:rPr>
              <a:t>Level 6: </a:t>
            </a:r>
            <a:r>
              <a:t> </a:t>
            </a:r>
            <a:r>
              <a:rPr sz="1000" b="0" i="0" u="none" cap="none">
                <a:solidFill>
                  <a:srgbClr val="595959">
                    <a:alpha val="100000"/>
                  </a:srgbClr>
                </a:solidFill>
                <a:latin typeface="Arial"/>
                <a:cs typeface="Arial"/>
                <a:sym typeface="Arial"/>
              </a:rPr>
              <a:t>Undergraduate degree or equivalent. </a:t>
            </a:r>
            <a:r>
              <a:rPr sz="1000" b="1" i="0" u="none" cap="none">
                <a:solidFill>
                  <a:srgbClr val="595959">
                    <a:alpha val="100000"/>
                  </a:srgbClr>
                </a:solidFill>
                <a:latin typeface="Arial"/>
                <a:cs typeface="Arial"/>
                <a:sym typeface="Arial"/>
              </a:rPr>
              <a:t>Level 7 / Level 8: </a:t>
            </a:r>
            <a:r>
              <a:t> </a:t>
            </a:r>
            <a:r>
              <a:rPr sz="1000" b="0" i="0" u="none" cap="none">
                <a:solidFill>
                  <a:srgbClr val="595959">
                    <a:alpha val="100000"/>
                  </a:srgbClr>
                </a:solidFill>
                <a:latin typeface="Arial"/>
                <a:cs typeface="Arial"/>
                <a:sym typeface="Arial"/>
              </a:rPr>
              <a:t>Postgraduate degree or equivalent. </a:t>
            </a:r>
            <a:r>
              <a:rPr sz="1000" b="1" i="0" u="none" cap="none">
                <a:solidFill>
                  <a:srgbClr val="595959">
                    <a:alpha val="100000"/>
                  </a:srgbClr>
                </a:solidFill>
                <a:latin typeface="Arial"/>
                <a:cs typeface="Arial"/>
                <a:sym typeface="Arial"/>
              </a:rPr>
              <a:t>Other professional qualification.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Economic activity</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ther', the national survey value was 3.2%, the unweighted survey value was 1.2%, and the weighted survey value was 0.7%. In the category 'Long term sick or disabled', the national survey value was 4.1%, the unweighted survey value was 4.2%, and the weighted survey value was 3.8%. In the category 'Looking after home or family', the national survey value was 5.4%, the unweighted survey value was 6.5%, and the weighted survey value was 6.5%. In the category 'Retired', the national survey value was 19.6%, the unweighted survey value was 29.9%, and the weighted survey value was 22.7%. In the category 'Student', the national survey value was 4.7%, the unweighted survey value was 1.6%, and the weighted survey value was 2.3%. In the category 'Looking for work/unemployed', the national survey value was 3.6%, the unweighted survey value was 3.5%, and the weighted survey value was 3.9%. In the category 'Self-employed or freelance', the national survey value was 9.9%, the unweighted survey value was 6.1%, and the weighted survey value was 6.7%. In the category 'Employed', the national survey value was 49.6%, the unweighted survey value was 47.0%, and the weighted survey value was 53.5%."/>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economic activity was similar to the 2021 Census.</a:t>
            </a:r>
          </a:p>
          <a:p>
            <a:pPr lvl="1"/>
            <a:r>
              <a:t>However, employed and retired were slightly over-represented and self-employed and student were slightly under-represented.</a:t>
            </a:r>
          </a:p>
          <a:p>
            <a:pPr lvl="1"/>
            <a:r>
              <a:t>The weighted survey results estimate that 53.5% of Medway adults are employed and 6.7% are self-employed or freelance.</a:t>
            </a:r>
          </a:p>
          <a:p>
            <a:pPr lvl="1"/>
            <a:r>
              <a:t>3.9% of Medway adults are unemployed.</a:t>
            </a:r>
          </a:p>
          <a:p>
            <a:pPr lvl="1"/>
            <a:r>
              <a:t>22.7 % are retired.</a:t>
            </a:r>
          </a:p>
          <a:p>
            <a:pPr lvl="1"/>
            <a:r>
              <a:t>40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Economic activity grouped</a:t>
            </a:r>
          </a:p>
        </p:txBody>
      </p:sp>
      <p:sp>
        <p:nvSpPr>
          <p:cNvPr id="3" name="Slide Number"/>
          <p:cNvSpPr>
            <a:spLocks noGrp="1"/>
          </p:cNvSpPr>
          <p:nvPr>
            <p:ph type="sldNum" sz="quarter" idx="12"/>
          </p:nvPr>
        </p:nvSpPr>
        <p:spPr>
          <a:xfrm>
            <a:off x="15304" y="34131"/>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Employed', the national survey value was 59.5%, the unweighted survey value was 53.1%, and the weighted survey value was 60.1%. In the category 'Economic inactivity', the national survey value was 33.7%, the unweighted survey value was 42.2%, and the weighted survey value was 35.3%. In the category 'Unemployed', the national survey value was 3.6%, the unweighted survey value was 3.5%, and the weighted survey value was 3.9%. In the category 'Other', the national survey value was 3.2%, the unweighted survey value was 1.2%, and the weighted survey value was 0.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economic activity group was similar to the 2021 Census.</a:t>
            </a:r>
          </a:p>
          <a:p>
            <a:pPr lvl="1"/>
            <a:r>
              <a:t>The weighted survey results estimate that 60.1% of Medway adults are employed (including self-employed), 35.3% are economically inactive, and 3.9% are unemployed.</a:t>
            </a:r>
          </a:p>
          <a:p>
            <a:pPr lvl="1"/>
            <a:r>
              <a:t>40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Employed: </a:t>
            </a:r>
            <a:r>
              <a:t> </a:t>
            </a:r>
            <a:r>
              <a:rPr sz="1000" b="0" i="0" u="none" cap="none">
                <a:solidFill>
                  <a:srgbClr val="595959">
                    <a:alpha val="100000"/>
                  </a:srgbClr>
                </a:solidFill>
                <a:latin typeface="Arial"/>
                <a:cs typeface="Arial"/>
                <a:sym typeface="Arial"/>
              </a:rPr>
              <a:t>Employed; Self-employed or freelance. </a:t>
            </a:r>
            <a:r>
              <a:rPr sz="1000" b="1" i="0" u="none" cap="none">
                <a:solidFill>
                  <a:srgbClr val="595959">
                    <a:alpha val="100000"/>
                  </a:srgbClr>
                </a:solidFill>
                <a:latin typeface="Arial"/>
                <a:cs typeface="Arial"/>
                <a:sym typeface="Arial"/>
              </a:rPr>
              <a:t>Economic inactivity: </a:t>
            </a:r>
            <a:r>
              <a:t> </a:t>
            </a:r>
            <a:r>
              <a:rPr sz="1000" b="0" i="0" u="none" cap="none">
                <a:solidFill>
                  <a:srgbClr val="595959">
                    <a:alpha val="100000"/>
                  </a:srgbClr>
                </a:solidFill>
                <a:latin typeface="Arial"/>
                <a:cs typeface="Arial"/>
                <a:sym typeface="Arial"/>
              </a:rPr>
              <a:t>Student; Retired; Looking after home or family; Long term sick or disabled. </a:t>
            </a:r>
            <a:r>
              <a:rPr sz="1000" b="1" i="0" u="none" cap="none">
                <a:solidFill>
                  <a:srgbClr val="595959">
                    <a:alpha val="100000"/>
                  </a:srgbClr>
                </a:solidFill>
                <a:latin typeface="Arial"/>
                <a:cs typeface="Arial"/>
                <a:sym typeface="Arial"/>
              </a:rPr>
              <a:t>Unemployed: </a:t>
            </a:r>
            <a:r>
              <a:t> </a:t>
            </a:r>
            <a:r>
              <a:rPr sz="1000" b="0" i="0" u="none" cap="none">
                <a:solidFill>
                  <a:srgbClr val="595959">
                    <a:alpha val="100000"/>
                  </a:srgbClr>
                </a:solidFill>
                <a:latin typeface="Arial"/>
                <a:cs typeface="Arial"/>
                <a:sym typeface="Arial"/>
              </a:rPr>
              <a:t>Looking for work/unemployed. </a:t>
            </a:r>
            <a:r>
              <a:rPr sz="1000" b="1" i="0" u="none" cap="none">
                <a:solidFill>
                  <a:srgbClr val="595959">
                    <a:alpha val="100000"/>
                  </a:srgbClr>
                </a:solidFill>
                <a:latin typeface="Arial"/>
                <a:cs typeface="Arial"/>
                <a:sym typeface="Arial"/>
              </a:rPr>
              <a:t>Other.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Housing tenure</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compared to national survey estimates. In the category 'Own outright', the national survey value was 30.9%, the unweighted survey value was 33.0%, and the weighted survey value was 30.1%. In the category 'Own with a mortgage', the national survey value was 33.9%, the unweighted survey value was 33.4%, and the weighted survey value was 37.4%. In the category 'Part own and part rent (shared ownership)', the national survey value was 1.5%, the unweighted survey value was 1.5%, and the weighted survey value was 1.4%. In the category 'Rent (with or without housing benefit)', the national survey value was 33.8%, the unweighted survey value was 29.9%, and the weighted survey value was 28.5%. In the category 'Live here rent free', the national survey value was 0.1%, the unweighted survey value was 2.1%, and the weighted survey value was 2.6%."/>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The distribution of survey responses by housing tenure was similar to the 2021 Census.</a:t>
            </a:r>
          </a:p>
          <a:p>
            <a:pPr lvl="1"/>
            <a:r>
              <a:t>However, those that 'own with a mortgage' or 'live here rent free' were slightly over-represented and those that 'rent (with or without housing benefit)' were slightly under-represented.</a:t>
            </a:r>
          </a:p>
          <a:p>
            <a:pPr lvl="1"/>
            <a:r>
              <a:t>The weighted survey results estimate that 30.1% of Medway adults own their home outright, 37.4% own with a mortgage, 28.5% rent, 1.4% have shared ownership over their home, and 2.6% live rent free.</a:t>
            </a:r>
          </a:p>
          <a:p>
            <a:pPr lvl="1"/>
            <a:r>
              <a:t>144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Thinking about your home, do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Own outright, Own with a mortgage, Part own and part rent (shared ownership), Rent (with or without housing benefit), Live here rent free, Don't know/don't want to say.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Distance to greenspace</a:t>
            </a:r>
          </a:p>
        </p:txBody>
      </p:sp>
      <p:sp>
        <p:nvSpPr>
          <p:cNvPr id="3" name="Slide Number"/>
          <p:cNvSpPr>
            <a:spLocks noGrp="1"/>
          </p:cNvSpPr>
          <p:nvPr>
            <p:ph type="sldNum" sz="quarter" idx="12"/>
          </p:nvPr>
        </p:nvSpPr>
        <p:spPr>
          <a:xfrm>
            <a:off x="15304" y="34131"/>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1" descr="The bar plot shows the Medway Health and Wellbeing Survey results. In the category 'Less than a 5 minute walk', the unweighted survey value was 39.5% and the weighted survey value was 40.5%. In the category 'Within a 5-10 minute walk', the unweighted survey value was 42.9% and the weighted survey value was 43.0%. In the category 'Within a 11-20 minute walk', the unweighted survey value was 13.1% and the weighted survey value was 12.6%. In the category 'Within a 21-30 minute walk', the unweighted survey value was 2.6% and the weighted survey value was 2.3%. In the category 'More than a 30 minute walk', the unweighted survey value was 1.9% and the weighted survey value was 1.7%."/>
          <p:cNvPicPr>
            <a:picLocks noGrp="1"/>
          </p:cNvPicPr>
          <p:nvPr>
            <p:ph sz="quarter" idx="14"/>
          </p:nvPr>
        </p:nvPicPr>
        <p:blipFill>
          <a:blip r:embed="rId2" cstate="print"/>
          <a:stretch>
            <a:fillRect/>
          </a:stretch>
        </p:blipFill>
        <p:spPr>
          <a:xfrm>
            <a:off x="274458" y="1271741"/>
            <a:ext cx="7045678" cy="4101476"/>
          </a:xfrm>
          <a:prstGeom prst="rect">
            <a:avLst/>
          </a:prstGeom>
        </p:spPr>
      </p:pic>
      <p:sp>
        <p:nvSpPr>
          <p:cNvPr id="6" name="Text 1"/>
          <p:cNvSpPr>
            <a:spLocks noGrp="1"/>
          </p:cNvSpPr>
          <p:nvPr>
            <p:ph sz="quarter" idx="15"/>
          </p:nvPr>
        </p:nvSpPr>
        <p:spPr>
          <a:xfrm>
            <a:off x="7680176" y="1271740"/>
            <a:ext cx="4237367" cy="4821556"/>
          </a:xfrm>
        </p:spPr>
        <p:txBody>
          <a:bodyPr/>
          <a:lstStyle/>
          <a:p>
            <a:r>
              <a:t>Plot description</a:t>
            </a:r>
          </a:p>
          <a:p>
            <a:pPr lvl="1"/>
            <a:r>
              <a:t>National Medway estimate not available for comparison for this indicator.</a:t>
            </a:r>
          </a:p>
          <a:p>
            <a:pPr lvl="1"/>
            <a:r>
              <a:t>The weighted survey results estimate that 40.5% of Medway adults live within a 5 minute walk of greenspace, 43.0% live within 5 to 10 minutes, 12.6% live within 10 to 20 minutes, 2.3% live within 20 to 30 minutes, and 1.7% live 30 minutes or more away from greenspace.</a:t>
            </a:r>
          </a:p>
          <a:p>
            <a:pPr lvl="1"/>
            <a:r>
              <a:t>155 out of 3,594 survey respondents did not answer this question.</a:t>
            </a:r>
          </a:p>
        </p:txBody>
      </p:sp>
      <p:sp>
        <p:nvSpPr>
          <p:cNvPr id="7" name="Question"/>
          <p:cNvSpPr>
            <a:spLocks noGrp="1"/>
          </p:cNvSpPr>
          <p:nvPr>
            <p:ph type="body" sz="quarter" idx="21"/>
          </p:nvPr>
        </p:nvSpPr>
        <p:spPr>
          <a:xfrm>
            <a:off x="274639" y="5586259"/>
            <a:ext cx="7045498"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far away from your home is your nearest greenspace area?</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Less than a 5 minute walk, Within a 5-10 minute walk, Within a 11-20 minute walk, Within a 21-30 minute walk, More than a 30 minute walk, Don't know/don't want to say.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General health</a:t>
            </a:r>
          </a:p>
        </p:txBody>
      </p:sp>
      <p:sp>
        <p:nvSpPr>
          <p:cNvPr id="3" name="Slide Number"/>
          <p:cNvSpPr>
            <a:spLocks noGrp="1"/>
          </p:cNvSpPr>
          <p:nvPr>
            <p:ph type="sldNum" sz="quarter" idx="12"/>
          </p:nvPr>
        </p:nvSpPr>
        <p:spPr>
          <a:xfrm>
            <a:off x="10433" y="-252920"/>
            <a:ext cx="1440000" cy="365125"/>
          </a:xfrm>
        </p:spPr>
        <p:txBody>
          <a:bodyPr/>
          <a:lstStyle/>
          <a:p>
            <a: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Self-reported general health by inequalities</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self-reporting good or very good general health by inequalities</a:t>
            </a:r>
          </a:p>
        </p:txBody>
      </p:sp>
      <p:pic>
        <p:nvPicPr>
          <p:cNvPr id="6" name="gender" descr="The bar plot shows the proportion by gender compared to the Medway value (%). The value for Female was 68.5% which is similar compared to Medway. The value for Male was 75.8% which is bette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84.7% which is better compared to Medway. The value for 25-34 was 83.6% which is better compared to Medway. The value for 35-44 was 82.8% which is better compared to Medway. The value for 45-54 was 71.2% which is similar compared to Medway. The value for 55-64 was 66.1% which is worse compared to Medway. The value for 65-74 was 58.3% which is worse compared to Medway. The value for 75-84 was 54.3% which is worse compared to Medway. The value for 85+ was 46.7%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69.7% which is similar compared to Medway. The value for Ethnic minorities was 82.9%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3.8% which is worse compared to Medway. The value for 2 was 70.2% which is similar compared to Medway. The value for 3 was 71.5% which is similar compared to Medway. The value for 4 was 78.3% which is better compared to Medway. The value for 5 was 76.7%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 Medway Health and Wellbeing Survey, please contact:
Dr Natalie Goldring
Senior Public Health Intelligence Manager
Public Health
Medway Council
natalie.goldring@medway.gov.uk
01634 337271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Self-reported general health by wider determinants</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self-reporting good or very good general health by wider determinants</a:t>
            </a:r>
          </a:p>
        </p:txBody>
      </p:sp>
      <p:pic>
        <p:nvPicPr>
          <p:cNvPr id="6" name="qualification" descr="The bar plot shows the proportion by highest qualification level compared to the Medway value (%). The value for Level 1 / Level 2 was 67.7% which is worse compared to Medway. The value for Level 3 was 72.3% which is similar compared to Medway. The value for Level 4 / Level 5 was 80.4% which is better compared to Medway. The value for Level 6 was 87.1% which is better compared to Medway. The value for Level 7 / Level 8 was 83.1% which is better compared to Medway. The value for Other professional qualification was 62% which is worse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2% which is better compared to Medway. The value for Economic inactivity was 56.3% which is worse compared to Medway. The value for Unemployed was 67.5%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66.9% which is worse compared to Medway. The value for Own with a mortgage was 81.7% which is better compared to Medway. The value for Part own and part rent (shared ownership) was 64.2% which is similar compared to Medway. The value for Rent (with or without housing benefit) was 66.1% which is worse compared to Medway. The value for Live here rent free was 64.5%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Self-reported general health</a:t>
            </a:r>
          </a:p>
        </p:txBody>
      </p:sp>
      <p:sp>
        <p:nvSpPr>
          <p:cNvPr id="3" name="Slide Number"/>
          <p:cNvSpPr>
            <a:spLocks noGrp="1"/>
          </p:cNvSpPr>
          <p:nvPr>
            <p:ph type="sldNum" sz="quarter" idx="12"/>
          </p:nvPr>
        </p:nvSpPr>
        <p:spPr>
          <a:xfrm>
            <a:off x="15304" y="34131"/>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72.1% of Medway adults would describe their general health as good or very good.</a:t>
            </a:r>
          </a:p>
          <a:p>
            <a:endParaRPr/>
          </a:p>
          <a:p>
            <a:r>
              <a:t>Certain groups in Medway are less likely to describe their general health as good or very good. These groups include:</a:t>
            </a:r>
          </a:p>
          <a:p>
            <a:pPr lvl="1"/>
            <a:r>
              <a:t>Adults aged 55 and over</a:t>
            </a:r>
          </a:p>
          <a:p>
            <a:pPr lvl="1"/>
            <a:r>
              <a:t>Adults living in areas of high deprivation (quintile 1)</a:t>
            </a:r>
          </a:p>
          <a:p>
            <a:pPr lvl="1"/>
            <a:r>
              <a:t>Adults whose highest qualification achieved is level 1 or 2, or another professional qualification</a:t>
            </a:r>
          </a:p>
          <a:p>
            <a:pPr lvl="1"/>
            <a:r>
              <a:t>Economically inactive adults</a:t>
            </a:r>
          </a:p>
          <a:p>
            <a:pPr lvl="1"/>
            <a:r>
              <a:t>Adults who own their home outright or rent (with or without housing benefit).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Long term health conditions by inequalities</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reporting a long term health condition by inequalities</a:t>
            </a:r>
          </a:p>
        </p:txBody>
      </p:sp>
      <p:pic>
        <p:nvPicPr>
          <p:cNvPr id="6" name="gender" descr="The bar plot shows the proportion by gender compared to the Medway value (%). The value for Female was 32.4% which is worse compared to Medway. The value for Male was 23.7% which is bette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12.7% which is better compared to Medway. The value for 25-34 was 18.1% which is better compared to Medway. The value for 35-44 was 17% which is better compared to Medway. The value for 45-54 was 29% which is similar compared to Medway. The value for 55-64 was 37.4% which is worse compared to Medway. The value for 65-74 was 40.1% which is worse compared to Medway. The value for 75-84 was 41.7% which is worse compared to Medway. The value for 85+ was 49.7%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31.5% which is worse compared to Medway. The value for Ethnic minorities was 13.4%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32.1% which is similar compared to Medway. The value for 2 was 30.3% which is similar compared to Medway. The value for 3 was 29.2% which is similar compared to Medway. The value for 4 was 21.8% which is better compared to Medway. The value for 5 was 26.9%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Long term health conditions by wider determinants</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reporting a long term health condition by wider determinants</a:t>
            </a:r>
          </a:p>
        </p:txBody>
      </p:sp>
      <p:pic>
        <p:nvPicPr>
          <p:cNvPr id="6" name="qualification" descr="The bar plot shows the proportion by highest qualification level compared to the Medway value (%). The value for Level 1 / Level 2 was 29.7% which is similar compared to Medway. The value for Level 3 was 28.3% which is similar compared to Medway. The value for Level 4 / Level 5 was 24.4% which is similar compared to Medway. The value for Level 6 was 16.5% which is better compared to Medway. The value for Level 7 / Level 8 was 19.7% which is better compared to Medway. The value for Other professional qualification was 33.9% which is worse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9.1% which is better compared to Medway. The value for Economic inactivity was 43.3% which is worse compared to Medway. The value for Unemployed was 26.2%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35.4% which is worse compared to Medway. The value for Own with a mortgage was 19.4% which is better compared to Medway. The value for Part own and part rent (shared ownership) was 37.7% which is similar compared to Medway. The value for Rent (with or without housing benefit) was 32% which is similar compared to Medway. The value for Live here rent free was 24.3%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Long term health conditions</a:t>
            </a:r>
          </a:p>
        </p:txBody>
      </p:sp>
      <p:sp>
        <p:nvSpPr>
          <p:cNvPr id="3" name="Slide Number"/>
          <p:cNvSpPr>
            <a:spLocks noGrp="1"/>
          </p:cNvSpPr>
          <p:nvPr>
            <p:ph type="sldNum" sz="quarter" idx="12"/>
          </p:nvPr>
        </p:nvSpPr>
        <p:spPr>
          <a:xfrm>
            <a:off x="15304" y="34131"/>
            <a:ext cx="1440000" cy="365125"/>
          </a:xfrm>
        </p:spPr>
        <p:txBody>
          <a:bodyPr/>
          <a:lstStyle/>
          <a:p>
            <a:r>
              <a:t>34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28.1% of Medway adults report having a physical or mental long term health condition.</a:t>
            </a:r>
          </a:p>
          <a:p>
            <a:endParaRPr/>
          </a:p>
          <a:p>
            <a:r>
              <a:t>Certain groups in Medway are more likely to have long-term health conditions. These groups include:</a:t>
            </a:r>
          </a:p>
          <a:p>
            <a:pPr lvl="1"/>
            <a:r>
              <a:t>Females</a:t>
            </a:r>
          </a:p>
          <a:p>
            <a:pPr lvl="1"/>
            <a:r>
              <a:t>Adults aged 55 and over</a:t>
            </a:r>
          </a:p>
          <a:p>
            <a:pPr lvl="1"/>
            <a:r>
              <a:t>Adults in the White British/Irish ethnic group</a:t>
            </a:r>
          </a:p>
          <a:p>
            <a:pPr lvl="1"/>
            <a:r>
              <a:t>Economically inactive adults</a:t>
            </a:r>
          </a:p>
          <a:p>
            <a:pPr lvl="1"/>
            <a:r>
              <a:t>Adults who own their home outright.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Registered with a GP by inequalities</a:t>
            </a:r>
          </a:p>
        </p:txBody>
      </p:sp>
      <p:sp>
        <p:nvSpPr>
          <p:cNvPr id="3" name="Slide Number"/>
          <p:cNvSpPr>
            <a:spLocks noGrp="1"/>
          </p:cNvSpPr>
          <p:nvPr>
            <p:ph type="sldNum" sz="quarter" idx="12"/>
          </p:nvPr>
        </p:nvSpPr>
        <p:spPr>
          <a:xfrm>
            <a:off x="15304" y="34131"/>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GP by inequalities</a:t>
            </a:r>
          </a:p>
        </p:txBody>
      </p:sp>
      <p:pic>
        <p:nvPicPr>
          <p:cNvPr id="6" name="gender" descr="The bar plot shows the proportion by gender compared to the Medway value (%). The value for Female was 98.6% which is similar compared to Medway. The value for Male was 97.4%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96.9% which is similar compared to Medway. The value for 25-34 was 96.2% which is similar compared to Medway. The value for 35-44 was 96.4% which is similar compared to Medway. The value for 45-54 was 99% which is similar compared to Medway. The value for 55-64 was 99.3% which is similar compared to Medway. The value for 65-74 was 99.5% which is better compared to Medway. The value for 75-84 was 99.2% which is similar compared to Medway. The value for 85+ was 96.5%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98.7% which is similar compared to Medway. The value for Ethnic minorities was 95% which is worse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95.7% which is worse compared to Medway. The value for 2 was 98.2% which is similar compared to Medway. The value for 3 was 97.8% which is similar compared to Medway. The value for 4 was 99.4% which is similar compared to Medway. The value for 5 was 99%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Registered with a GP by wider determinants</a:t>
            </a:r>
          </a:p>
        </p:txBody>
      </p:sp>
      <p:sp>
        <p:nvSpPr>
          <p:cNvPr id="3" name="Slide Number"/>
          <p:cNvSpPr>
            <a:spLocks noGrp="1"/>
          </p:cNvSpPr>
          <p:nvPr>
            <p:ph type="sldNum" sz="quarter" idx="12"/>
          </p:nvPr>
        </p:nvSpPr>
        <p:spPr>
          <a:xfrm>
            <a:off x="15304" y="34131"/>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GP by wider determinants</a:t>
            </a:r>
          </a:p>
        </p:txBody>
      </p:sp>
      <p:pic>
        <p:nvPicPr>
          <p:cNvPr id="6" name="qualification" descr="The bar plot shows the proportion by highest qualification level compared to the Medway value (%). The value for Level 1 / Level 2 was 98.2% which is similar compared to Medway. The value for Level 3 was 97.7% which is similar compared to Medway. The value for Level 4 / Level 5 was 99.3% which is similar compared to Medway. The value for Level 6 was 98.5% which is similar compared to Medway. The value for Level 7 / Level 8 was 95.8% which is similar compared to Medway. The value for Other professional qualification was 98.3%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97.8% which is similar compared to Medway. The value for Economic inactivity was 98.6% which is similar compared to Medway. The value for Unemployed was 94.8%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99.5% which is better compared to Medway. The value for Own with a mortgage was 98.5% which is similar compared to Medway. The value for Part own and part rent (shared ownership) was suppressed which is not compared to Medway. The value for Rent (with or without housing benefit) was 96.1% which is worse compared to Medway. The value for Live here rent free was 97.1%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Registered with a GP</a:t>
            </a:r>
          </a:p>
        </p:txBody>
      </p:sp>
      <p:sp>
        <p:nvSpPr>
          <p:cNvPr id="3" name="Slide Number"/>
          <p:cNvSpPr>
            <a:spLocks noGrp="1"/>
          </p:cNvSpPr>
          <p:nvPr>
            <p:ph type="sldNum" sz="quarter" idx="12"/>
          </p:nvPr>
        </p:nvSpPr>
        <p:spPr>
          <a:xfrm>
            <a:off x="15304" y="34131"/>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98.0% of Medway adults report being registered with a GP.</a:t>
            </a:r>
          </a:p>
          <a:p>
            <a:endParaRPr/>
          </a:p>
          <a:p>
            <a:r>
              <a:t>Certain groups in Medway are less likely to be registered with a GP. These groups include:</a:t>
            </a:r>
          </a:p>
          <a:p>
            <a:pPr lvl="1"/>
            <a:r>
              <a:t>Adults from minority ethnic backgrounds</a:t>
            </a:r>
          </a:p>
          <a:p>
            <a:pPr lvl="1"/>
            <a:r>
              <a:t>Adults living in areas of high deprivation (quintile 1)</a:t>
            </a:r>
          </a:p>
          <a:p>
            <a:pPr lvl="1"/>
            <a:r>
              <a:t>Adults who rent (with or without housing benefit).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Registered with a dentist by inequalities</a:t>
            </a:r>
          </a:p>
        </p:txBody>
      </p:sp>
      <p:sp>
        <p:nvSpPr>
          <p:cNvPr id="3" name="Slide Number"/>
          <p:cNvSpPr>
            <a:spLocks noGrp="1"/>
          </p:cNvSpPr>
          <p:nvPr>
            <p:ph type="sldNum" sz="quarter" idx="12"/>
          </p:nvPr>
        </p:nvSpPr>
        <p:spPr>
          <a:xfrm>
            <a:off x="15304" y="34131"/>
            <a:ext cx="1440000" cy="365125"/>
          </a:xfrm>
        </p:spPr>
        <p:txBody>
          <a:bodyPr/>
          <a:lstStyle/>
          <a:p>
            <a:r>
              <a:t>38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dentist by inequalities</a:t>
            </a:r>
          </a:p>
        </p:txBody>
      </p:sp>
      <p:pic>
        <p:nvPicPr>
          <p:cNvPr id="6" name="gender" descr="The bar plot shows the proportion by gender compared to the Medway value (%). The value for Female was 82.2% which is better compared to Medway. The value for Male was 73.4%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0.8% which is similar compared to Medway. The value for 25-34 was 70.3% which is worse compared to Medway. The value for 35-44 was 75.4% which is similar compared to Medway. The value for 45-54 was 81.4% which is similar compared to Medway. The value for 55-64 was 81.8% which is similar compared to Medway. The value for 65-74 was 83.8% which is better compared to Medway. The value for 75-84 was 76.9% which is similar compared to Medway. The value for 85+ was 69.6%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81.2% which is better compared to Medway. The value for Ethnic minorities was 63% which is worse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8.2% which is worse compared to Medway. The value for 2 was 74.6% which is similar compared to Medway. The value for 3 was 76.3% which is similar compared to Medway. The value for 4 was 83.7% which is better compared to Medway. The value for 5 was 86.1%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Registered with a dentist by wider determinants</a:t>
            </a:r>
          </a:p>
        </p:txBody>
      </p:sp>
      <p:sp>
        <p:nvSpPr>
          <p:cNvPr id="3" name="Slide Number"/>
          <p:cNvSpPr>
            <a:spLocks noGrp="1"/>
          </p:cNvSpPr>
          <p:nvPr>
            <p:ph type="sldNum" sz="quarter" idx="12"/>
          </p:nvPr>
        </p:nvSpPr>
        <p:spPr>
          <a:xfrm>
            <a:off x="15304" y="34131"/>
            <a:ext cx="1440000" cy="365125"/>
          </a:xfrm>
        </p:spPr>
        <p:txBody>
          <a:bodyPr/>
          <a:lstStyle/>
          <a:p>
            <a:r>
              <a:t>39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registered with a dentist by wider determinants</a:t>
            </a:r>
          </a:p>
        </p:txBody>
      </p:sp>
      <p:pic>
        <p:nvPicPr>
          <p:cNvPr id="6" name="qualification" descr="The bar plot shows the proportion by highest qualification level compared to the Medway value (%). The value for Level 1 / Level 2 was 78.7% which is similar compared to Medway. The value for Level 3 was 76.8% which is similar compared to Medway. The value for Level 4 / Level 5 was 87.6% which is better compared to Medway. The value for Level 6 was 78.4% which is similar compared to Medway. The value for Level 7 / Level 8 was 70% which is worse compared to Medway. The value for Other professional qualification was 74.4%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78.6% which is similar compared to Medway. The value for Economic inactivity was 78.5% which is similar compared to Medway. The value for Unemployed was 64.3%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84.6% which is better compared to Medway. The value for Own with a mortgage was 81.7% which is similar compared to Medway. The value for Part own and part rent (shared ownership) was 64.8% which is similar compared to Medway. The value for Rent (with or without housing benefit) was 67.2% which is worse compared to Medway. The value for Live here rent free was 71.9%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80046"/>
            <a:ext cx="11643084" cy="2369382"/>
          </a:xfrm>
        </p:spPr>
        <p:txBody>
          <a:bodyPr/>
          <a:lstStyle/>
          <a:p>
            <a:r>
              <a:t>The aim of the Medway Health and Wellbeing Survey was to provide within Medway estimates (ward and Primary Care Network (PCN) level) of key health states and risk factors.
The survey was carried out in 2021/22.
Participants were asked a number of questions about their health and wellbeing, which were grouped into 6 key topic areas: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Registered with a dentist</a:t>
            </a:r>
          </a:p>
        </p:txBody>
      </p:sp>
      <p:sp>
        <p:nvSpPr>
          <p:cNvPr id="3" name="Slide Number"/>
          <p:cNvSpPr>
            <a:spLocks noGrp="1"/>
          </p:cNvSpPr>
          <p:nvPr>
            <p:ph type="sldNum" sz="quarter" idx="12"/>
          </p:nvPr>
        </p:nvSpPr>
        <p:spPr>
          <a:xfrm>
            <a:off x="15304" y="34131"/>
            <a:ext cx="1440000" cy="365125"/>
          </a:xfrm>
        </p:spPr>
        <p:txBody>
          <a:bodyPr/>
          <a:lstStyle/>
          <a:p>
            <a:r>
              <a:t>40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77.8% of Medway adults report being registered with a dentist.</a:t>
            </a:r>
          </a:p>
          <a:p>
            <a:endParaRPr/>
          </a:p>
          <a:p>
            <a:r>
              <a:t>Certain groups in Medway are less likely to be registered with a dentist. These groups include:</a:t>
            </a:r>
          </a:p>
          <a:p>
            <a:pPr lvl="1"/>
            <a:r>
              <a:t>Males</a:t>
            </a:r>
          </a:p>
          <a:p>
            <a:pPr lvl="1"/>
            <a:r>
              <a:t>Adults aged 25 to 34 years old</a:t>
            </a:r>
          </a:p>
          <a:p>
            <a:pPr lvl="1"/>
            <a:r>
              <a:t>Adults from minority ethnic backgrounds</a:t>
            </a:r>
          </a:p>
          <a:p>
            <a:pPr lvl="1"/>
            <a:r>
              <a:t>Adults living in areas of high deprivation (quintile 1)</a:t>
            </a:r>
          </a:p>
          <a:p>
            <a:pPr lvl="1"/>
            <a:r>
              <a:t>Adults whose highest qualification achieved is level 7 or 8</a:t>
            </a:r>
          </a:p>
          <a:p>
            <a:pPr lvl="1"/>
            <a:r>
              <a:t>Unemployed adults</a:t>
            </a:r>
          </a:p>
          <a:p>
            <a:pPr lvl="1"/>
            <a:r>
              <a:t>Adults who rent (with or without housing benefit).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COVID-19</a:t>
            </a:r>
          </a:p>
        </p:txBody>
      </p:sp>
      <p:sp>
        <p:nvSpPr>
          <p:cNvPr id="3" name="Slide Number"/>
          <p:cNvSpPr>
            <a:spLocks noGrp="1"/>
          </p:cNvSpPr>
          <p:nvPr>
            <p:ph type="sldNum" sz="quarter" idx="12"/>
          </p:nvPr>
        </p:nvSpPr>
        <p:spPr>
          <a:xfrm>
            <a:off x="10433" y="-252920"/>
            <a:ext cx="1440000" cy="365125"/>
          </a:xfrm>
        </p:spPr>
        <p:txBody>
          <a:bodyPr/>
          <a:lstStyle/>
          <a:p>
            <a:r>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Had COVID-19 by inequalities</a:t>
            </a:r>
          </a:p>
        </p:txBody>
      </p:sp>
      <p:sp>
        <p:nvSpPr>
          <p:cNvPr id="3" name="Slide Number"/>
          <p:cNvSpPr>
            <a:spLocks noGrp="1"/>
          </p:cNvSpPr>
          <p:nvPr>
            <p:ph type="sldNum" sz="quarter" idx="12"/>
          </p:nvPr>
        </p:nvSpPr>
        <p:spPr>
          <a:xfrm>
            <a:off x="15304" y="34131"/>
            <a:ext cx="1440000" cy="365125"/>
          </a:xfrm>
        </p:spPr>
        <p:txBody>
          <a:bodyPr/>
          <a:lstStyle/>
          <a:p>
            <a:r>
              <a:t>42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had COVID-19 by inequalities</a:t>
            </a:r>
          </a:p>
        </p:txBody>
      </p:sp>
      <p:pic>
        <p:nvPicPr>
          <p:cNvPr id="6" name="gender" descr="The bar plot shows the proportion by gender compared to the Medway value (%). The value for Female was 23.9% which is similar compared to Medway. The value for Male was 23%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6.8% which is similar compared to Medway. The value for 25-34 was 28% which is similar compared to Medway. The value for 35-44 was 29.1% which is worse compared to Medway. The value for 45-54 was 26.9% which is similar compared to Medway. The value for 55-64 was 23.2% which is similar compared to Medway. The value for 65-74 was 11.4% which is better compared to Medway. The value for 75-84 was 9.4% which is better compared to Medway. The value for 85+ was suppressed which is not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2.8% which is similar compared to Medway. The value for Ethnic minorities was 26.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1.5% which is similar compared to Medway. The value for 2 was 25.2% which is similar compared to Medway. The value for 3 was 25.5% which is similar compared to Medway. The value for 4 was 23.5% which is similar compared to Medway. The value for 5 was 21.8%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Had COVID-19 by wider determinants</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had COVID-19 by wider determinants</a:t>
            </a:r>
          </a:p>
        </p:txBody>
      </p:sp>
      <p:pic>
        <p:nvPicPr>
          <p:cNvPr id="6" name="qualification" descr="The bar plot shows the proportion by highest qualification level compared to the Medway value (%). The value for Level 1 / Level 2 was 20.4% which is similar compared to Medway. The value for Level 3 was 26.2% which is similar compared to Medway. The value for Level 4 / Level 5 was 22.4% which is similar compared to Medway. The value for Level 6 was 23.8% which is similar compared to Medway. The value for Level 7 / Level 8 was 27.9% which is similar compared to Medway. The value for Other professional qualification was 22.2%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29% which is worse compared to Medway. The value for Economic inactivity was 14.5% which is better compared to Medway. The value for Unemployed was 20.1%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7.6% which is better compared to Medway. The value for Own with a mortgage was 28.3% which is worse compared to Medway. The value for Part own and part rent (shared ownership) was suppressed which is not compared to Medway. The value for Rent (with or without housing benefit) was 24.3% which is similar compared to Medway. The value for Live here rent free was 29.5%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Had COVID-19</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23.5% of Medway adults have been diagnosed with COVID-19.</a:t>
            </a:r>
          </a:p>
          <a:p>
            <a:endParaRPr/>
          </a:p>
          <a:p>
            <a:r>
              <a:t>Certain groups in Medway are more likely to have been diagnosed with COVID-19. These groups include:</a:t>
            </a:r>
          </a:p>
          <a:p>
            <a:pPr lvl="1"/>
            <a:r>
              <a:t>Adults aged 35 to 44 years old</a:t>
            </a:r>
          </a:p>
          <a:p>
            <a:pPr lvl="1"/>
            <a:r>
              <a:t>Employed adults</a:t>
            </a:r>
          </a:p>
          <a:p>
            <a:pPr lvl="1"/>
            <a:r>
              <a:t>Adults who own their home with a mortgage.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COVID-19 vaccinated by inequalities</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been vaccinated against COVID-19 by inequalities</a:t>
            </a:r>
          </a:p>
        </p:txBody>
      </p:sp>
      <p:pic>
        <p:nvPicPr>
          <p:cNvPr id="6" name="gender" descr="The bar plot shows the proportion by gender compared to the Medway value (%). The value for Female was 90.2% which is similar compared to Medway. The value for Male was 87.6%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4.7% which is worse compared to Medway. The value for 25-34 was 78.5% which is worse compared to Medway. The value for 35-44 was 87.1% which is similar compared to Medway. The value for 45-54 was 91.1% which is similar compared to Medway. The value for 55-64 was 92.1% which is similar compared to Medway. The value for 65-74 was 97.2% which is better compared to Medway. The value for 75-84 was 98% which is better compared to Medway. The value for 85+ was 98.5% which is bette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91.1% which is similar compared to Medway. The value for Ethnic minorities was 79.3% which is worse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80.5% which is worse compared to Medway. The value for 2 was 88.7% which is similar compared to Medway. The value for 3 was 89.9% which is similar compared to Medway. The value for 4 was 89.5% which is similar compared to Medway. The value for 5 was 95.6%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COVID-19 vaccinated by wider determinants</a:t>
            </a:r>
          </a:p>
        </p:txBody>
      </p:sp>
      <p:sp>
        <p:nvSpPr>
          <p:cNvPr id="3" name="Slide Number"/>
          <p:cNvSpPr>
            <a:spLocks noGrp="1"/>
          </p:cNvSpPr>
          <p:nvPr>
            <p:ph type="sldNum" sz="quarter" idx="12"/>
          </p:nvPr>
        </p:nvSpPr>
        <p:spPr>
          <a:xfrm>
            <a:off x="15304" y="34131"/>
            <a:ext cx="1440000" cy="365125"/>
          </a:xfrm>
        </p:spPr>
        <p:txBody>
          <a:bodyPr/>
          <a:lstStyle/>
          <a:p>
            <a:r>
              <a:t>46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have been vaccinated against COVID-19 by wider determinants</a:t>
            </a:r>
          </a:p>
        </p:txBody>
      </p:sp>
      <p:pic>
        <p:nvPicPr>
          <p:cNvPr id="6" name="qualification" descr="The bar plot shows the proportion by highest qualification level compared to the Medway value (%). The value for Level 1 / Level 2 was 88.5% which is similar compared to Medway. The value for Level 3 was 85.9% which is similar compared to Medway. The value for Level 4 / Level 5 was 89.1% which is similar compared to Medway. The value for Level 6 was 90% which is similar compared to Medway. The value for Level 7 / Level 8 was 90% which is similar compared to Medway. The value for Other professional qualification was 88%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8.3% which is similar compared to Medway. The value for Economic inactivity was 91.3% which is similar compared to Medway. The value for Unemployed was 76.4%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95.1% which is better compared to Medway. The value for Own with a mortgage was 90.3% which is similar compared to Medway. The value for Part own and part rent (shared ownership) was 80.8% which is similar compared to Medway. The value for Rent (with or without housing benefit) was 80.7% which is worse compared to Medway. The value for Live here rent free was suppressed which is not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COVID-19 vaccinated</a:t>
            </a:r>
          </a:p>
        </p:txBody>
      </p:sp>
      <p:sp>
        <p:nvSpPr>
          <p:cNvPr id="3" name="Slide Number"/>
          <p:cNvSpPr>
            <a:spLocks noGrp="1"/>
          </p:cNvSpPr>
          <p:nvPr>
            <p:ph type="sldNum" sz="quarter" idx="12"/>
          </p:nvPr>
        </p:nvSpPr>
        <p:spPr>
          <a:xfrm>
            <a:off x="15304" y="34131"/>
            <a:ext cx="1440000" cy="365125"/>
          </a:xfrm>
        </p:spPr>
        <p:txBody>
          <a:bodyPr/>
          <a:lstStyle/>
          <a:p>
            <a:r>
              <a:t>47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88.9% of Medway adults are fully vaccinated against COVID-19.</a:t>
            </a:r>
          </a:p>
          <a:p>
            <a:endParaRPr/>
          </a:p>
          <a:p>
            <a:r>
              <a:t>Certain groups in Medway are less likely to have been fully vaccinated against COVID-19. These groups include:</a:t>
            </a:r>
          </a:p>
          <a:p>
            <a:pPr lvl="1"/>
            <a:r>
              <a:t>Adults aged 18 to 34 years old</a:t>
            </a:r>
          </a:p>
          <a:p>
            <a:pPr lvl="1"/>
            <a:r>
              <a:t>Adults from minority ethnic backgrounds</a:t>
            </a:r>
          </a:p>
          <a:p>
            <a:pPr lvl="1"/>
            <a:r>
              <a:t>Adults living in areas of high deprivation (quintile 1)</a:t>
            </a:r>
          </a:p>
          <a:p>
            <a:pPr lvl="1"/>
            <a:r>
              <a:t>Unemployed adults</a:t>
            </a:r>
          </a:p>
          <a:p>
            <a:pPr lvl="1"/>
            <a:r>
              <a:t>Adults who rent (with or without housing benefit).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Risk factors</a:t>
            </a:r>
          </a:p>
        </p:txBody>
      </p:sp>
      <p:sp>
        <p:nvSpPr>
          <p:cNvPr id="3" name="Slide Number"/>
          <p:cNvSpPr>
            <a:spLocks noGrp="1"/>
          </p:cNvSpPr>
          <p:nvPr>
            <p:ph type="sldNum" sz="quarter" idx="12"/>
          </p:nvPr>
        </p:nvSpPr>
        <p:spPr>
          <a:xfrm>
            <a:off x="10433" y="-252920"/>
            <a:ext cx="1440000" cy="365125"/>
          </a:xfrm>
        </p:spPr>
        <p:txBody>
          <a:bodyPr/>
          <a:lstStyle/>
          <a:p>
            <a:r>
              <a:t>48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Current smokers by inequalities</a:t>
            </a:r>
          </a:p>
        </p:txBody>
      </p:sp>
      <p:sp>
        <p:nvSpPr>
          <p:cNvPr id="3" name="Slide Number"/>
          <p:cNvSpPr>
            <a:spLocks noGrp="1"/>
          </p:cNvSpPr>
          <p:nvPr>
            <p:ph type="sldNum" sz="quarter" idx="12"/>
          </p:nvPr>
        </p:nvSpPr>
        <p:spPr>
          <a:xfrm>
            <a:off x="15304" y="34131"/>
            <a:ext cx="1440000" cy="365125"/>
          </a:xfrm>
        </p:spPr>
        <p:txBody>
          <a:bodyPr/>
          <a:lstStyle/>
          <a:p>
            <a:r>
              <a:t>49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current smokers by inequalities</a:t>
            </a:r>
          </a:p>
        </p:txBody>
      </p:sp>
      <p:pic>
        <p:nvPicPr>
          <p:cNvPr id="6" name="gender" descr="The bar plot shows the proportion by gender compared to the Medway value (%). The value for Female was 14.5% which is similar compared to Medway. The value for Male was 16.9%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3.1% which is similar compared to Medway. The value for 25-34 was 19.9% which is similar compared to Medway. The value for 35-44 was 16.4% which is similar compared to Medway. The value for 45-54 was 14.8% which is similar compared to Medway. The value for 55-64 was 15.8% which is similar compared to Medway. The value for 65-74 was 11.6% which is similar compared to Medway. The value for 75-84 was 8% which is better compared to Medway. The value for 85+ was suppressed which is not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16.9% which is similar compared to Medway. The value for Ethnic minorities was 10.5%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3% which is worse compared to Medway. The value for 2 was 21.9% which is worse compared to Medway. The value for 3 was 17% which is similar compared to Medway. The value for 4 was 10.6% which is better compared to Medway. The value for 5 was 6.3%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Sample</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Medway Health and Wellbeing Survey selected a random sample of the Medway population.
From this sample, characteristics of the entire Medway population were estimated.
The random sample was created from a list of all 119,369 residential properties in Medway.
Medway is split into smaller areas called Lower Layer Super Output Areas (LSOAs) and there are 163 LSOAs in Medway.
Using the residential property list, a survey was sent out to 6.77% of the residential properties within each LSOA (a range of 6.58% to 6.78% across the 163 LSOAs).
In total, 7,998 residential properties were sent a survey.
One adult was asked to complete the survey for each residential property.
We asked the person whose birthday was next to complete the survey.
In total, there were around 3,600 responses.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Current smokers by wider determinants</a:t>
            </a:r>
          </a:p>
        </p:txBody>
      </p:sp>
      <p:sp>
        <p:nvSpPr>
          <p:cNvPr id="3" name="Slide Number"/>
          <p:cNvSpPr>
            <a:spLocks noGrp="1"/>
          </p:cNvSpPr>
          <p:nvPr>
            <p:ph type="sldNum" sz="quarter" idx="12"/>
          </p:nvPr>
        </p:nvSpPr>
        <p:spPr>
          <a:xfrm>
            <a:off x="15304" y="34131"/>
            <a:ext cx="1440000" cy="365125"/>
          </a:xfrm>
        </p:spPr>
        <p:txBody>
          <a:bodyPr/>
          <a:lstStyle/>
          <a:p>
            <a:r>
              <a:t>50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current smokers by wider determinants</a:t>
            </a:r>
          </a:p>
        </p:txBody>
      </p:sp>
      <p:pic>
        <p:nvPicPr>
          <p:cNvPr id="6" name="qualification" descr="The bar plot shows the proportion by highest qualification level compared to the Medway value (%). The value for Level 1 / Level 2 was 20.1% which is worse compared to Medway. The value for Level 3 was 17.5% which is similar compared to Medway. The value for Level 4 / Level 5 was 11.7% which is similar compared to Medway. The value for Level 6 was 7.9% which is better compared to Medway. The value for Level 7 / Level 8 was 8% which is better compared to Medway. The value for Other professional qualification was 18.5%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4.9% which is similar compared to Medway. The value for Economic inactivity was 15.2% which is similar compared to Medway. The value for Unemployed was 29.9%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0.5% which is better compared to Medway. The value for Own with a mortgage was 9.2% which is better compared to Medway. The value for Part own and part rent (shared ownership) was suppressed which is not compared to Medway. The value for Rent (with or without housing benefit) was 28.5% which is worse compared to Medway. The value for Live here rent free was 28.3% which is worse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Current smokers</a:t>
            </a:r>
          </a:p>
        </p:txBody>
      </p:sp>
      <p:sp>
        <p:nvSpPr>
          <p:cNvPr id="3" name="Slide Number"/>
          <p:cNvSpPr>
            <a:spLocks noGrp="1"/>
          </p:cNvSpPr>
          <p:nvPr>
            <p:ph type="sldNum" sz="quarter" idx="12"/>
          </p:nvPr>
        </p:nvSpPr>
        <p:spPr>
          <a:xfrm>
            <a:off x="15304" y="34131"/>
            <a:ext cx="1440000" cy="365125"/>
          </a:xfrm>
        </p:spPr>
        <p:txBody>
          <a:bodyPr/>
          <a:lstStyle/>
          <a:p>
            <a:r>
              <a:t>51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15.7% of Medway adults are smokers.</a:t>
            </a:r>
          </a:p>
          <a:p>
            <a:endParaRPr/>
          </a:p>
          <a:p>
            <a:r>
              <a:t>Certain groups in Medway are more likely to smoke. These groups include:</a:t>
            </a:r>
          </a:p>
          <a:p>
            <a:pPr lvl="1"/>
            <a:r>
              <a:t>Adults living in areas of high deprivation (quintiles 1 and 2)</a:t>
            </a:r>
          </a:p>
          <a:p>
            <a:pPr lvl="1"/>
            <a:r>
              <a:t>Adults whose highest qualification achieved is level 1 or 2</a:t>
            </a:r>
          </a:p>
          <a:p>
            <a:pPr lvl="1"/>
            <a:r>
              <a:t>Unemployed adults</a:t>
            </a:r>
          </a:p>
          <a:p>
            <a:pPr lvl="1"/>
            <a:r>
              <a:t>Adults who rent (with or without housing benefit) or live rent free.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alcohol consumption by inequalities</a:t>
            </a:r>
          </a:p>
        </p:txBody>
      </p:sp>
      <p:sp>
        <p:nvSpPr>
          <p:cNvPr id="3" name="Slide Number"/>
          <p:cNvSpPr>
            <a:spLocks noGrp="1"/>
          </p:cNvSpPr>
          <p:nvPr>
            <p:ph type="sldNum" sz="quarter" idx="12"/>
          </p:nvPr>
        </p:nvSpPr>
        <p:spPr>
          <a:xfrm>
            <a:off x="15304" y="34131"/>
            <a:ext cx="1440000" cy="365125"/>
          </a:xfrm>
        </p:spPr>
        <p:txBody>
          <a:bodyPr/>
          <a:lstStyle/>
          <a:p>
            <a:r>
              <a:t>52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consuming 15 or more units of alcohol a week by inequalities</a:t>
            </a:r>
          </a:p>
        </p:txBody>
      </p:sp>
      <p:pic>
        <p:nvPicPr>
          <p:cNvPr id="6" name="gender" descr="The bar plot shows the proportion by gender compared to the Medway value (%). The value for Female was 5.3% which is better compared to Medway. The value for Male was 13.4%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9% which is similar compared to Medway. The value for 25-34 was 6.6% which is similar compared to Medway. The value for 35-44 was 7.3% which is similar compared to Medway. The value for 45-54 was 9.5% which is similar compared to Medway. The value for 55-64 was 13.7% which is worse compared to Medway. The value for 65-74 was 11% which is similar compared to Medway. The value for 75-84 was 6.2% which is similar compared to Medway. The value for 85+ was 4%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10.4% which is similar compared to Medway. The value for Ethnic minorities was 4.3%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8% which is similar compared to Medway. The value for 2 was 10.3% which is similar compared to Medway. The value for 3 was 7.4% which is similar compared to Medway. The value for 4 was 8.5% which is similar compared to Medway. The value for 5 was 12.3%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alcohol consumption by wider determinants</a:t>
            </a:r>
          </a:p>
        </p:txBody>
      </p:sp>
      <p:sp>
        <p:nvSpPr>
          <p:cNvPr id="3" name="Slide Number"/>
          <p:cNvSpPr>
            <a:spLocks noGrp="1"/>
          </p:cNvSpPr>
          <p:nvPr>
            <p:ph type="sldNum" sz="quarter" idx="12"/>
          </p:nvPr>
        </p:nvSpPr>
        <p:spPr>
          <a:xfrm>
            <a:off x="15304" y="34131"/>
            <a:ext cx="1440000" cy="365125"/>
          </a:xfrm>
        </p:spPr>
        <p:txBody>
          <a:bodyPr/>
          <a:lstStyle/>
          <a:p>
            <a:r>
              <a:t>53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consuming 15 or more units of alcohol a week by wider determinants</a:t>
            </a:r>
          </a:p>
        </p:txBody>
      </p:sp>
      <p:pic>
        <p:nvPicPr>
          <p:cNvPr id="6" name="qualification" descr="The bar plot shows the proportion by highest qualification level compared to the Medway value (%). The value for Level 1 / Level 2 was 11.2% which is similar compared to Medway. The value for Level 3 was 8.7% which is similar compared to Medway. The value for Level 4 / Level 5 was 11.3% which is similar compared to Medway. The value for Level 6 was 6.9% which is similar compared to Medway. The value for Level 7 / Level 8 was 6.7% which is similar compared to Medway. The value for Other professional qualification was 9.8%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0.3% which is similar compared to Medway. The value for Economic inactivity was 7.1% which is similar compared to Medway. The value for Unemployed was 12.9%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0.9% which is similar compared to Medway. The value for Own with a mortgage was 9.1% which is similar compared to Medway. The value for Part own and part rent (shared ownership) was suppressed which is not compared to Medway. The value for Rent (with or without housing benefit) was 7.9% which is similar compared to Medway. The value for Live here rent free was suppressed which is not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alcohol consumption</a:t>
            </a:r>
          </a:p>
        </p:txBody>
      </p:sp>
      <p:sp>
        <p:nvSpPr>
          <p:cNvPr id="3" name="Slide Number"/>
          <p:cNvSpPr>
            <a:spLocks noGrp="1"/>
          </p:cNvSpPr>
          <p:nvPr>
            <p:ph type="sldNum" sz="quarter" idx="12"/>
          </p:nvPr>
        </p:nvSpPr>
        <p:spPr>
          <a:xfrm>
            <a:off x="15304" y="34131"/>
            <a:ext cx="1440000" cy="365125"/>
          </a:xfrm>
        </p:spPr>
        <p:txBody>
          <a:bodyPr/>
          <a:lstStyle/>
          <a:p>
            <a:r>
              <a:t>54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9.3% of Medway adults consume 15 or more units of alcohol a week.</a:t>
            </a:r>
          </a:p>
          <a:p>
            <a:endParaRPr/>
          </a:p>
          <a:p>
            <a:r>
              <a:t>Certain groups in Medway are more likely to have higher levels of alcohol consumption. These groups include:</a:t>
            </a:r>
          </a:p>
          <a:p>
            <a:pPr lvl="1"/>
            <a:r>
              <a:t>Males</a:t>
            </a:r>
          </a:p>
          <a:p>
            <a:pPr lvl="1"/>
            <a:r>
              <a:t>Adults aged 55 to 64 years old.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Excess weight by inequalities</a:t>
            </a:r>
          </a:p>
        </p:txBody>
      </p:sp>
      <p:sp>
        <p:nvSpPr>
          <p:cNvPr id="3" name="Slide Number"/>
          <p:cNvSpPr>
            <a:spLocks noGrp="1"/>
          </p:cNvSpPr>
          <p:nvPr>
            <p:ph type="sldNum" sz="quarter" idx="12"/>
          </p:nvPr>
        </p:nvSpPr>
        <p:spPr>
          <a:xfrm>
            <a:off x="15304" y="34131"/>
            <a:ext cx="1440000" cy="365125"/>
          </a:xfrm>
        </p:spPr>
        <p:txBody>
          <a:bodyPr/>
          <a:lstStyle/>
          <a:p>
            <a:r>
              <a:t>55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age-standardised proportion of Medway adults who are overweight or obese by inequalities</a:t>
            </a:r>
          </a:p>
        </p:txBody>
      </p:sp>
      <p:pic>
        <p:nvPicPr>
          <p:cNvPr id="6" name="gender" descr="The bar plot shows the proportion by gender compared to the Medway value (%). The value for Female was 57.6% which is better compared to Medway. The value for Male was 67.2% which is worse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37.3% which is better compared to Medway. The value for 25-34 was 57.9% which is similar compared to Medway. The value for 35-44 was 60.6% which is similar compared to Medway. The value for 45-54 was 72.7% which is worse compared to Medway. The value for 55-64 was 75.9% which is worse compared to Medway. The value for 65-74 was 67% which is similar compared to Medway. The value for 75-84 was 54.4% which is better compared to Medway. The value for 85+ was 31.6% which is bette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64.1% which is similar compared to Medway. The value for Ethnic minorities was 54.3% which is bette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2.9% which is similar compared to Medway. The value for 2 was 60.6% which is similar compared to Medway. The value for 3 was 61.5% which is similar compared to Medway. The value for 4 was 63.9% which is similar compared to Medway. The value for 5 was 62.6%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Excess weight by wider determinants</a:t>
            </a:r>
          </a:p>
        </p:txBody>
      </p:sp>
      <p:sp>
        <p:nvSpPr>
          <p:cNvPr id="3" name="Slide Number"/>
          <p:cNvSpPr>
            <a:spLocks noGrp="1"/>
          </p:cNvSpPr>
          <p:nvPr>
            <p:ph type="sldNum" sz="quarter" idx="12"/>
          </p:nvPr>
        </p:nvSpPr>
        <p:spPr>
          <a:xfrm>
            <a:off x="15304" y="34131"/>
            <a:ext cx="1440000" cy="365125"/>
          </a:xfrm>
        </p:spPr>
        <p:txBody>
          <a:bodyPr/>
          <a:lstStyle/>
          <a:p>
            <a:r>
              <a:t>56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age-standardised proportion of Medway adults who are overweight or obese by wider determinants</a:t>
            </a:r>
          </a:p>
        </p:txBody>
      </p:sp>
      <p:pic>
        <p:nvPicPr>
          <p:cNvPr id="6" name="qualification" descr="The bar plot shows the proportion by highest qualification level compared to the Medway value (%). The value for Level 1 / Level 2 was 69.9% which is worse compared to Medway. The value for Level 3 was 58.9% which is similar compared to Medway. The value for Level 4 / Level 5 was 66.1% which is similar compared to Medway. The value for Level 6 was 50.8% which is better compared to Medway. The value for Level 7 / Level 8 was 56.9% which is similar compared to Medway. The value for Other professional qualification was 68.3%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65.1% which is similar compared to Medway. The value for Economic inactivity was 59.4% which is similar compared to Medway. The value for Unemployed was 50.5%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61.5% which is similar compared to Medway. The value for Own with a mortgage was 64.6% which is similar compared to Medway. The value for Part own and part rent (shared ownership) was 71% which is similar compared to Medway. The value for Rent (with or without housing benefit) was 62.3% which is similar compared to Medway. The value for Live here rent free was 46%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Excess weight</a:t>
            </a:r>
          </a:p>
        </p:txBody>
      </p:sp>
      <p:sp>
        <p:nvSpPr>
          <p:cNvPr id="3" name="Slide Number"/>
          <p:cNvSpPr>
            <a:spLocks noGrp="1"/>
          </p:cNvSpPr>
          <p:nvPr>
            <p:ph type="sldNum" sz="quarter" idx="12"/>
          </p:nvPr>
        </p:nvSpPr>
        <p:spPr>
          <a:xfrm>
            <a:off x="15304" y="34131"/>
            <a:ext cx="1440000" cy="365125"/>
          </a:xfrm>
        </p:spPr>
        <p:txBody>
          <a:bodyPr/>
          <a:lstStyle/>
          <a:p>
            <a:r>
              <a:t>57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62.3% of Medway adults are overweight or obese.</a:t>
            </a:r>
          </a:p>
          <a:p>
            <a:endParaRPr/>
          </a:p>
          <a:p>
            <a:r>
              <a:t>Certain groups in Medway are more likely to be overweight or obese. These groups include:</a:t>
            </a:r>
          </a:p>
          <a:p>
            <a:pPr lvl="1"/>
            <a:r>
              <a:t>Males</a:t>
            </a:r>
          </a:p>
          <a:p>
            <a:pPr lvl="1"/>
            <a:r>
              <a:t>Adults aged 45 to 64 years old</a:t>
            </a:r>
          </a:p>
          <a:p>
            <a:pPr lvl="1"/>
            <a:r>
              <a:t>Adults whose highest qualification achieved is level 1 or 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Physical inactivity by inequalities</a:t>
            </a:r>
          </a:p>
        </p:txBody>
      </p:sp>
      <p:sp>
        <p:nvSpPr>
          <p:cNvPr id="3" name="Slide Number"/>
          <p:cNvSpPr>
            <a:spLocks noGrp="1"/>
          </p:cNvSpPr>
          <p:nvPr>
            <p:ph type="sldNum" sz="quarter" idx="12"/>
          </p:nvPr>
        </p:nvSpPr>
        <p:spPr>
          <a:xfrm>
            <a:off x="15304" y="34131"/>
            <a:ext cx="1440000" cy="365125"/>
          </a:xfrm>
        </p:spPr>
        <p:txBody>
          <a:bodyPr/>
          <a:lstStyle/>
          <a:p>
            <a:r>
              <a:t>58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not physically active by inequalities</a:t>
            </a:r>
          </a:p>
        </p:txBody>
      </p:sp>
      <p:pic>
        <p:nvPicPr>
          <p:cNvPr id="6" name="gender" descr="The bar plot shows the proportion by gender compared to the Medway value (%). The value for Female was 25.4% which is similar compared to Medway. The value for Male was 22%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15.8% which is similar compared to Medway. The value for 25-34 was 18% which is better compared to Medway. The value for 35-44 was 19.5% which is similar compared to Medway. The value for 45-54 was 21.6% which is similar compared to Medway. The value for 55-64 was 24.5% which is similar compared to Medway. The value for 65-74 was 30.4% which is worse compared to Medway. The value for 75-84 was 40% which is worse compared to Medway. The value for 85+ was 58.3%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3.5% which is similar compared to Medway. The value for Ethnic minorities was 24.8%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9.8% which is worse compared to Medway. The value for 2 was 24.7% which is similar compared to Medway. The value for 3 was 25.5% which is similar compared to Medway. The value for 4 was 22% which is similar compared to Medway. The value for 5 was 16.6%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Physical inactivity by wider determinants</a:t>
            </a:r>
          </a:p>
        </p:txBody>
      </p:sp>
      <p:sp>
        <p:nvSpPr>
          <p:cNvPr id="3" name="Slide Number"/>
          <p:cNvSpPr>
            <a:spLocks noGrp="1"/>
          </p:cNvSpPr>
          <p:nvPr>
            <p:ph type="sldNum" sz="quarter" idx="12"/>
          </p:nvPr>
        </p:nvSpPr>
        <p:spPr>
          <a:xfrm>
            <a:off x="15304" y="34131"/>
            <a:ext cx="1440000" cy="365125"/>
          </a:xfrm>
        </p:spPr>
        <p:txBody>
          <a:bodyPr/>
          <a:lstStyle/>
          <a:p>
            <a:r>
              <a:t>59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are not physically active by wider determinants</a:t>
            </a:r>
          </a:p>
        </p:txBody>
      </p:sp>
      <p:pic>
        <p:nvPicPr>
          <p:cNvPr id="6" name="qualification" descr="The bar plot shows the proportion by highest qualification level compared to the Medway value (%). The value for Level 1 / Level 2 was 22.7% which is similar compared to Medway. The value for Level 3 was 22.3% which is similar compared to Medway. The value for Level 4 / Level 5 was 15.6% which is better compared to Medway. The value for Level 6 was 16.6% which is better compared to Medway. The value for Level 7 / Level 8 was 20.3% which is similar compared to Medway. The value for Other professional qualification was 35.3% which is worse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7.5% which is better compared to Medway. The value for Economic inactivity was 33.4% which is worse compared to Medway. The value for Unemployed was 26.9%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26.1% which is similar compared to Medway. The value for Own with a mortgage was 17.2% which is better compared to Medway. The value for Part own and part rent (shared ownership) was 20.4% which is similar compared to Medway. The value for Rent (with or without housing benefit) was 29.6% which is worse compared to Medway. The value for Live here rent free was 30.9%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Weighting</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Weights were calculated to make the survey data more representative of the population it is designed to represent, i.e. Medway as a whole.
Weighting assigns a value to each survey response to indicate how much it should be represented in the analysis.
The weights for the Medway Health and Wellbeing Survey are currently based on the number of adults within each household and the known population distributions by Middle Layer Super Output Areas (MSOA), broad age band (18-64 and 65+) and sex.
This methodology is being developed and may be updated in the future.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Physical inactivity</a:t>
            </a:r>
          </a:p>
        </p:txBody>
      </p:sp>
      <p:sp>
        <p:nvSpPr>
          <p:cNvPr id="3" name="Slide Number"/>
          <p:cNvSpPr>
            <a:spLocks noGrp="1"/>
          </p:cNvSpPr>
          <p:nvPr>
            <p:ph type="sldNum" sz="quarter" idx="12"/>
          </p:nvPr>
        </p:nvSpPr>
        <p:spPr>
          <a:xfrm>
            <a:off x="15304" y="34131"/>
            <a:ext cx="1440000" cy="365125"/>
          </a:xfrm>
        </p:spPr>
        <p:txBody>
          <a:bodyPr/>
          <a:lstStyle/>
          <a:p>
            <a:r>
              <a:t>60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23.7% of Medway adults are not physically active.</a:t>
            </a:r>
          </a:p>
          <a:p>
            <a:endParaRPr/>
          </a:p>
          <a:p>
            <a:r>
              <a:t>Certain groups in Medway are more likely to be physically inactive. These groups include:</a:t>
            </a:r>
          </a:p>
          <a:p>
            <a:pPr lvl="1"/>
            <a:r>
              <a:t>Adults aged 65 and over</a:t>
            </a:r>
          </a:p>
          <a:p>
            <a:pPr lvl="1"/>
            <a:r>
              <a:t>Adults living in areas of high deprivation (quintile 1)</a:t>
            </a:r>
          </a:p>
          <a:p>
            <a:pPr lvl="1"/>
            <a:r>
              <a:t>Economically inactive adults</a:t>
            </a:r>
          </a:p>
          <a:p>
            <a:pPr lvl="1"/>
            <a:r>
              <a:t>Adults who rent (with or without housing benefit).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Mental health and wellbeing</a:t>
            </a:r>
          </a:p>
        </p:txBody>
      </p:sp>
      <p:sp>
        <p:nvSpPr>
          <p:cNvPr id="3" name="Slide Number"/>
          <p:cNvSpPr>
            <a:spLocks noGrp="1"/>
          </p:cNvSpPr>
          <p:nvPr>
            <p:ph type="sldNum" sz="quarter" idx="12"/>
          </p:nvPr>
        </p:nvSpPr>
        <p:spPr>
          <a:xfrm>
            <a:off x="10433" y="-252920"/>
            <a:ext cx="1440000" cy="365125"/>
          </a:xfrm>
        </p:spPr>
        <p:txBody>
          <a:bodyPr/>
          <a:lstStyle/>
          <a:p>
            <a:r>
              <a:t>61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or very high life satisfaction by inequalities</a:t>
            </a:r>
          </a:p>
        </p:txBody>
      </p:sp>
      <p:sp>
        <p:nvSpPr>
          <p:cNvPr id="3" name="Slide Number"/>
          <p:cNvSpPr>
            <a:spLocks noGrp="1"/>
          </p:cNvSpPr>
          <p:nvPr>
            <p:ph type="sldNum" sz="quarter" idx="12"/>
          </p:nvPr>
        </p:nvSpPr>
        <p:spPr>
          <a:xfrm>
            <a:off x="15304" y="34131"/>
            <a:ext cx="1440000" cy="365125"/>
          </a:xfrm>
        </p:spPr>
        <p:txBody>
          <a:bodyPr/>
          <a:lstStyle/>
          <a:p>
            <a:r>
              <a:t>62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life satisfaction levels by inequalities</a:t>
            </a:r>
          </a:p>
        </p:txBody>
      </p:sp>
      <p:pic>
        <p:nvPicPr>
          <p:cNvPr id="6" name="gender" descr="The bar plot shows the proportion by gender compared to the Medway value (%). The value for Female was 74.9% which is similar compared to Medway. The value for Male was 80.7%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3.4% which is similar compared to Medway. The value for 25-34 was 78.8% which is similar compared to Medway. The value for 35-44 was 82.2% which is similar compared to Medway. The value for 45-54 was 76.5% which is similar compared to Medway. The value for 55-64 was 75.6% which is similar compared to Medway. The value for 65-74 was 78% which is similar compared to Medway. The value for 75-84 was 77% which is similar compared to Medway. The value for 85+ was 70.8%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7% which is similar compared to Medway. The value for Ethnic minorities was 81.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74.7% which is similar compared to Medway. The value for 2 was 74.3% which is similar compared to Medway. The value for 3 was 75.2% which is similar compared to Medway. The value for 4 was 82.7% which is better compared to Medway. The value for 5 was 81.9%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or very high life satisfaction by wider determinants</a:t>
            </a:r>
          </a:p>
        </p:txBody>
      </p:sp>
      <p:sp>
        <p:nvSpPr>
          <p:cNvPr id="3" name="Slide Number"/>
          <p:cNvSpPr>
            <a:spLocks noGrp="1"/>
          </p:cNvSpPr>
          <p:nvPr>
            <p:ph type="sldNum" sz="quarter" idx="12"/>
          </p:nvPr>
        </p:nvSpPr>
        <p:spPr>
          <a:xfrm>
            <a:off x="15304" y="34131"/>
            <a:ext cx="1440000" cy="365125"/>
          </a:xfrm>
        </p:spPr>
        <p:txBody>
          <a:bodyPr/>
          <a:lstStyle/>
          <a:p>
            <a:r>
              <a:t>63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life satisfaction levels by wider determinants</a:t>
            </a:r>
          </a:p>
        </p:txBody>
      </p:sp>
      <p:pic>
        <p:nvPicPr>
          <p:cNvPr id="6" name="qualification" descr="The bar plot shows the proportion by highest qualification level compared to the Medway value (%). The value for Level 1 / Level 2 was 75.8% which is similar compared to Medway. The value for Level 3 was 80.2% which is similar compared to Medway. The value for Level 4 / Level 5 was 78.9% which is similar compared to Medway. The value for Level 6 was 79.9% which is similar compared to Medway. The value for Level 7 / Level 8 was 79.7% which is similar compared to Medway. The value for Other professional qualification was 76.6%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1.4% which is better compared to Medway. The value for Economic inactivity was 74.2% which is similar compared to Medway. The value for Unemployed was 62.7%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8.3% which is similar compared to Medway. The value for Own with a mortgage was 83.5% which is better compared to Medway. The value for Part own and part rent (shared ownership) was 72.8% which is similar compared to Medway. The value for Rent (with or without housing benefit) was 72.2% which is worse compared to Medway. The value for Live here rent free was 69.6%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or very high life satisfaction</a:t>
            </a:r>
          </a:p>
        </p:txBody>
      </p:sp>
      <p:sp>
        <p:nvSpPr>
          <p:cNvPr id="3" name="Slide Number"/>
          <p:cNvSpPr>
            <a:spLocks noGrp="1"/>
          </p:cNvSpPr>
          <p:nvPr>
            <p:ph type="sldNum" sz="quarter" idx="12"/>
          </p:nvPr>
        </p:nvSpPr>
        <p:spPr>
          <a:xfrm>
            <a:off x="15304" y="34131"/>
            <a:ext cx="1440000" cy="365125"/>
          </a:xfrm>
        </p:spPr>
        <p:txBody>
          <a:bodyPr/>
          <a:lstStyle/>
          <a:p>
            <a:r>
              <a:t>64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77.7% of Medway adults have high or very high life satisfaction levels.</a:t>
            </a:r>
          </a:p>
          <a:p>
            <a:endParaRPr/>
          </a:p>
          <a:p>
            <a:r>
              <a:t>Certain groups in Medway are less likely to have high or very high life satisfaction levels. These groups include:</a:t>
            </a:r>
          </a:p>
          <a:p>
            <a:pPr lvl="1"/>
            <a:r>
              <a:t>Unemployed adults</a:t>
            </a:r>
          </a:p>
          <a:p>
            <a:pPr lvl="1"/>
            <a:r>
              <a:t>Adults who rent (with or without housing benefit).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or very high worthwhile by inequalities</a:t>
            </a:r>
          </a:p>
        </p:txBody>
      </p:sp>
      <p:sp>
        <p:nvSpPr>
          <p:cNvPr id="3" name="Slide Number"/>
          <p:cNvSpPr>
            <a:spLocks noGrp="1"/>
          </p:cNvSpPr>
          <p:nvPr>
            <p:ph type="sldNum" sz="quarter" idx="12"/>
          </p:nvPr>
        </p:nvSpPr>
        <p:spPr>
          <a:xfrm>
            <a:off x="15304" y="34131"/>
            <a:ext cx="1440000" cy="365125"/>
          </a:xfrm>
        </p:spPr>
        <p:txBody>
          <a:bodyPr/>
          <a:lstStyle/>
          <a:p>
            <a:r>
              <a:t>65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worthwhile levels by inequalities</a:t>
            </a:r>
          </a:p>
        </p:txBody>
      </p:sp>
      <p:pic>
        <p:nvPicPr>
          <p:cNvPr id="6" name="gender" descr="The bar plot shows the proportion by gender compared to the Medway value (%). The value for Female was 76.9% which is similar compared to Medway. The value for Male was 80.4%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1.7% which is similar compared to Medway. The value for 25-34 was 80.1% which is similar compared to Medway. The value for 35-44 was 82.7% which is similar compared to Medway. The value for 45-54 was 80% which is similar compared to Medway. The value for 55-64 was 76.4% which is similar compared to Medway. The value for 65-74 was 78% which is similar compared to Medway. The value for 75-84 was 76.9% which is similar compared to Medway. The value for 85+ was 66%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8% which is similar compared to Medway. The value for Ethnic minorities was 81.6%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74.5% which is similar compared to Medway. The value for 2 was 73% which is worse compared to Medway. The value for 3 was 76.8% which is similar compared to Medway. The value for 4 was 84.4% which is better compared to Medway. The value for 5 was 84.4%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or very high worthwhile by wider determinants</a:t>
            </a:r>
          </a:p>
        </p:txBody>
      </p:sp>
      <p:sp>
        <p:nvSpPr>
          <p:cNvPr id="3" name="Slide Number"/>
          <p:cNvSpPr>
            <a:spLocks noGrp="1"/>
          </p:cNvSpPr>
          <p:nvPr>
            <p:ph type="sldNum" sz="quarter" idx="12"/>
          </p:nvPr>
        </p:nvSpPr>
        <p:spPr>
          <a:xfrm>
            <a:off x="15304" y="34131"/>
            <a:ext cx="1440000" cy="365125"/>
          </a:xfrm>
        </p:spPr>
        <p:txBody>
          <a:bodyPr/>
          <a:lstStyle/>
          <a:p>
            <a:r>
              <a:t>66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worthwhile levels by wider determinants</a:t>
            </a:r>
          </a:p>
        </p:txBody>
      </p:sp>
      <p:pic>
        <p:nvPicPr>
          <p:cNvPr id="6" name="qualification" descr="The bar plot shows the proportion by highest qualification level compared to the Medway value (%). The value for Level 1 / Level 2 was 75.8% which is similar compared to Medway. The value for Level 3 was 80.3% which is similar compared to Medway. The value for Level 4 / Level 5 was 82.9% which is similar compared to Medway. The value for Level 6 was 83.7% which is similar compared to Medway. The value for Level 7 / Level 8 was 81.4% which is similar compared to Medway. The value for Other professional qualification was 77.3%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83.7% which is better compared to Medway. The value for Economic inactivity was 72.7% which is worse compared to Medway. The value for Unemployed was 61.8%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9.7% which is similar compared to Medway. The value for Own with a mortgage was 85% which is better compared to Medway. The value for Part own and part rent (shared ownership) was 76.1% which is similar compared to Medway. The value for Rent (with or without housing benefit) was 71% which is worse compared to Medway. The value for Live here rent free was 74%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or very high worthwhile</a:t>
            </a:r>
          </a:p>
        </p:txBody>
      </p:sp>
      <p:sp>
        <p:nvSpPr>
          <p:cNvPr id="3" name="Slide Number"/>
          <p:cNvSpPr>
            <a:spLocks noGrp="1"/>
          </p:cNvSpPr>
          <p:nvPr>
            <p:ph type="sldNum" sz="quarter" idx="12"/>
          </p:nvPr>
        </p:nvSpPr>
        <p:spPr>
          <a:xfrm>
            <a:off x="15304" y="34131"/>
            <a:ext cx="1440000" cy="365125"/>
          </a:xfrm>
        </p:spPr>
        <p:txBody>
          <a:bodyPr/>
          <a:lstStyle/>
          <a:p>
            <a:r>
              <a:t>67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78.6% of Medway adults have high or very high worthwhile levels.</a:t>
            </a:r>
          </a:p>
          <a:p>
            <a:endParaRPr/>
          </a:p>
          <a:p>
            <a:r>
              <a:t>Certain groups in Medway are less likely to have high or very high worthwhile levels. These groups include:</a:t>
            </a:r>
          </a:p>
          <a:p>
            <a:pPr lvl="1"/>
            <a:r>
              <a:t>Adults aged 85 and over</a:t>
            </a:r>
          </a:p>
          <a:p>
            <a:pPr lvl="1"/>
            <a:r>
              <a:t>Adults living in areas of higher deprivation (quintile 2)</a:t>
            </a:r>
          </a:p>
          <a:p>
            <a:pPr lvl="1"/>
            <a:r>
              <a:t>Unemployed or economically inactive adults</a:t>
            </a:r>
          </a:p>
          <a:p>
            <a:pPr lvl="1"/>
            <a:r>
              <a:t>Adults who rent (with or without housing benefit).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High or very high happiness by inequalities</a:t>
            </a:r>
          </a:p>
        </p:txBody>
      </p:sp>
      <p:sp>
        <p:nvSpPr>
          <p:cNvPr id="3" name="Slide Number"/>
          <p:cNvSpPr>
            <a:spLocks noGrp="1"/>
          </p:cNvSpPr>
          <p:nvPr>
            <p:ph type="sldNum" sz="quarter" idx="12"/>
          </p:nvPr>
        </p:nvSpPr>
        <p:spPr>
          <a:xfrm>
            <a:off x="15304" y="34131"/>
            <a:ext cx="1440000" cy="365125"/>
          </a:xfrm>
        </p:spPr>
        <p:txBody>
          <a:bodyPr/>
          <a:lstStyle/>
          <a:p>
            <a:r>
              <a:t>68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happiness levels by inequalities</a:t>
            </a:r>
          </a:p>
        </p:txBody>
      </p:sp>
      <p:pic>
        <p:nvPicPr>
          <p:cNvPr id="6" name="gender" descr="The bar plot shows the proportion by gender compared to the Medway value (%). The value for Female was 72% which is similar compared to Medway. The value for Male was 74.7%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74.8% which is similar compared to Medway. The value for 25-34 was 72.2% which is similar compared to Medway. The value for 35-44 was 74.6% which is similar compared to Medway. The value for 45-54 was 73% which is similar compared to Medway. The value for 55-64 was 72.2% which is similar compared to Medway. The value for 65-74 was 74% which is similar compared to Medway. The value for 75-84 was 76.9% which is similar compared to Medway. The value for 85+ was 60.3%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3% which is similar compared to Medway. The value for Ethnic minorities was 75.2%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8% which is similar compared to Medway. The value for 2 was 67.8% which is worse compared to Medway. The value for 3 was 72.9% which is similar compared to Medway. The value for 4 was 78.7% which is better compared to Medway. The value for 5 was 79.4%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High or very high happiness by wider determinants</a:t>
            </a:r>
          </a:p>
        </p:txBody>
      </p:sp>
      <p:sp>
        <p:nvSpPr>
          <p:cNvPr id="3" name="Slide Number"/>
          <p:cNvSpPr>
            <a:spLocks noGrp="1"/>
          </p:cNvSpPr>
          <p:nvPr>
            <p:ph type="sldNum" sz="quarter" idx="12"/>
          </p:nvPr>
        </p:nvSpPr>
        <p:spPr>
          <a:xfrm>
            <a:off x="15304" y="34131"/>
            <a:ext cx="1440000" cy="365125"/>
          </a:xfrm>
        </p:spPr>
        <p:txBody>
          <a:bodyPr/>
          <a:lstStyle/>
          <a:p>
            <a:r>
              <a:t>69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high or very high happiness levels by wider determinants</a:t>
            </a:r>
          </a:p>
        </p:txBody>
      </p:sp>
      <p:pic>
        <p:nvPicPr>
          <p:cNvPr id="6" name="qualification" descr="The bar plot shows the proportion by highest qualification level compared to the Medway value (%). The value for Level 1 / Level 2 was 73.7% which is similar compared to Medway. The value for Level 3 was 72.4% which is similar compared to Medway. The value for Level 4 / Level 5 was 76.6% which is similar compared to Medway. The value for Level 6 was 75.8% which is similar compared to Medway. The value for Level 7 / Level 8 was 74.5% which is similar compared to Medway. The value for Other professional qualification was 72.7%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75.8% which is similar compared to Medway. The value for Economic inactivity was 71.3% which is similar compared to Medway. The value for Unemployed was 59.4%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6.4% which is similar compared to Medway. The value for Own with a mortgage was 78.5% which is better compared to Medway. The value for Part own and part rent (shared ownership) was 69.6% which is similar compared to Medway. The value for Rent (with or without housing benefit) was 64.5% which is worse compared to Medway. The value for Live here rent free was 74.2%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Estimating proportions</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rPr sz="2000" b="0" i="0" u="none" cap="none">
                <a:solidFill>
                  <a:srgbClr val="000000">
                    <a:alpha val="100000"/>
                  </a:srgbClr>
                </a:solidFill>
                <a:latin typeface="Calibri"/>
                <a:cs typeface="Calibri"/>
                <a:sym typeface="Calibri"/>
              </a:rPr>
              <a:t>The survey results are presented as proportions.</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Frequentist approach</a:t>
            </a:r>
          </a:p>
          <a:p>
            <a:r>
              <a:rPr sz="2000" b="0" i="0" u="none" cap="none">
                <a:solidFill>
                  <a:srgbClr val="000000">
                    <a:alpha val="100000"/>
                  </a:srgbClr>
                </a:solidFill>
                <a:latin typeface="Calibri"/>
                <a:cs typeface="Calibri"/>
                <a:sym typeface="Calibri"/>
              </a:rPr>
              <a:t>The majority of the survey analysis used a frequentist approach to estimate proportions.</a:t>
            </a:r>
          </a:p>
          <a:p>
            <a:r>
              <a:rPr sz="2000" b="0" i="0" u="none" cap="none">
                <a:solidFill>
                  <a:srgbClr val="000000">
                    <a:alpha val="100000"/>
                  </a:srgbClr>
                </a:solidFill>
                <a:latin typeface="Calibri"/>
                <a:cs typeface="Calibri"/>
                <a:sym typeface="Calibri"/>
              </a:rPr>
              <a:t>For each survey question, the number of responses per category were divided by the total number of survey responses. This method is based solely on the answers given in the survey.</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Bayesian approach</a:t>
            </a:r>
          </a:p>
          <a:p>
            <a:r>
              <a:rPr sz="2000" b="0" i="0" u="none" cap="none">
                <a:solidFill>
                  <a:srgbClr val="000000">
                    <a:alpha val="100000"/>
                  </a:srgbClr>
                </a:solidFill>
                <a:latin typeface="Calibri"/>
                <a:cs typeface="Calibri"/>
                <a:sym typeface="Calibri"/>
              </a:rPr>
              <a:t>In some cases, however, the sample size was too small to use the frequentist approach. For example, for ward level estimates. In this instance, a Bayesian approach was used to calculate the proportion.</a:t>
            </a:r>
          </a:p>
          <a:p>
            <a:r>
              <a:rPr sz="2000" b="0" i="0" u="none" cap="none">
                <a:solidFill>
                  <a:srgbClr val="000000">
                    <a:alpha val="100000"/>
                  </a:srgbClr>
                </a:solidFill>
                <a:latin typeface="Calibri"/>
                <a:cs typeface="Calibri"/>
                <a:sym typeface="Calibri"/>
              </a:rPr>
              <a:t>This involves using prior knowledge to estimate a proportion and then update this value based on the answers given in the survey.</a:t>
            </a:r>
          </a:p>
          <a:p>
            <a:r>
              <a:rPr sz="2000" b="0" i="0" u="none" cap="none">
                <a:solidFill>
                  <a:srgbClr val="000000">
                    <a:alpha val="100000"/>
                  </a:srgbClr>
                </a:solidFill>
                <a:latin typeface="Calibri"/>
                <a:cs typeface="Calibri"/>
                <a:sym typeface="Calibri"/>
              </a:rPr>
              <a:t>Current Bayesian model: Simple logistic regression model</a:t>
            </a:r>
          </a:p>
          <a:p>
            <a:r>
              <a:rPr sz="2000" b="0" i="0" u="none" cap="none">
                <a:solidFill>
                  <a:srgbClr val="000000">
                    <a:alpha val="100000"/>
                  </a:srgbClr>
                </a:solidFill>
                <a:latin typeface="Calibri"/>
                <a:cs typeface="Calibri"/>
                <a:sym typeface="Calibri"/>
              </a:rPr>
              <a:t>Bayesian model in development: Hierarchical logistic regression including multiple levels and predictor variables. Will also incorporate survey weights and age-standardisation.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High or very high happiness</a:t>
            </a:r>
          </a:p>
        </p:txBody>
      </p:sp>
      <p:sp>
        <p:nvSpPr>
          <p:cNvPr id="3" name="Slide Number"/>
          <p:cNvSpPr>
            <a:spLocks noGrp="1"/>
          </p:cNvSpPr>
          <p:nvPr>
            <p:ph type="sldNum" sz="quarter" idx="12"/>
          </p:nvPr>
        </p:nvSpPr>
        <p:spPr>
          <a:xfrm>
            <a:off x="15304" y="34131"/>
            <a:ext cx="1440000" cy="365125"/>
          </a:xfrm>
        </p:spPr>
        <p:txBody>
          <a:bodyPr/>
          <a:lstStyle/>
          <a:p>
            <a:r>
              <a:t>70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73.4% of Medway adults have high or very high happiness levels.</a:t>
            </a:r>
          </a:p>
          <a:p>
            <a:endParaRPr/>
          </a:p>
          <a:p>
            <a:r>
              <a:t>Certain groups in Medway are less likely to have high or very high happiness levels. These groups include:</a:t>
            </a:r>
          </a:p>
          <a:p>
            <a:pPr lvl="1"/>
            <a:r>
              <a:t>Adults aged 85 and over</a:t>
            </a:r>
          </a:p>
          <a:p>
            <a:pPr lvl="1"/>
            <a:r>
              <a:t>Adults living in areas of higher deprivation (quintile 2)</a:t>
            </a:r>
          </a:p>
          <a:p>
            <a:pPr lvl="1"/>
            <a:r>
              <a:t>Unemployed adults</a:t>
            </a:r>
          </a:p>
          <a:p>
            <a:pPr lvl="1"/>
            <a:r>
              <a:t>Adults who rent (with or without housing benefit).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Low or very low anxiety by inequalities</a:t>
            </a:r>
          </a:p>
        </p:txBody>
      </p:sp>
      <p:sp>
        <p:nvSpPr>
          <p:cNvPr id="3" name="Slide Number"/>
          <p:cNvSpPr>
            <a:spLocks noGrp="1"/>
          </p:cNvSpPr>
          <p:nvPr>
            <p:ph type="sldNum" sz="quarter" idx="12"/>
          </p:nvPr>
        </p:nvSpPr>
        <p:spPr>
          <a:xfrm>
            <a:off x="15304" y="34131"/>
            <a:ext cx="1440000" cy="365125"/>
          </a:xfrm>
        </p:spPr>
        <p:txBody>
          <a:bodyPr/>
          <a:lstStyle/>
          <a:p>
            <a:r>
              <a:t>71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low or very low anxiety levels by inequalities</a:t>
            </a:r>
          </a:p>
        </p:txBody>
      </p:sp>
      <p:pic>
        <p:nvPicPr>
          <p:cNvPr id="6" name="gender" descr="The bar plot shows the proportion by gender compared to the Medway value (%). The value for Female was 65.1% which is worse compared to Medway. The value for Male was 75.3% which is bette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61.7% which is similar compared to Medway. The value for 25-34 was 70.5% which is similar compared to Medway. The value for 35-44 was 70.2% which is similar compared to Medway. The value for 45-54 was 70.1% which is similar compared to Medway. The value for 55-64 was 70.2% which is similar compared to Medway. The value for 65-74 was 72% which is similar compared to Medway. The value for 75-84 was 75.6% which is similar compared to Medway. The value for 85+ was 63.9% which is similar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70.1% which is similar compared to Medway. The value for Ethnic minorities was 70.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66.7% which is similar compared to Medway. The value for 2 was 65.2% which is similar compared to Medway. The value for 3 was 67.4% which is similar compared to Medway. The value for 4 was 73.9% which is similar compared to Medway. The value for 5 was 77.4% which is bette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Low or very low anxiety by wider determinants</a:t>
            </a:r>
          </a:p>
        </p:txBody>
      </p:sp>
      <p:sp>
        <p:nvSpPr>
          <p:cNvPr id="3" name="Slide Number"/>
          <p:cNvSpPr>
            <a:spLocks noGrp="1"/>
          </p:cNvSpPr>
          <p:nvPr>
            <p:ph type="sldNum" sz="quarter" idx="12"/>
          </p:nvPr>
        </p:nvSpPr>
        <p:spPr>
          <a:xfrm>
            <a:off x="15304" y="34131"/>
            <a:ext cx="1440000" cy="365125"/>
          </a:xfrm>
        </p:spPr>
        <p:txBody>
          <a:bodyPr/>
          <a:lstStyle/>
          <a:p>
            <a:r>
              <a:t>72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with low or very low anxiety levels by wider determinants</a:t>
            </a:r>
          </a:p>
        </p:txBody>
      </p:sp>
      <p:pic>
        <p:nvPicPr>
          <p:cNvPr id="6" name="qualification" descr="The bar plot shows the proportion by highest qualification level compared to the Medway value (%). The value for Level 1 / Level 2 was 68.8% which is similar compared to Medway. The value for Level 3 was 69.2% which is similar compared to Medway. The value for Level 4 / Level 5 was 70% which is similar compared to Medway. The value for Level 6 was 75.3% which is similar compared to Medway. The value for Level 7 / Level 8 was 68.3% which is similar compared to Medway. The value for Other professional qualification was 72.2%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72.4% which is similar compared to Medway. The value for Economic inactivity was 67.4% which is similar compared to Medway. The value for Unemployed was 61.9%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71.1% which is similar compared to Medway. The value for Own with a mortgage was 73.6% which is similar compared to Medway. The value for Part own and part rent (shared ownership) was 62.7% which is similar compared to Medway. The value for Rent (with or without housing benefit) was 65.1% which is worse compared to Medway. The value for Live here rent free was 68.1%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Low or very low anxiety</a:t>
            </a:r>
          </a:p>
        </p:txBody>
      </p:sp>
      <p:sp>
        <p:nvSpPr>
          <p:cNvPr id="3" name="Slide Number"/>
          <p:cNvSpPr>
            <a:spLocks noGrp="1"/>
          </p:cNvSpPr>
          <p:nvPr>
            <p:ph type="sldNum" sz="quarter" idx="12"/>
          </p:nvPr>
        </p:nvSpPr>
        <p:spPr>
          <a:xfrm>
            <a:off x="15304" y="34131"/>
            <a:ext cx="1440000" cy="365125"/>
          </a:xfrm>
        </p:spPr>
        <p:txBody>
          <a:bodyPr/>
          <a:lstStyle/>
          <a:p>
            <a:r>
              <a:t>73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70.1% of Medway adults have low or very low anxiety levels.</a:t>
            </a:r>
          </a:p>
          <a:p>
            <a:endParaRPr/>
          </a:p>
          <a:p>
            <a:r>
              <a:t>Certain groups in Medway are less likely to have low or very low anxiety levels. These groups include:</a:t>
            </a:r>
          </a:p>
          <a:p>
            <a:pPr lvl="1"/>
            <a:r>
              <a:t>Females</a:t>
            </a:r>
          </a:p>
          <a:p>
            <a:pPr lvl="1"/>
            <a:r>
              <a:t>Adults who rent (with or without housing benefit).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Social isolation by inequalities</a:t>
            </a:r>
          </a:p>
        </p:txBody>
      </p:sp>
      <p:sp>
        <p:nvSpPr>
          <p:cNvPr id="3" name="Slide Number"/>
          <p:cNvSpPr>
            <a:spLocks noGrp="1"/>
          </p:cNvSpPr>
          <p:nvPr>
            <p:ph type="sldNum" sz="quarter" idx="12"/>
          </p:nvPr>
        </p:nvSpPr>
        <p:spPr>
          <a:xfrm>
            <a:off x="15304" y="34131"/>
            <a:ext cx="1440000" cy="365125"/>
          </a:xfrm>
        </p:spPr>
        <p:txBody>
          <a:bodyPr/>
          <a:lstStyle/>
          <a:p>
            <a:r>
              <a:t>74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isolated often or some of the time by inequalities</a:t>
            </a:r>
          </a:p>
        </p:txBody>
      </p:sp>
      <p:pic>
        <p:nvPicPr>
          <p:cNvPr id="6" name="gender" descr="The bar plot shows the proportion by gender compared to the Medway value (%). The value for Female was 27.1% which is similar compared to Medway. The value for Male was 21.3%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32.5% which is similar compared to Medway. The value for 25-34 was 26.2% which is similar compared to Medway. The value for 35-44 was 20.4% which is similar compared to Medway. The value for 45-54 was 21.2% which is similar compared to Medway. The value for 55-64 was 25.8% which is similar compared to Medway. The value for 65-74 was 24.8% which is similar compared to Medway. The value for 75-84 was 22.9% which is similar compared to Medway. The value for 85+ was 39.8%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4% which is similar compared to Medway. The value for Ethnic minorities was 25.3%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9.2% which is similar compared to Medway. The value for 2 was 28.7% which is similar compared to Medway. The value for 3 was 25% which is similar compared to Medway. The value for 4 was 18.9% which is better compared to Medway. The value for 5 was 19.6%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Social isolation by wider determinants</a:t>
            </a:r>
          </a:p>
        </p:txBody>
      </p:sp>
      <p:sp>
        <p:nvSpPr>
          <p:cNvPr id="3" name="Slide Number"/>
          <p:cNvSpPr>
            <a:spLocks noGrp="1"/>
          </p:cNvSpPr>
          <p:nvPr>
            <p:ph type="sldNum" sz="quarter" idx="12"/>
          </p:nvPr>
        </p:nvSpPr>
        <p:spPr>
          <a:xfrm>
            <a:off x="15304" y="34131"/>
            <a:ext cx="1440000" cy="365125"/>
          </a:xfrm>
        </p:spPr>
        <p:txBody>
          <a:bodyPr/>
          <a:lstStyle/>
          <a:p>
            <a:r>
              <a:t>75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isolated often or some of the time by wider determinants</a:t>
            </a:r>
          </a:p>
        </p:txBody>
      </p:sp>
      <p:pic>
        <p:nvPicPr>
          <p:cNvPr id="6" name="qualification" descr="The bar plot shows the proportion by highest qualification level compared to the Medway value (%). The value for Level 1 / Level 2 was 25% which is similar compared to Medway. The value for Level 3 was 23.3% which is similar compared to Medway. The value for Level 4 / Level 5 was 24.6% which is similar compared to Medway. The value for Level 6 was 23% which is similar compared to Medway. The value for Level 7 / Level 8 was 25.7% which is similar compared to Medway. The value for Other professional qualification was 24.2%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9.8% which is better compared to Medway. The value for Economic inactivity was 30.1% which is worse compared to Medway. The value for Unemployed was 35.4% which is worse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25% which is similar compared to Medway. The value for Own with a mortgage was 18.9% which is better compared to Medway. The value for Part own and part rent (shared ownership) was 26.6% which is similar compared to Medway. The value for Rent (with or without housing benefit) was 30.1% which is worse compared to Medway. The value for Live here rent free was 23.4%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Social isolation</a:t>
            </a:r>
          </a:p>
        </p:txBody>
      </p:sp>
      <p:sp>
        <p:nvSpPr>
          <p:cNvPr id="3" name="Slide Number"/>
          <p:cNvSpPr>
            <a:spLocks noGrp="1"/>
          </p:cNvSpPr>
          <p:nvPr>
            <p:ph type="sldNum" sz="quarter" idx="12"/>
          </p:nvPr>
        </p:nvSpPr>
        <p:spPr>
          <a:xfrm>
            <a:off x="15304" y="34131"/>
            <a:ext cx="1440000" cy="365125"/>
          </a:xfrm>
        </p:spPr>
        <p:txBody>
          <a:bodyPr/>
          <a:lstStyle/>
          <a:p>
            <a:r>
              <a:t>76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24.3% of Medway adults feel isolated often or some of the time.</a:t>
            </a:r>
          </a:p>
          <a:p>
            <a:endParaRPr/>
          </a:p>
          <a:p>
            <a:r>
              <a:t>Certain groups in Medway are more likely to feel isolated. These groups include:</a:t>
            </a:r>
          </a:p>
          <a:p>
            <a:pPr lvl="1"/>
            <a:r>
              <a:t>Adults aged 85 and over</a:t>
            </a:r>
          </a:p>
          <a:p>
            <a:pPr lvl="1"/>
            <a:r>
              <a:t>Unemployed and economically inactive adults</a:t>
            </a:r>
          </a:p>
          <a:p>
            <a:pPr lvl="1"/>
            <a:r>
              <a:t>Adults who rent (with or without housing benefit).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8" cy="652933"/>
          </a:xfrm>
        </p:spPr>
        <p:txBody>
          <a:bodyPr/>
          <a:lstStyle/>
          <a:p>
            <a:r>
              <a:t>Loneliness by inequalities</a:t>
            </a:r>
          </a:p>
        </p:txBody>
      </p:sp>
      <p:sp>
        <p:nvSpPr>
          <p:cNvPr id="3" name="Slide Number"/>
          <p:cNvSpPr>
            <a:spLocks noGrp="1"/>
          </p:cNvSpPr>
          <p:nvPr>
            <p:ph type="sldNum" sz="quarter" idx="12"/>
          </p:nvPr>
        </p:nvSpPr>
        <p:spPr>
          <a:xfrm>
            <a:off x="15304" y="34131"/>
            <a:ext cx="1440000" cy="365125"/>
          </a:xfrm>
        </p:spPr>
        <p:txBody>
          <a:bodyPr/>
          <a:lstStyle/>
          <a:p>
            <a:r>
              <a:t>77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lonely often / always or some of the time by inequalities</a:t>
            </a:r>
          </a:p>
        </p:txBody>
      </p:sp>
      <p:pic>
        <p:nvPicPr>
          <p:cNvPr id="6" name="gender" descr="The bar plot shows the proportion by gender compared to the Medway value (%). The value for Female was 23.9% which is similar compared to Medway. The value for Male was 17.2% which is similar compared to Medway."/>
          <p:cNvPicPr>
            <a:picLocks noGrp="1"/>
          </p:cNvPicPr>
          <p:nvPr>
            <p:ph sz="quarter" idx="15" hasCustomPrompt="1"/>
          </p:nvPr>
        </p:nvPicPr>
        <p:blipFill>
          <a:blip r:embed="rId2" cstate="print"/>
          <a:stretch>
            <a:fillRect/>
          </a:stretch>
        </p:blipFill>
        <p:spPr>
          <a:xfrm>
            <a:off x="274458" y="2038756"/>
            <a:ext cx="5442491" cy="1606268"/>
          </a:xfrm>
          <a:prstGeom prst="rect">
            <a:avLst/>
          </a:prstGeom>
        </p:spPr>
      </p:pic>
      <p:pic>
        <p:nvPicPr>
          <p:cNvPr id="7" name="age" descr="The bar plot shows the proportion by age group compared to the Medway value (%). The value for 18-24 was 27.8% which is similar compared to Medway. The value for 25-34 was 19.5% which is similar compared to Medway. The value for 35-44 was 18.3% which is similar compared to Medway. The value for 45-54 was 19% which is similar compared to Medway. The value for 55-64 was 23% which is similar compared to Medway. The value for 65-74 was 18.4% which is similar compared to Medway. The value for 75-84 was 21.8% which is similar compared to Medway. The value for 85+ was 33% which is worse compared to Medway."/>
          <p:cNvPicPr>
            <a:picLocks noGrp="1"/>
          </p:cNvPicPr>
          <p:nvPr>
            <p:ph sz="quarter" idx="21" hasCustomPrompt="1"/>
          </p:nvPr>
        </p:nvPicPr>
        <p:blipFill>
          <a:blip r:embed="rId3" cstate="print"/>
          <a:stretch>
            <a:fillRect/>
          </a:stretch>
        </p:blipFill>
        <p:spPr>
          <a:xfrm>
            <a:off x="274458" y="3789040"/>
            <a:ext cx="5461500" cy="3034827"/>
          </a:xfrm>
          <a:prstGeom prst="rect">
            <a:avLst/>
          </a:prstGeom>
        </p:spPr>
      </p:pic>
      <p:pic>
        <p:nvPicPr>
          <p:cNvPr id="8" name="ethnicity" descr="The bar plot shows the proportion by ethnic group compared to the Medway value (%). The value for White British/Irish was 20.8% which is similar compared to Medway. The value for Ethnic minorities was 19.7% which is similar compared to Medway."/>
          <p:cNvPicPr>
            <a:picLocks noGrp="1"/>
          </p:cNvPicPr>
          <p:nvPr>
            <p:ph sz="quarter" idx="14" hasCustomPrompt="1"/>
          </p:nvPr>
        </p:nvPicPr>
        <p:blipFill>
          <a:blip r:embed="rId4" cstate="print"/>
          <a:stretch>
            <a:fillRect/>
          </a:stretch>
        </p:blipFill>
        <p:spPr>
          <a:xfrm>
            <a:off x="5879978" y="1495223"/>
            <a:ext cx="6022238" cy="2365998"/>
          </a:xfrm>
          <a:prstGeom prst="rect">
            <a:avLst/>
          </a:prstGeom>
        </p:spPr>
      </p:pic>
      <p:pic>
        <p:nvPicPr>
          <p:cNvPr id="9" name="deprivation" descr="The bar plot shows the proportion by local deprivation quintile compared to the Medway value (%). The value for 1 was 24.2% which is similar compared to Medway. The value for 2 was 23% which is similar compared to Medway. The value for 3 was 21.7% which is similar compared to Medway. The value for 4 was 18% which is similar compared to Medway. The value for 5 was 16.2% which is similar compared to Medway."/>
          <p:cNvPicPr>
            <a:picLocks noGrp="1"/>
          </p:cNvPicPr>
          <p:nvPr>
            <p:ph sz="quarter" idx="22" hasCustomPrompt="1"/>
          </p:nvPr>
        </p:nvPicPr>
        <p:blipFill>
          <a:blip r:embed="rId5" cstate="print"/>
          <a:stretch>
            <a:fillRect/>
          </a:stretch>
        </p:blipFill>
        <p:spPr>
          <a:xfrm>
            <a:off x="5879978" y="4005235"/>
            <a:ext cx="6037562" cy="281863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006117" cy="652933"/>
          </a:xfrm>
        </p:spPr>
        <p:txBody>
          <a:bodyPr/>
          <a:lstStyle/>
          <a:p>
            <a:r>
              <a:t>Loneliness by wider determinants</a:t>
            </a:r>
          </a:p>
        </p:txBody>
      </p:sp>
      <p:sp>
        <p:nvSpPr>
          <p:cNvPr id="3" name="Slide Number"/>
          <p:cNvSpPr>
            <a:spLocks noGrp="1"/>
          </p:cNvSpPr>
          <p:nvPr>
            <p:ph type="sldNum" sz="quarter" idx="12"/>
          </p:nvPr>
        </p:nvSpPr>
        <p:spPr>
          <a:xfrm>
            <a:off x="15304" y="34131"/>
            <a:ext cx="1440000" cy="365125"/>
          </a:xfrm>
        </p:spPr>
        <p:txBody>
          <a:bodyPr/>
          <a:lstStyle/>
          <a:p>
            <a:r>
              <a:t>78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3" hasCustomPrompt="1"/>
          </p:nvPr>
        </p:nvSpPr>
        <p:spPr>
          <a:xfrm>
            <a:off x="274458" y="1052736"/>
            <a:ext cx="11627758" cy="298300"/>
          </a:xfrm>
        </p:spPr>
        <p:txBody>
          <a:bodyPr/>
          <a:lstStyle/>
          <a:p>
            <a:r>
              <a:t>Estimated proportion of Medway adults who feel lonely often / always or some of the time by wider determinants</a:t>
            </a:r>
          </a:p>
        </p:txBody>
      </p:sp>
      <p:pic>
        <p:nvPicPr>
          <p:cNvPr id="6" name="qualification" descr="The bar plot shows the proportion by highest qualification level compared to the Medway value (%). The value for Level 1 / Level 2 was 21.9% which is similar compared to Medway. The value for Level 3 was 21.4% which is similar compared to Medway. The value for Level 4 / Level 5 was 18.8% which is similar compared to Medway. The value for Level 6 was 19.2% which is similar compared to Medway. The value for Level 7 / Level 8 was 22% which is similar compared to Medway. The value for Other professional qualification was 16.8% which is similar compared to Medway."/>
          <p:cNvPicPr>
            <a:picLocks noGrp="1"/>
          </p:cNvPicPr>
          <p:nvPr>
            <p:ph sz="quarter" idx="15" hasCustomPrompt="1"/>
          </p:nvPr>
        </p:nvPicPr>
        <p:blipFill>
          <a:blip r:embed="rId2" cstate="print"/>
          <a:stretch>
            <a:fillRect/>
          </a:stretch>
        </p:blipFill>
        <p:spPr>
          <a:xfrm>
            <a:off x="268710" y="2204864"/>
            <a:ext cx="5174396" cy="4536500"/>
          </a:xfrm>
          <a:prstGeom prst="rect">
            <a:avLst/>
          </a:prstGeom>
        </p:spPr>
      </p:pic>
      <p:pic>
        <p:nvPicPr>
          <p:cNvPr id="7" name="employment" descr="The bar plot shows the proportion by economic activity group compared to the Medway value (%). The value for Employed was 17.5% which is similar compared to Medway. The value for Economic inactivity was 24.8% which is worse compared to Medway. The value for Unemployed was 26.2% which is similar compared to Medway."/>
          <p:cNvPicPr>
            <a:picLocks noGrp="1"/>
          </p:cNvPicPr>
          <p:nvPr>
            <p:ph sz="quarter" idx="14" hasCustomPrompt="1"/>
          </p:nvPr>
        </p:nvPicPr>
        <p:blipFill>
          <a:blip r:embed="rId3" cstate="print"/>
          <a:stretch>
            <a:fillRect/>
          </a:stretch>
        </p:blipFill>
        <p:spPr>
          <a:xfrm>
            <a:off x="5879978" y="1484784"/>
            <a:ext cx="6022238" cy="2425481"/>
          </a:xfrm>
          <a:prstGeom prst="rect">
            <a:avLst/>
          </a:prstGeom>
        </p:spPr>
      </p:pic>
      <p:pic>
        <p:nvPicPr>
          <p:cNvPr id="8" name="housing" descr="The bar plot shows the proportion by housing tenure compared to the Medway value (%). The value for Own outright was 19.8% which is similar compared to Medway. The value for Own with a mortgage was 17.1% which is similar compared to Medway. The value for Part own and part rent (shared ownership) was 29.6% which is similar compared to Medway. The value for Rent (with or without housing benefit) was 25.6% which is worse compared to Medway. The value for Live here rent free was 16.8% which is similar compared to Medway."/>
          <p:cNvPicPr>
            <a:picLocks noGrp="1"/>
          </p:cNvPicPr>
          <p:nvPr>
            <p:ph sz="quarter" idx="22" hasCustomPrompt="1"/>
          </p:nvPr>
        </p:nvPicPr>
        <p:blipFill>
          <a:blip r:embed="rId4" cstate="print"/>
          <a:stretch>
            <a:fillRect/>
          </a:stretch>
        </p:blipFill>
        <p:spPr>
          <a:xfrm>
            <a:off x="5879978" y="4083162"/>
            <a:ext cx="6037562" cy="265820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Summary: Loneliness</a:t>
            </a:r>
          </a:p>
        </p:txBody>
      </p:sp>
      <p:sp>
        <p:nvSpPr>
          <p:cNvPr id="3" name="Slide Number"/>
          <p:cNvSpPr>
            <a:spLocks noGrp="1"/>
          </p:cNvSpPr>
          <p:nvPr>
            <p:ph type="sldNum" sz="quarter" idx="12"/>
          </p:nvPr>
        </p:nvSpPr>
        <p:spPr>
          <a:xfrm>
            <a:off x="15304" y="34131"/>
            <a:ext cx="1440000" cy="365125"/>
          </a:xfrm>
        </p:spPr>
        <p:txBody>
          <a:bodyPr/>
          <a:lstStyle/>
          <a:p>
            <a:r>
              <a:t>79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weighted survey results estimate that 20.6% of Medway adults feel lonely often/always or some of the time.</a:t>
            </a:r>
          </a:p>
          <a:p>
            <a:endParaRPr/>
          </a:p>
          <a:p>
            <a:r>
              <a:t>Certain groups in Medway are more likely to feel lonely. These groups include:</a:t>
            </a:r>
          </a:p>
          <a:p>
            <a:pPr lvl="1"/>
            <a:r>
              <a:t>Adults aged 85 and over</a:t>
            </a:r>
          </a:p>
          <a:p>
            <a:pPr lvl="1"/>
            <a:r>
              <a:t>Economically inactive adults</a:t>
            </a:r>
          </a:p>
          <a:p>
            <a:pPr lvl="1"/>
            <a:r>
              <a:t>Adults who rent (with or without housing benefit).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Confidence intervals</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When samples are used, the values are usually accompanied by a measure of uncertainty.
Uncertainty relates to how an estimate might differ from the 'true value'.
Confidence intervals are used to show uncertainty in the Medway Health and Wellbeing Survey proportion estimates.
Confidence intervals provide a range in which we think the true proportion is likely to lie.
The confidence intervals are shown as lines in the middle of the bar graphs.
The wider the confidence interval, the greater the level of uncertainty in the estimate. This could be due to a small sample size or high variability.
A narrow confidence interval suggests that the estimate is more precise.
The 'logit' method has been used to calculate confidence intervals for the majority of the analysis.
However, when a Bayesian approach has been used to estimate the proportion, credible intervals are presented instead.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Validation</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objective of validation is to check the quality of the data collected from the Medway Health and Wellbeing survey.
Where possible, the survey estimates have been compared to values from national surveys, such as the Census and the Annual Population Survey, covering similar time periods.
Survey estimates have been considered acceptable if the value falls within the range (confidence interval) of the national survey.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1673</TotalTime>
  <Words>5620</Words>
  <Application>Microsoft Office PowerPoint</Application>
  <PresentationFormat>Widescreen</PresentationFormat>
  <Paragraphs>632</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Wingdings</vt:lpstr>
      <vt:lpstr>PHIT profiles</vt:lpstr>
      <vt:lpstr>Medway Health and Wellbeing Survey</vt:lpstr>
      <vt:lpstr>Inequalities and wider determinants summary</vt:lpstr>
      <vt:lpstr>Contact details</vt:lpstr>
      <vt:lpstr>Introduction</vt:lpstr>
      <vt:lpstr>Sample</vt:lpstr>
      <vt:lpstr>Weighting</vt:lpstr>
      <vt:lpstr>Estimating proportions</vt:lpstr>
      <vt:lpstr>Confidence intervals</vt:lpstr>
      <vt:lpstr>Validation</vt:lpstr>
      <vt:lpstr>Inequalities and wider determinants</vt:lpstr>
      <vt:lpstr>Demographics</vt:lpstr>
      <vt:lpstr>Ward</vt:lpstr>
      <vt:lpstr>PCN</vt:lpstr>
      <vt:lpstr>Gender</vt:lpstr>
      <vt:lpstr>Age group</vt:lpstr>
      <vt:lpstr>Broad age group</vt:lpstr>
      <vt:lpstr>Deprivation</vt:lpstr>
      <vt:lpstr>Ethnic group</vt:lpstr>
      <vt:lpstr>Sexual orientation</vt:lpstr>
      <vt:lpstr>Provision of unpaid care</vt:lpstr>
      <vt:lpstr>Wider determinants</vt:lpstr>
      <vt:lpstr>Highest qualification</vt:lpstr>
      <vt:lpstr>Highest level of qualification</vt:lpstr>
      <vt:lpstr>Economic activity</vt:lpstr>
      <vt:lpstr>Economic activity grouped</vt:lpstr>
      <vt:lpstr>Housing tenure</vt:lpstr>
      <vt:lpstr>Distance to greenspace</vt:lpstr>
      <vt:lpstr>General health</vt:lpstr>
      <vt:lpstr>Self-reported general health by inequalities</vt:lpstr>
      <vt:lpstr>Self-reported general health by wider determinants</vt:lpstr>
      <vt:lpstr>Summary: Self-reported general health</vt:lpstr>
      <vt:lpstr>Long term health conditions by inequalities</vt:lpstr>
      <vt:lpstr>Long term health conditions by wider determinants</vt:lpstr>
      <vt:lpstr>Summary: Long term health conditions</vt:lpstr>
      <vt:lpstr>Registered with a GP by inequalities</vt:lpstr>
      <vt:lpstr>Registered with a GP by wider determinants</vt:lpstr>
      <vt:lpstr>Summary: Registered with a GP</vt:lpstr>
      <vt:lpstr>Registered with a dentist by inequalities</vt:lpstr>
      <vt:lpstr>Registered with a dentist by wider determinants</vt:lpstr>
      <vt:lpstr>Summary: Registered with a dentist</vt:lpstr>
      <vt:lpstr>COVID-19</vt:lpstr>
      <vt:lpstr>Had COVID-19 by inequalities</vt:lpstr>
      <vt:lpstr>Had COVID-19 by wider determinants</vt:lpstr>
      <vt:lpstr>Summary: Had COVID-19</vt:lpstr>
      <vt:lpstr>COVID-19 vaccinated by inequalities</vt:lpstr>
      <vt:lpstr>COVID-19 vaccinated by wider determinants</vt:lpstr>
      <vt:lpstr>Summary: COVID-19 vaccinated</vt:lpstr>
      <vt:lpstr>Risk factors</vt:lpstr>
      <vt:lpstr>Current smokers by inequalities</vt:lpstr>
      <vt:lpstr>Current smokers by wider determinants</vt:lpstr>
      <vt:lpstr>Summary: Current smokers</vt:lpstr>
      <vt:lpstr>High alcohol consumption by inequalities</vt:lpstr>
      <vt:lpstr>High alcohol consumption by wider determinants</vt:lpstr>
      <vt:lpstr>Summary: High alcohol consumption</vt:lpstr>
      <vt:lpstr>Excess weight by inequalities</vt:lpstr>
      <vt:lpstr>Excess weight by wider determinants</vt:lpstr>
      <vt:lpstr>Summary: Excess weight</vt:lpstr>
      <vt:lpstr>Physical inactivity by inequalities</vt:lpstr>
      <vt:lpstr>Physical inactivity by wider determinants</vt:lpstr>
      <vt:lpstr>Summary: Physical inactivity</vt:lpstr>
      <vt:lpstr>Mental health and wellbeing</vt:lpstr>
      <vt:lpstr>High or very high life satisfaction by inequalities</vt:lpstr>
      <vt:lpstr>High or very high life satisfaction by wider determinants</vt:lpstr>
      <vt:lpstr>Summary: High or very high life satisfaction</vt:lpstr>
      <vt:lpstr>High or very high worthwhile by inequalities</vt:lpstr>
      <vt:lpstr>High or very high worthwhile by wider determinants</vt:lpstr>
      <vt:lpstr>Summary: High or very high worthwhile</vt:lpstr>
      <vt:lpstr>High or very high happiness by inequalities</vt:lpstr>
      <vt:lpstr>High or very high happiness by wider determinants</vt:lpstr>
      <vt:lpstr>Summary: High or very high happiness</vt:lpstr>
      <vt:lpstr>Low or very low anxiety by inequalities</vt:lpstr>
      <vt:lpstr>Low or very low anxiety by wider determinants</vt:lpstr>
      <vt:lpstr>Summary: Low or very low anxiety</vt:lpstr>
      <vt:lpstr>Social isolation by inequalities</vt:lpstr>
      <vt:lpstr>Social isolation by wider determinants</vt:lpstr>
      <vt:lpstr>Summary: Social isolation</vt:lpstr>
      <vt:lpstr>Loneliness by inequalities</vt:lpstr>
      <vt:lpstr>Loneliness by wider determinants</vt:lpstr>
      <vt:lpstr>Summary: Loneliness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Medway Health and Wellbeing Survey</dc:title>
  <dc:subject/>
  <dc:creator/>
  <cp:keywords/>
  <dc:description/>
  <cp:lastModifiedBy>goldring, natalie</cp:lastModifiedBy>
  <cp:revision>148</cp:revision>
  <dcterms:created xsi:type="dcterms:W3CDTF">2017-02-13T16:18:36Z</dcterms:created>
  <dcterms:modified xsi:type="dcterms:W3CDTF">2023-08-07T14:56:31Z</dcterms:modified>
  <cp:category/>
</cp:coreProperties>
</file>