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56" r:id="rId2"/>
    <p:sldId id="386" r:id="rId3"/>
    <p:sldId id="387" r:id="rId4"/>
    <p:sldId id="38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Lst>
  <p:sldSz cx="12192000" cy="6858000"/>
  <p:notesSz cx="6858000" cy="9144000"/>
  <p:custDataLst>
    <p:tags r:id="rId1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6" y="72"/>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1E8F6B2E-D4AF-4CDC-AE34-005D8ABA99A3}"/>
    <pc:docChg chg="modSld">
      <pc:chgData name="goldring, natalie" userId="c4d83fa0-7ac2-4b35-9460-146c7a42ff8a" providerId="ADAL" clId="{1E8F6B2E-D4AF-4CDC-AE34-005D8ABA99A3}" dt="2023-08-07T14:49:01.239" v="128" actId="1076"/>
      <pc:docMkLst>
        <pc:docMk/>
      </pc:docMkLst>
      <pc:sldChg chg="modSp mod">
        <pc:chgData name="goldring, natalie" userId="c4d83fa0-7ac2-4b35-9460-146c7a42ff8a" providerId="ADAL" clId="{1E8F6B2E-D4AF-4CDC-AE34-005D8ABA99A3}" dt="2023-08-07T14:39:13.209" v="119" actId="962"/>
        <pc:sldMkLst>
          <pc:docMk/>
          <pc:sldMk cId="0" sldId="266"/>
        </pc:sldMkLst>
        <pc:spChg chg="ord">
          <ac:chgData name="goldring, natalie" userId="c4d83fa0-7ac2-4b35-9460-146c7a42ff8a" providerId="ADAL" clId="{1E8F6B2E-D4AF-4CDC-AE34-005D8ABA99A3}" dt="2023-08-07T14:38:17.022" v="2" actId="13244"/>
          <ac:spMkLst>
            <pc:docMk/>
            <pc:sldMk cId="0" sldId="266"/>
            <ac:spMk id="6" creationId="{00000000-0000-0000-0000-000000000000}"/>
          </ac:spMkLst>
        </pc:spChg>
        <pc:graphicFrameChg chg="mod modGraphic">
          <ac:chgData name="goldring, natalie" userId="c4d83fa0-7ac2-4b35-9460-146c7a42ff8a" providerId="ADAL" clId="{1E8F6B2E-D4AF-4CDC-AE34-005D8ABA99A3}" dt="2023-08-07T14:39:13.209" v="119" actId="962"/>
          <ac:graphicFrameMkLst>
            <pc:docMk/>
            <pc:sldMk cId="0" sldId="266"/>
            <ac:graphicFrameMk id="5" creationId="{00000000-0000-0000-0000-000000000000}"/>
          </ac:graphicFrameMkLst>
        </pc:graphicFrameChg>
      </pc:sldChg>
      <pc:sldChg chg="modSp mod">
        <pc:chgData name="goldring, natalie" userId="c4d83fa0-7ac2-4b35-9460-146c7a42ff8a" providerId="ADAL" clId="{1E8F6B2E-D4AF-4CDC-AE34-005D8ABA99A3}" dt="2023-08-07T14:49:01.239" v="128" actId="1076"/>
        <pc:sldMkLst>
          <pc:docMk/>
          <pc:sldMk cId="0" sldId="267"/>
        </pc:sldMkLst>
        <pc:spChg chg="ord">
          <ac:chgData name="goldring, natalie" userId="c4d83fa0-7ac2-4b35-9460-146c7a42ff8a" providerId="ADAL" clId="{1E8F6B2E-D4AF-4CDC-AE34-005D8ABA99A3}" dt="2023-08-07T14:38:22.490" v="3" actId="13244"/>
          <ac:spMkLst>
            <pc:docMk/>
            <pc:sldMk cId="0" sldId="267"/>
            <ac:spMk id="6" creationId="{00000000-0000-0000-0000-000000000000}"/>
          </ac:spMkLst>
        </pc:spChg>
        <pc:graphicFrameChg chg="mod modGraphic">
          <ac:chgData name="goldring, natalie" userId="c4d83fa0-7ac2-4b35-9460-146c7a42ff8a" providerId="ADAL" clId="{1E8F6B2E-D4AF-4CDC-AE34-005D8ABA99A3}" dt="2023-08-07T14:39:21.444" v="127" actId="962"/>
          <ac:graphicFrameMkLst>
            <pc:docMk/>
            <pc:sldMk cId="0" sldId="267"/>
            <ac:graphicFrameMk id="5" creationId="{00000000-0000-0000-0000-000000000000}"/>
          </ac:graphicFrameMkLst>
        </pc:graphicFrameChg>
        <pc:picChg chg="mod">
          <ac:chgData name="goldring, natalie" userId="c4d83fa0-7ac2-4b35-9460-146c7a42ff8a" providerId="ADAL" clId="{1E8F6B2E-D4AF-4CDC-AE34-005D8ABA99A3}" dt="2023-08-07T14:49:01.239" v="128" actId="1076"/>
          <ac:picMkLst>
            <pc:docMk/>
            <pc:sldMk cId="0" sldId="267"/>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07/08/2023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676" r:id="rId47"/>
    <p:sldLayoutId id="2147483683" r:id="rId48"/>
    <p:sldLayoutId id="2147483691" r:id="rId49"/>
    <p:sldLayoutId id="2147483686" r:id="rId50"/>
    <p:sldLayoutId id="2147483720" r:id="rId51"/>
    <p:sldLayoutId id="2147483712" r:id="rId52"/>
    <p:sldLayoutId id="2147483713" r:id="rId53"/>
    <p:sldLayoutId id="2147483671" r:id="rId54"/>
    <p:sldLayoutId id="2147483677" r:id="rId55"/>
    <p:sldLayoutId id="2147483684" r:id="rId56"/>
    <p:sldLayoutId id="2147483697" r:id="rId57"/>
    <p:sldLayoutId id="2147483685" r:id="rId58"/>
    <p:sldLayoutId id="2147483721" r:id="rId59"/>
    <p:sldLayoutId id="2147483714" r:id="rId60"/>
    <p:sldLayoutId id="2147483715" r:id="rId6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60.xml"/><Relationship Id="rId5" Type="http://schemas.openxmlformats.org/officeDocument/2006/relationships/image" Target="../media/image175.png"/><Relationship Id="rId4" Type="http://schemas.openxmlformats.org/officeDocument/2006/relationships/image" Target="../media/image174.png"/></Relationships>
</file>

<file path=ppt/slides/_rels/slide10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61.xml"/><Relationship Id="rId4" Type="http://schemas.openxmlformats.org/officeDocument/2006/relationships/image" Target="../media/image17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58.xml"/></Relationships>
</file>

<file path=ppt/slides/_rels/slide10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59.xml"/></Relationships>
</file>

<file path=ppt/slides/_rels/slide107.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60.xml"/><Relationship Id="rId5" Type="http://schemas.openxmlformats.org/officeDocument/2006/relationships/image" Target="../media/image187.png"/><Relationship Id="rId4" Type="http://schemas.openxmlformats.org/officeDocument/2006/relationships/image" Target="../media/image186.png"/></Relationships>
</file>

<file path=ppt/slides/_rels/slide10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61.xml"/><Relationship Id="rId4" Type="http://schemas.openxmlformats.org/officeDocument/2006/relationships/image" Target="../media/image19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58.xml"/></Relationships>
</file>

<file path=ppt/slides/_rels/slide111.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57.xml"/></Relationships>
</file>

<file path=ppt/slides/_rels/slide112.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59.xml"/></Relationships>
</file>

<file path=ppt/slides/_rels/slide113.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60.xml"/><Relationship Id="rId5" Type="http://schemas.openxmlformats.org/officeDocument/2006/relationships/image" Target="../media/image199.png"/><Relationship Id="rId4" Type="http://schemas.openxmlformats.org/officeDocument/2006/relationships/image" Target="../media/image198.png"/></Relationships>
</file>

<file path=ppt/slides/_rels/slide11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61.xml"/><Relationship Id="rId4" Type="http://schemas.openxmlformats.org/officeDocument/2006/relationships/image" Target="../media/image20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6.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57.xml"/></Relationships>
</file>

<file path=ppt/slides/_rels/slide11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59.xml"/></Relationships>
</file>

<file path=ppt/slides/_rels/slide11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60.xml"/><Relationship Id="rId5" Type="http://schemas.openxmlformats.org/officeDocument/2006/relationships/image" Target="../media/image211.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1.xml"/><Relationship Id="rId4" Type="http://schemas.openxmlformats.org/officeDocument/2006/relationships/image" Target="../media/image21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2.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58.xml"/></Relationships>
</file>

<file path=ppt/slides/_rels/slide123.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57.xml"/></Relationships>
</file>

<file path=ppt/slides/_rels/slide124.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59.xml"/></Relationships>
</file>

<file path=ppt/slides/_rels/slide12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60.xml"/><Relationship Id="rId5" Type="http://schemas.openxmlformats.org/officeDocument/2006/relationships/image" Target="../media/image223.png"/><Relationship Id="rId4" Type="http://schemas.openxmlformats.org/officeDocument/2006/relationships/image" Target="../media/image222.png"/></Relationships>
</file>

<file path=ppt/slides/_rels/slide126.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61.xml"/><Relationship Id="rId4" Type="http://schemas.openxmlformats.org/officeDocument/2006/relationships/image" Target="../media/image22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8.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58.xml"/></Relationships>
</file>

<file path=ppt/slides/_rels/slide129.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59.xml"/></Relationships>
</file>

<file path=ppt/slides/_rels/slide131.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60.xml"/><Relationship Id="rId5" Type="http://schemas.openxmlformats.org/officeDocument/2006/relationships/image" Target="../media/image235.png"/><Relationship Id="rId4" Type="http://schemas.openxmlformats.org/officeDocument/2006/relationships/image" Target="../media/image234.png"/></Relationships>
</file>

<file path=ppt/slides/_rels/slide132.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61.xml"/><Relationship Id="rId4" Type="http://schemas.openxmlformats.org/officeDocument/2006/relationships/image" Target="../media/image238.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3.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3.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4.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3.xml"/><Relationship Id="rId5" Type="http://schemas.openxmlformats.org/officeDocument/2006/relationships/image" Target="../media/image80.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4.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3.xml"/><Relationship Id="rId5" Type="http://schemas.openxmlformats.org/officeDocument/2006/relationships/image" Target="../media/image92.png"/><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4.xml"/><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1.xml"/><Relationship Id="rId5" Type="http://schemas.openxmlformats.org/officeDocument/2006/relationships/image" Target="../media/image104.png"/><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2.xml"/><Relationship Id="rId4" Type="http://schemas.openxmlformats.org/officeDocument/2006/relationships/image" Target="../media/image10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41.xml"/><Relationship Id="rId5" Type="http://schemas.openxmlformats.org/officeDocument/2006/relationships/image" Target="../media/image116.png"/><Relationship Id="rId4" Type="http://schemas.openxmlformats.org/officeDocument/2006/relationships/image" Target="../media/image1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2.xml"/><Relationship Id="rId4" Type="http://schemas.openxmlformats.org/officeDocument/2006/relationships/image" Target="../media/image1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52.xml"/><Relationship Id="rId5" Type="http://schemas.openxmlformats.org/officeDocument/2006/relationships/image" Target="../media/image128.png"/><Relationship Id="rId4" Type="http://schemas.openxmlformats.org/officeDocument/2006/relationships/image" Target="../media/image127.png"/></Relationships>
</file>

<file path=ppt/slides/_rels/slide7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53.xml"/><Relationship Id="rId4" Type="http://schemas.openxmlformats.org/officeDocument/2006/relationships/image" Target="../media/image13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2.xml"/><Relationship Id="rId5" Type="http://schemas.openxmlformats.org/officeDocument/2006/relationships/image" Target="../media/image140.png"/><Relationship Id="rId4" Type="http://schemas.openxmlformats.org/officeDocument/2006/relationships/image" Target="../media/image139.png"/></Relationships>
</file>

<file path=ppt/slides/_rels/slide8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53.xml"/><Relationship Id="rId4" Type="http://schemas.openxmlformats.org/officeDocument/2006/relationships/image" Target="../media/image1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52.xml"/><Relationship Id="rId5" Type="http://schemas.openxmlformats.org/officeDocument/2006/relationships/image" Target="../media/image151.png"/><Relationship Id="rId4" Type="http://schemas.openxmlformats.org/officeDocument/2006/relationships/image" Target="../media/image150.png"/></Relationships>
</file>

<file path=ppt/slides/_rels/slide8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53.xml"/><Relationship Id="rId4" Type="http://schemas.openxmlformats.org/officeDocument/2006/relationships/image" Target="../media/image1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49.xml"/></Relationships>
</file>

<file path=ppt/slides/_rels/slide9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52.xml"/><Relationship Id="rId5" Type="http://schemas.openxmlformats.org/officeDocument/2006/relationships/image" Target="../media/image163.png"/><Relationship Id="rId4" Type="http://schemas.openxmlformats.org/officeDocument/2006/relationships/image" Target="../media/image162.png"/></Relationships>
</file>

<file path=ppt/slides/_rels/slide9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53.xml"/><Relationship Id="rId4" Type="http://schemas.openxmlformats.org/officeDocument/2006/relationships/image" Target="../media/image16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07/08/2023</a:t>
            </a:r>
          </a:p>
        </p:txBody>
      </p:sp>
      <p:sp>
        <p:nvSpPr>
          <p:cNvPr id="4" name="Type"/>
          <p:cNvSpPr>
            <a:spLocks noGrp="1"/>
          </p:cNvSpPr>
          <p:nvPr>
            <p:ph sz="quarter" idx="14"/>
          </p:nvPr>
        </p:nvSpPr>
        <p:spPr>
          <a:xfrm>
            <a:off x="914400" y="2744802"/>
            <a:ext cx="10363200" cy="1141398"/>
          </a:xfrm>
        </p:spPr>
        <p:txBody>
          <a:bodyPr/>
          <a:lstStyle/>
          <a:p>
            <a:r>
              <a:t>All Analysis</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10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life satisfaction by ward</a:t>
            </a:r>
          </a:p>
        </p:txBody>
      </p:sp>
      <p:sp>
        <p:nvSpPr>
          <p:cNvPr id="3" name="Slide Number"/>
          <p:cNvSpPr>
            <a:spLocks noGrp="1"/>
          </p:cNvSpPr>
          <p:nvPr>
            <p:ph type="sldNum" sz="quarter" idx="12"/>
          </p:nvPr>
        </p:nvSpPr>
        <p:spPr>
          <a:xfrm>
            <a:off x="15304" y="34131"/>
            <a:ext cx="1440000" cy="365125"/>
          </a:xfrm>
        </p:spPr>
        <p:txBody>
          <a:bodyPr/>
          <a:lstStyle/>
          <a:p>
            <a:r>
              <a:t>100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6.7% which is better compared to Medway. The value for Cuxton, Halling and Riverside was 85% which is better compared to Medway. The value for Princes Park was 84.1% which is better compared to Medway. The value for Rainham South West was 83.1% which is better compared to Medway. The value for Fort Horsted was 82.9% which is better compared to Medway. The value for Rochester West and Borstal was 80.5% which is better compared to Medway. The value for Luton was 78.7% which is similar compared to Medway. The value for Hempstead and Wigmore was 78% which is similar compared to Medway. The value for Rainham South East was 77.8% which is similar compared to Medway. The value for Lordswood and Walderslade was 76.9% which is similar compared to Medway. The value for Fort Pitt was 76.3% which is similar compared to Medway. The value for All Saints was 75.9% which is similar compared to Medway. The value for Twydall was 73.2% which is similar compared to Medway. The value for Rochester East and Warren Wood was 72.9% which is similar compared to Medway. The value for Hoo St Werburgh and High Halstow was 71% which is similar compared to Medway. The value for Chatham Central and Brompton was 70.4% which is similar compared to Medway. The value for Watling was 70.4% which is similar compared to Medway. The value for Strood West was 70.3% which is similar compared to Medway. The value for Rainham North was 70.2% which is similar compared to Medway. The value for Strood Rural was 69.8% which is similar compared to Medway. The value for Strood North and Frindsbury was 69.8% which is similar compared to Medway. The value for Gillingham North was 69.6% which is similar compared to Medway. The value for Gillingham South was 68% which is worse compared to Medway. The value for Wayfield and Weeds Wood was 66.1%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life satisfaction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have high or very high life satisfaction.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life satisfaction by inequalities</a:t>
            </a:r>
          </a:p>
        </p:txBody>
      </p:sp>
      <p:sp>
        <p:nvSpPr>
          <p:cNvPr id="3" name="Slide Number"/>
          <p:cNvSpPr>
            <a:spLocks noGrp="1"/>
          </p:cNvSpPr>
          <p:nvPr>
            <p:ph type="sldNum" sz="quarter" idx="12"/>
          </p:nvPr>
        </p:nvSpPr>
        <p:spPr>
          <a:xfrm>
            <a:off x="15304" y="34131"/>
            <a:ext cx="1440000" cy="365125"/>
          </a:xfrm>
        </p:spPr>
        <p:txBody>
          <a:bodyPr/>
          <a:lstStyle/>
          <a:p>
            <a:r>
              <a:t>101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life satisfaction levels by inequalities</a:t>
            </a:r>
          </a:p>
        </p:txBody>
      </p:sp>
      <p:pic>
        <p:nvPicPr>
          <p:cNvPr id="6" name="gender" descr="The bar plot shows the proportion by gender compared to the Medway value (%). The value for Female was 74.9% which is similar compared to Medway. The value for Male was 80.7%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3.4% which is similar compared to Medway. The value for 25-34 was 78.8% which is similar compared to Medway. The value for 35-44 was 82.2% which is similar compared to Medway. The value for 45-54 was 76.5% which is similar compared to Medway. The value for 55-64 was 75.6% which is similar compared to Medway. The value for 65-74 was 78% which is similar compared to Medway. The value for 75-84 was 77% which is similar compared to Medway. The value for 85+ was 70.8%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7% which is similar compared to Medway. The value for Ethnic minorities was 81.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74.7% which is similar compared to Medway. The value for 2 was 74.3% which is similar compared to Medway. The value for 3 was 75.2% which is similar compared to Medway. The value for 4 was 82.7% which is better compared to Medway. The value for 5 was 81.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life satisfaction by wider determinants</a:t>
            </a:r>
          </a:p>
        </p:txBody>
      </p:sp>
      <p:sp>
        <p:nvSpPr>
          <p:cNvPr id="3" name="Slide Number"/>
          <p:cNvSpPr>
            <a:spLocks noGrp="1"/>
          </p:cNvSpPr>
          <p:nvPr>
            <p:ph type="sldNum" sz="quarter" idx="12"/>
          </p:nvPr>
        </p:nvSpPr>
        <p:spPr>
          <a:xfrm>
            <a:off x="15304" y="34131"/>
            <a:ext cx="1440000" cy="365125"/>
          </a:xfrm>
        </p:spPr>
        <p:txBody>
          <a:bodyPr/>
          <a:lstStyle/>
          <a:p>
            <a:r>
              <a:t>102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life satisfaction levels by wider determinants</a:t>
            </a:r>
          </a:p>
        </p:txBody>
      </p:sp>
      <p:pic>
        <p:nvPicPr>
          <p:cNvPr id="6" name="qualification" descr="The bar plot shows the proportion by highest qualification level compared to the Medway value (%). The value for Level 1 / Level 2 was 75.8% which is similar compared to Medway. The value for Level 3 was 80.2% which is similar compared to Medway. The value for Level 4 / Level 5 was 78.9% which is similar compared to Medway. The value for Level 6 was 79.9% which is similar compared to Medway. The value for Level 7 / Level 8 was 79.7% which is similar compared to Medway. The value for Other professional qualification was 76.6%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1.4% which is better compared to Medway. The value for Economic inactivity was 74.2% which is similar compared to Medway. The value for Unemployed was 62.7%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8.3% which is similar compared to Medway. The value for Own with a mortgage was 83.5% which is better compared to Medway. The value for Part own and part rent (shared ownership) was 72.8% which is similar compared to Medway. The value for Rent (with or without housing benefit) was 72.2% which is worse compared to Medway. The value for Live here rent free was 69.6%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life satisfaction</a:t>
            </a:r>
          </a:p>
        </p:txBody>
      </p:sp>
      <p:sp>
        <p:nvSpPr>
          <p:cNvPr id="3" name="Slide Number"/>
          <p:cNvSpPr>
            <a:spLocks noGrp="1"/>
          </p:cNvSpPr>
          <p:nvPr>
            <p:ph type="sldNum" sz="quarter" idx="12"/>
          </p:nvPr>
        </p:nvSpPr>
        <p:spPr>
          <a:xfrm>
            <a:off x="15304" y="34131"/>
            <a:ext cx="1440000" cy="365125"/>
          </a:xfrm>
        </p:spPr>
        <p:txBody>
          <a:bodyPr/>
          <a:lstStyle/>
          <a:p>
            <a:r>
              <a:t>103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77.7% of Medway adults have high or very high life satisfaction levels.</a:t>
            </a:r>
          </a:p>
          <a:p>
            <a:endParaRPr/>
          </a:p>
          <a:p>
            <a:r>
              <a:t>Certain groups in Medway are less likely to have high or very high life satisfaction levels. These groups include:</a:t>
            </a:r>
          </a:p>
          <a:p>
            <a:pPr lvl="1"/>
            <a:r>
              <a:t>Adults in wards Wayfield &amp; Weeds Wood and Gillingham South</a:t>
            </a:r>
          </a:p>
          <a:p>
            <a:pPr lvl="1"/>
            <a:r>
              <a:t>Unemployed adults</a:t>
            </a:r>
          </a:p>
          <a:p>
            <a:pPr lvl="1"/>
            <a:r>
              <a:t>Adults who rent (with or without housing benefit).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Worthwhile</a:t>
            </a:r>
          </a:p>
        </p:txBody>
      </p:sp>
      <p:sp>
        <p:nvSpPr>
          <p:cNvPr id="3" name="Slide Number"/>
          <p:cNvSpPr>
            <a:spLocks noGrp="1"/>
          </p:cNvSpPr>
          <p:nvPr>
            <p:ph type="sldNum" sz="quarter" idx="12"/>
          </p:nvPr>
        </p:nvSpPr>
        <p:spPr>
          <a:xfrm>
            <a:off x="15304" y="34131"/>
            <a:ext cx="1440000" cy="365125"/>
          </a:xfrm>
        </p:spPr>
        <p:txBody>
          <a:bodyPr/>
          <a:lstStyle/>
          <a:p>
            <a:r>
              <a:t>104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4.7%, the unweighted survey value was 7.4%, and the weighted survey value was 6.8%. In the category 'Medium', the national survey value was 16.0%, the unweighted survey value was 14.9%, and the weighted survey value was 14.5%. In the category 'High', the national survey value was 47.3%, the unweighted survey value was 45.8%, and the weighted survey value was 45.7%. In the category 'Very high', the national survey value was 32.0%, the unweighted survey value was 31.9%, and the weighted survey value was 33.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all levels of worthwhile are comparable to national personal wellbeing estimates (ONS).</a:t>
            </a:r>
          </a:p>
          <a:p>
            <a:pPr lvl="1"/>
            <a:r>
              <a:t>The most common response was high worthwhile (45.7%), and the least common response was low worthwhile (6.8%).</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worthwhile by PCN</a:t>
            </a:r>
          </a:p>
        </p:txBody>
      </p:sp>
      <p:sp>
        <p:nvSpPr>
          <p:cNvPr id="3" name="Slide Number"/>
          <p:cNvSpPr>
            <a:spLocks noGrp="1"/>
          </p:cNvSpPr>
          <p:nvPr>
            <p:ph type="sldNum" sz="quarter" idx="12"/>
          </p:nvPr>
        </p:nvSpPr>
        <p:spPr>
          <a:xfrm>
            <a:off x="15304" y="34131"/>
            <a:ext cx="1440000" cy="365125"/>
          </a:xfrm>
        </p:spPr>
        <p:txBody>
          <a:bodyPr/>
          <a:lstStyle/>
          <a:p>
            <a:r>
              <a:t>105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8.6%). The value for Rochester was 84% which is better compared to Medway. The value for Medway Rainham was 82.4% which is similar compared to Medway. The value for Medway South was 80% which is similar compared to Medway. The value for Strood was 78.1% which is similar compared to Medway. The value for Medway Peninsula was 76.8% which is similar compared to Medway. The value for Gillingham South was 76.1% which is similar compared to Medway. The value for Medway Central was 75.2% which is similar compared to Medway. The value for ! MPA was 72%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worthwhile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worthwhile by ward</a:t>
            </a:r>
          </a:p>
        </p:txBody>
      </p:sp>
      <p:sp>
        <p:nvSpPr>
          <p:cNvPr id="3" name="Slide Number"/>
          <p:cNvSpPr>
            <a:spLocks noGrp="1"/>
          </p:cNvSpPr>
          <p:nvPr>
            <p:ph type="sldNum" sz="quarter" idx="12"/>
          </p:nvPr>
        </p:nvSpPr>
        <p:spPr>
          <a:xfrm>
            <a:off x="15304" y="34131"/>
            <a:ext cx="1440000" cy="365125"/>
          </a:xfrm>
        </p:spPr>
        <p:txBody>
          <a:bodyPr/>
          <a:lstStyle/>
          <a:p>
            <a:r>
              <a:t>106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90.7% which is better compared to Medway. The value for Cuxton, Halling and Riverside was 85.1% which is better compared to Medway. The value for Princes Park was 84.1% which is better compared to Medway. The value for Rainham South West was 83.2% which is better compared to Medway. The value for Fort Horsted was 83.1% which is better compared to Medway. The value for Lordswood and Walderslade was 82.5% which is better compared to Medway. The value for Hempstead and Wigmore was 82.3% which is better compared to Medway. The value for Luton was 81.4% which is better compared to Medway. The value for Rochester West and Borstal was 78.4% which is similar compared to Medway. The value for Rainham South East was 77.4% which is similar compared to Medway. The value for Rochester East and Warren Wood was 75.9% which is similar compared to Medway. The value for All Saints was 75.8% which is similar compared to Medway. The value for Watling was 74.5% which is similar compared to Medway. The value for Hoo St Werburgh and High Halstow was 73.4% which is similar compared to Medway. The value for Twydall was 73.3% which is similar compared to Medway. The value for Rainham North was 73.3% which is similar compared to Medway. The value for Strood West was 72.7% which is similar compared to Medway. The value for Fort Pitt was 72.5% which is similar compared to Medway. The value for Chatham Central and Brompton was 71.8% which is similar compared to Medway. The value for Strood Rural was 71.2% which is similar compared to Medway. The value for Gillingham North was 70.1% which is worse compared to Medway. The value for Strood North and Frindsbury was 69.1% which is worse compared to Medway. The value for Gillingham South was 68.9% which is worse compared to Medway. The value for Wayfield and Weeds Wood was 6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worthwhile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with high or very high worthwhile levels.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worthwhile by inequalities</a:t>
            </a:r>
          </a:p>
        </p:txBody>
      </p:sp>
      <p:sp>
        <p:nvSpPr>
          <p:cNvPr id="3" name="Slide Number"/>
          <p:cNvSpPr>
            <a:spLocks noGrp="1"/>
          </p:cNvSpPr>
          <p:nvPr>
            <p:ph type="sldNum" sz="quarter" idx="12"/>
          </p:nvPr>
        </p:nvSpPr>
        <p:spPr>
          <a:xfrm>
            <a:off x="15304" y="34131"/>
            <a:ext cx="1440000" cy="365125"/>
          </a:xfrm>
        </p:spPr>
        <p:txBody>
          <a:bodyPr/>
          <a:lstStyle/>
          <a:p>
            <a:r>
              <a:t>107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worthwhile levels by inequalities</a:t>
            </a:r>
          </a:p>
        </p:txBody>
      </p:sp>
      <p:pic>
        <p:nvPicPr>
          <p:cNvPr id="6" name="gender" descr="The bar plot shows the proportion by gender compared to the Medway value (%). The value for Female was 76.9% which is similar compared to Medway. The value for Male was 80.4%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1.7% which is similar compared to Medway. The value for 25-34 was 80.1% which is similar compared to Medway. The value for 35-44 was 82.7% which is similar compared to Medway. The value for 45-54 was 80% which is similar compared to Medway. The value for 55-64 was 76.4% which is similar compared to Medway. The value for 65-74 was 78% which is similar compared to Medway. The value for 75-84 was 76.9% which is similar compared to Medway. The value for 85+ was 66%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8% which is similar compared to Medway. The value for Ethnic minorities was 81.6%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74.5% which is similar compared to Medway. The value for 2 was 73% which is worse compared to Medway. The value for 3 was 76.8% which is similar compared to Medway. The value for 4 was 84.4% which is better compared to Medway. The value for 5 was 84.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worthwhile by wider determinants</a:t>
            </a:r>
          </a:p>
        </p:txBody>
      </p:sp>
      <p:sp>
        <p:nvSpPr>
          <p:cNvPr id="3" name="Slide Number"/>
          <p:cNvSpPr>
            <a:spLocks noGrp="1"/>
          </p:cNvSpPr>
          <p:nvPr>
            <p:ph type="sldNum" sz="quarter" idx="12"/>
          </p:nvPr>
        </p:nvSpPr>
        <p:spPr>
          <a:xfrm>
            <a:off x="15304" y="34131"/>
            <a:ext cx="1440000" cy="365125"/>
          </a:xfrm>
        </p:spPr>
        <p:txBody>
          <a:bodyPr/>
          <a:lstStyle/>
          <a:p>
            <a:r>
              <a:t>108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worthwhile levels by wider determinants</a:t>
            </a:r>
          </a:p>
        </p:txBody>
      </p:sp>
      <p:pic>
        <p:nvPicPr>
          <p:cNvPr id="6" name="qualification" descr="The bar plot shows the proportion by highest qualification level compared to the Medway value (%). The value for Level 1 / Level 2 was 75.8% which is similar compared to Medway. The value for Level 3 was 80.3% which is similar compared to Medway. The value for Level 4 / Level 5 was 82.9% which is similar compared to Medway. The value for Level 6 was 83.7% which is similar compared to Medway. The value for Level 7 / Level 8 was 81.4% which is similar compared to Medway. The value for Other professional qualification was 77.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3.7% which is better compared to Medway. The value for Economic inactivity was 72.7% which is worse compared to Medway. The value for Unemployed was 61.8%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9.7% which is similar compared to Medway. The value for Own with a mortgage was 85% which is better compared to Medway. The value for Part own and part rent (shared ownership) was 76.1% which is similar compared to Medway. The value for Rent (with or without housing benefit) was 71% which is worse compared to Medway. The value for Live here rent free was 74%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worthwhile</a:t>
            </a:r>
          </a:p>
        </p:txBody>
      </p:sp>
      <p:sp>
        <p:nvSpPr>
          <p:cNvPr id="3" name="Slide Number"/>
          <p:cNvSpPr>
            <a:spLocks noGrp="1"/>
          </p:cNvSpPr>
          <p:nvPr>
            <p:ph type="sldNum" sz="quarter" idx="12"/>
          </p:nvPr>
        </p:nvSpPr>
        <p:spPr>
          <a:xfrm>
            <a:off x="15304" y="34131"/>
            <a:ext cx="1440000" cy="365125"/>
          </a:xfrm>
        </p:spPr>
        <p:txBody>
          <a:bodyPr/>
          <a:lstStyle/>
          <a:p>
            <a:r>
              <a:t>109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78.6% of Medway adults have high or very high worthwhile levels.</a:t>
            </a:r>
          </a:p>
          <a:p>
            <a:endParaRPr/>
          </a:p>
          <a:p>
            <a:r>
              <a:t>Certain groups in Medway are less likely to have high or very high worthwhile levels. These groups include:</a:t>
            </a:r>
          </a:p>
          <a:p>
            <a:pPr lvl="1"/>
            <a:r>
              <a:t>Adults in wards Strood North &amp; Frindsbury, Wayfield &amp; Weeds Wood, Gillingham North, and Gillingham South</a:t>
            </a:r>
          </a:p>
          <a:p>
            <a:pPr lvl="1"/>
            <a:r>
              <a:t>Adults aged 85 and over</a:t>
            </a:r>
          </a:p>
          <a:p>
            <a:pPr lvl="1"/>
            <a:r>
              <a:t>Adults living in areas of higher deprivation (quintile 2)</a:t>
            </a:r>
          </a:p>
          <a:p>
            <a:pPr lvl="1"/>
            <a:r>
              <a:t>Unemployed or economically inactive adults</a:t>
            </a:r>
          </a:p>
          <a:p>
            <a:pPr lvl="1"/>
            <a:r>
              <a:t>Adults who rent (with or without housing benefit).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Happiness</a:t>
            </a:r>
          </a:p>
        </p:txBody>
      </p:sp>
      <p:sp>
        <p:nvSpPr>
          <p:cNvPr id="3" name="Slide Number"/>
          <p:cNvSpPr>
            <a:spLocks noGrp="1"/>
          </p:cNvSpPr>
          <p:nvPr>
            <p:ph type="sldNum" sz="quarter" idx="12"/>
          </p:nvPr>
        </p:nvSpPr>
        <p:spPr>
          <a:xfrm>
            <a:off x="15304" y="34131"/>
            <a:ext cx="1440000" cy="365125"/>
          </a:xfrm>
        </p:spPr>
        <p:txBody>
          <a:bodyPr/>
          <a:lstStyle/>
          <a:p>
            <a:r>
              <a:t>110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10.4%, the unweighted survey value was 11.1%, and the weighted survey value was 10.7%. In the category 'Medium', the national survey value was 17.8%, the unweighted survey value was 16.8%, and the weighted survey value was 15.9%. In the category 'High', the national survey value was 38.2%, the unweighted survey value was 45.0%, and the weighted survey value was 45.3%. In the category 'Very high', the national survey value was 33.6%, the unweighted survey value was 27.1%, and the weighted survey value was 28.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all happiness levels are comparable to national personal wellbeing estimates (ONS).</a:t>
            </a:r>
          </a:p>
          <a:p>
            <a:pPr lvl="1"/>
            <a:r>
              <a:t>The most common response was high happiness (45.3%), and the least common response was low happiness (10.7%).</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happiness by PCN</a:t>
            </a:r>
          </a:p>
        </p:txBody>
      </p:sp>
      <p:sp>
        <p:nvSpPr>
          <p:cNvPr id="3" name="Slide Number"/>
          <p:cNvSpPr>
            <a:spLocks noGrp="1"/>
          </p:cNvSpPr>
          <p:nvPr>
            <p:ph type="sldNum" sz="quarter" idx="12"/>
          </p:nvPr>
        </p:nvSpPr>
        <p:spPr>
          <a:xfrm>
            <a:off x="15304" y="34131"/>
            <a:ext cx="1440000" cy="365125"/>
          </a:xfrm>
        </p:spPr>
        <p:txBody>
          <a:bodyPr/>
          <a:lstStyle/>
          <a:p>
            <a:r>
              <a:t>111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3.4%). The value for Medway Rainham was 78.5% which is similar compared to Medway. The value for Medway South was 74.1% which is similar compared to Medway. The value for Gillingham South was 73.7% which is similar compared to Medway. The value for ! MPA was 73.6% which is similar compared to Medway. The value for Strood was 73.4% which is similar compared to Medway. The value for Rochester was 72.1% which is similar compared to Medway. The value for Medway Peninsula was 71.2% which is similar compared to Medway. The value for Medway Central was 68.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happiness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happiness by ward</a:t>
            </a:r>
          </a:p>
        </p:txBody>
      </p:sp>
      <p:sp>
        <p:nvSpPr>
          <p:cNvPr id="3" name="Slide Number"/>
          <p:cNvSpPr>
            <a:spLocks noGrp="1"/>
          </p:cNvSpPr>
          <p:nvPr>
            <p:ph type="sldNum" sz="quarter" idx="12"/>
          </p:nvPr>
        </p:nvSpPr>
        <p:spPr>
          <a:xfrm>
            <a:off x="15304" y="34131"/>
            <a:ext cx="1440000" cy="365125"/>
          </a:xfrm>
        </p:spPr>
        <p:txBody>
          <a:bodyPr/>
          <a:lstStyle/>
          <a:p>
            <a:r>
              <a:t>112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Cuxton, Halling and Riverside was 85% which is better compared to Medway. The value for St Mary's Island was 82.6% which is better compared to Medway. The value for Fort Horsted was 78.5% which is better compared to Medway. The value for Lordswood and Walderslade was 78.2% which is better compared to Medway. The value for Rainham South East was 77.4% which is better compared to Medway. The value for Hempstead and Wigmore was 76.5% which is better compared to Medway. The value for Princes Park was 75.4% which is similar compared to Medway. The value for Rainham South West was 72.7% which is similar compared to Medway. The value for Watling was 72.2% which is similar compared to Medway. The value for Gillingham North was 71.9% which is similar compared to Medway. The value for Luton was 71.3% which is similar compared to Medway. The value for Rainham North was 70.2% which is similar compared to Medway. The value for Chatham Central and Brompton was 69.5% which is similar compared to Medway. The value for All Saints was 68.6% which is similar compared to Medway. The value for Twydall was 67.9% which is similar compared to Medway. The value for Gillingham South was 67.4% which is similar compared to Medway. The value for Hoo St Werburgh and High Halstow was 67.1% which is similar compared to Medway. The value for Strood Rural was 66.2% which is similar compared to Medway. The value for Fort Pitt was 65.7% which is similar compared to Medway. The value for Strood West was 65.7% which is similar compared to Medway. The value for Rochester West and Borstal was 65% which is similar compared to Medway. The value for Strood North and Frindsbury was 64.3% which is worse compared to Medway. The value for Wayfield and Weeds Wood was 64.3% which is similar compared to Medway. The value for Rochester East and Warren Wood was 64%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high or very high happiness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report high or very high happiness levels.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happiness by inequalities</a:t>
            </a:r>
          </a:p>
        </p:txBody>
      </p:sp>
      <p:sp>
        <p:nvSpPr>
          <p:cNvPr id="3" name="Slide Number"/>
          <p:cNvSpPr>
            <a:spLocks noGrp="1"/>
          </p:cNvSpPr>
          <p:nvPr>
            <p:ph type="sldNum" sz="quarter" idx="12"/>
          </p:nvPr>
        </p:nvSpPr>
        <p:spPr>
          <a:xfrm>
            <a:off x="15304" y="34131"/>
            <a:ext cx="1440000" cy="365125"/>
          </a:xfrm>
        </p:spPr>
        <p:txBody>
          <a:bodyPr/>
          <a:lstStyle/>
          <a:p>
            <a:r>
              <a:t>113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happiness levels by inequalities</a:t>
            </a:r>
          </a:p>
        </p:txBody>
      </p:sp>
      <p:pic>
        <p:nvPicPr>
          <p:cNvPr id="6" name="gender" descr="The bar plot shows the proportion by gender compared to the Medway value (%). The value for Female was 72% which is similar compared to Medway. The value for Male was 74.7%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4.8% which is similar compared to Medway. The value for 25-34 was 72.2% which is similar compared to Medway. The value for 35-44 was 74.6% which is similar compared to Medway. The value for 45-54 was 73% which is similar compared to Medway. The value for 55-64 was 72.2% which is similar compared to Medway. The value for 65-74 was 74% which is similar compared to Medway. The value for 75-84 was 76.9% which is similar compared to Medway. The value for 85+ was 60.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3% which is similar compared to Medway. The value for Ethnic minorities was 75.2%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8% which is similar compared to Medway. The value for 2 was 67.8% which is worse compared to Medway. The value for 3 was 72.9% which is similar compared to Medway. The value for 4 was 78.7% which is better compared to Medway. The value for 5 was 79.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happiness by wider determinants</a:t>
            </a:r>
          </a:p>
        </p:txBody>
      </p:sp>
      <p:sp>
        <p:nvSpPr>
          <p:cNvPr id="3" name="Slide Number"/>
          <p:cNvSpPr>
            <a:spLocks noGrp="1"/>
          </p:cNvSpPr>
          <p:nvPr>
            <p:ph type="sldNum" sz="quarter" idx="12"/>
          </p:nvPr>
        </p:nvSpPr>
        <p:spPr>
          <a:xfrm>
            <a:off x="15304" y="34131"/>
            <a:ext cx="1440000" cy="365125"/>
          </a:xfrm>
        </p:spPr>
        <p:txBody>
          <a:bodyPr/>
          <a:lstStyle/>
          <a:p>
            <a:r>
              <a:t>114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happiness levels by wider determinants</a:t>
            </a:r>
          </a:p>
        </p:txBody>
      </p:sp>
      <p:pic>
        <p:nvPicPr>
          <p:cNvPr id="6" name="qualification" descr="The bar plot shows the proportion by highest qualification level compared to the Medway value (%). The value for Level 1 / Level 2 was 73.7% which is similar compared to Medway. The value for Level 3 was 72.4% which is similar compared to Medway. The value for Level 4 / Level 5 was 76.6% which is similar compared to Medway. The value for Level 6 was 75.8% which is similar compared to Medway. The value for Level 7 / Level 8 was 74.5% which is similar compared to Medway. The value for Other professional qualification was 72.7%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5.8% which is similar compared to Medway. The value for Economic inactivity was 71.3% which is similar compared to Medway. The value for Unemployed was 59.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6.4% which is similar compared to Medway. The value for Own with a mortgage was 78.5% which is better compared to Medway. The value for Part own and part rent (shared ownership) was 69.6% which is similar compared to Medway. The value for Rent (with or without housing benefit) was 64.5% which is worse compared to Medway. The value for Live here rent free was 74.2%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happiness</a:t>
            </a:r>
          </a:p>
        </p:txBody>
      </p:sp>
      <p:sp>
        <p:nvSpPr>
          <p:cNvPr id="3" name="Slide Number"/>
          <p:cNvSpPr>
            <a:spLocks noGrp="1"/>
          </p:cNvSpPr>
          <p:nvPr>
            <p:ph type="sldNum" sz="quarter" idx="12"/>
          </p:nvPr>
        </p:nvSpPr>
        <p:spPr>
          <a:xfrm>
            <a:off x="15304" y="34131"/>
            <a:ext cx="1440000" cy="365125"/>
          </a:xfrm>
        </p:spPr>
        <p:txBody>
          <a:bodyPr/>
          <a:lstStyle/>
          <a:p>
            <a:r>
              <a:t>115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73.4% of Medway adults have high or very high happiness levels.</a:t>
            </a:r>
          </a:p>
          <a:p>
            <a:endParaRPr/>
          </a:p>
          <a:p>
            <a:r>
              <a:t>Certain groups in Medway are less likely to have high or very high happiness levels. These groups include:</a:t>
            </a:r>
          </a:p>
          <a:p>
            <a:pPr lvl="1"/>
            <a:r>
              <a:t>Adults in wards Rochester East &amp; Warren Wood and Strood North &amp; Frindsbury</a:t>
            </a:r>
          </a:p>
          <a:p>
            <a:pPr lvl="1"/>
            <a:r>
              <a:t>Adults aged 85 and over</a:t>
            </a:r>
          </a:p>
          <a:p>
            <a:pPr lvl="1"/>
            <a:r>
              <a:t>Adults living in areas of higher deprivation (quintile 2)</a:t>
            </a:r>
          </a:p>
          <a:p>
            <a:pPr lvl="1"/>
            <a:r>
              <a:t>Unemployed adults</a:t>
            </a:r>
          </a:p>
          <a:p>
            <a:pPr lvl="1"/>
            <a:r>
              <a:t>Adults who rent (with or without housing benefit).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Anxiety</a:t>
            </a:r>
          </a:p>
        </p:txBody>
      </p:sp>
      <p:sp>
        <p:nvSpPr>
          <p:cNvPr id="3" name="Slide Number"/>
          <p:cNvSpPr>
            <a:spLocks noGrp="1"/>
          </p:cNvSpPr>
          <p:nvPr>
            <p:ph type="sldNum" sz="quarter" idx="12"/>
          </p:nvPr>
        </p:nvSpPr>
        <p:spPr>
          <a:xfrm>
            <a:off x="15304" y="34131"/>
            <a:ext cx="1440000" cy="365125"/>
          </a:xfrm>
        </p:spPr>
        <p:txBody>
          <a:bodyPr/>
          <a:lstStyle/>
          <a:p>
            <a:r>
              <a:t>116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High', the national survey value was 24.7%, the unweighted survey value was 17.4%, and the weighted survey value was 18.4%. In the category 'Medium', the national survey value was 19.2%, the unweighted survey value was 12.2%, and the weighted survey value was 11.5%. In the category 'Low', the national survey value was 21.8%, the unweighted survey value was 19.3%, and the weighted survey value was 19.5%. In the category 'Very low', the national survey value was 34.3%, the unweighted survey value was 51.1%, and the weighted survey value was 50.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low and high anxiety levels are comparable to national personal wellbeing estimates (ONS).</a:t>
            </a:r>
          </a:p>
          <a:p>
            <a:pPr lvl="1"/>
            <a:r>
              <a:t>However, the weighted survey results showed a lower proportion of medium anxiety and a higher proportion of very low anxiety compared to national estimates.</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Very low (0-1), Low (2-3), Medium (4-5), High (6-10)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Low or very low anxiety by PCN</a:t>
            </a:r>
          </a:p>
        </p:txBody>
      </p:sp>
      <p:sp>
        <p:nvSpPr>
          <p:cNvPr id="3" name="Slide Number"/>
          <p:cNvSpPr>
            <a:spLocks noGrp="1"/>
          </p:cNvSpPr>
          <p:nvPr>
            <p:ph type="sldNum" sz="quarter" idx="12"/>
          </p:nvPr>
        </p:nvSpPr>
        <p:spPr>
          <a:xfrm>
            <a:off x="15304" y="34131"/>
            <a:ext cx="1440000" cy="365125"/>
          </a:xfrm>
        </p:spPr>
        <p:txBody>
          <a:bodyPr/>
          <a:lstStyle/>
          <a:p>
            <a:r>
              <a:t>117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0.1%). The value for Medway Rainham was 79.8% which is better compared to Medway. The value for Rochester was 74.3% which is similar compared to Medway. The value for Medway Central was 73.2% which is similar compared to Medway. The value for Medway South was 68% which is similar compared to Medway. The value for Medway Peninsula was 66.5% which is similar compared to Medway. The value for Gillingham South was 65% which is similar compared to Medway. The value for Strood was 64.9% which is similar compared to Medway. The value for ! MPA was 61.5%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low or very low anxiety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Very low (0-1), Low (2-3), Medium (4-5), High (6-10)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Low or very low anxiety by ward</a:t>
            </a:r>
          </a:p>
        </p:txBody>
      </p:sp>
      <p:sp>
        <p:nvSpPr>
          <p:cNvPr id="3" name="Slide Number"/>
          <p:cNvSpPr>
            <a:spLocks noGrp="1"/>
          </p:cNvSpPr>
          <p:nvPr>
            <p:ph type="sldNum" sz="quarter" idx="12"/>
          </p:nvPr>
        </p:nvSpPr>
        <p:spPr>
          <a:xfrm>
            <a:off x="15304" y="34131"/>
            <a:ext cx="1440000" cy="365125"/>
          </a:xfrm>
        </p:spPr>
        <p:txBody>
          <a:bodyPr/>
          <a:lstStyle/>
          <a:p>
            <a:r>
              <a:t>118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3.9% which is better compared to Medway. The value for Rainham South West was 83.3% which is better compared to Medway. The value for Hempstead and Wigmore was 79.4% which is better compared to Medway. The value for Luton was 77.4% which is better compared to Medway. The value for Rainham South East was 76.8% which is better compared to Medway. The value for Rainham North was 71.4% which is similar compared to Medway. The value for Lordswood and Walderslade was 70.9% which is similar compared to Medway. The value for Rochester East and Warren Wood was 70.8% which is similar compared to Medway. The value for Rochester West and Borstal was 70.7% which is similar compared to Medway. The value for Princes Park was 70.7% which is similar compared to Medway. The value for Fort Pitt was 70.1% which is similar compared to Medway. The value for Chatham Central and Brompton was 68.5% which is similar compared to Medway. The value for Strood North and Frindsbury was 67.9% which is similar compared to Medway. The value for Cuxton, Halling and Riverside was 67.7% which is similar compared to Medway. The value for Watling was 65.7% which is similar compared to Medway. The value for All Saints was 64.9% which is similar compared to Medway. The value for Twydall was 64.1% which is similar compared to Medway. The value for Strood Rural was 63.2% which is similar compared to Medway. The value for Fort Horsted was 63.1% which is similar compared to Medway. The value for Gillingham South was 61.7% which is worse compared to Medway. The value for Hoo St Werburgh and High Halstow was 61.3% which is worse compared to Medway. The value for Strood West was 60.1% which is worse compared to Medway. The value for Wayfield and Weeds Wood was 58% which is worse compared to Medway. The value for Gillingham North was 57.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ith low or very low anxiety levels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Answers: </a:t>
            </a:r>
            <a:r>
              <a:t> </a:t>
            </a:r>
            <a:r>
              <a:rPr sz="1000" b="0" i="0" u="none" cap="none">
                <a:solidFill>
                  <a:srgbClr val="595959">
                    <a:alpha val="100000"/>
                  </a:srgbClr>
                </a:solidFill>
                <a:latin typeface="Arial"/>
                <a:cs typeface="Arial"/>
                <a:sym typeface="Arial"/>
              </a:rPr>
              <a:t>Answers include people who report low or very low anxiety levels.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Low or very low anxiety by inequalities</a:t>
            </a:r>
          </a:p>
        </p:txBody>
      </p:sp>
      <p:sp>
        <p:nvSpPr>
          <p:cNvPr id="3" name="Slide Number"/>
          <p:cNvSpPr>
            <a:spLocks noGrp="1"/>
          </p:cNvSpPr>
          <p:nvPr>
            <p:ph type="sldNum" sz="quarter" idx="12"/>
          </p:nvPr>
        </p:nvSpPr>
        <p:spPr>
          <a:xfrm>
            <a:off x="15304" y="34131"/>
            <a:ext cx="1440000" cy="365125"/>
          </a:xfrm>
        </p:spPr>
        <p:txBody>
          <a:bodyPr/>
          <a:lstStyle/>
          <a:p>
            <a:r>
              <a:t>119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low or very low anxiety levels by inequalities</a:t>
            </a:r>
          </a:p>
        </p:txBody>
      </p:sp>
      <p:pic>
        <p:nvPicPr>
          <p:cNvPr id="6" name="gender" descr="The bar plot shows the proportion by gender compared to the Medway value (%). The value for Female was 65.1% which is worse compared to Medway. The value for Male was 75.3%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61.7% which is similar compared to Medway. The value for 25-34 was 70.5% which is similar compared to Medway. The value for 35-44 was 70.2% which is similar compared to Medway. The value for 45-54 was 70.1% which is similar compared to Medway. The value for 55-64 was 70.2% which is similar compared to Medway. The value for 65-74 was 72% which is similar compared to Medway. The value for 75-84 was 75.6% which is similar compared to Medway. The value for 85+ was 63.9%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0.1% which is similar compared to Medway. The value for Ethnic minorities was 70.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6.7% which is similar compared to Medway. The value for 2 was 65.2% which is similar compared to Medway. The value for 3 was 67.4% which is similar compared to Medway. The value for 4 was 73.9% which is similar compared to Medway. The value for 5 was 77.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Inequalities and wider determinants</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op"/>
          <p:cNvSpPr>
            <a:spLocks noGrp="1"/>
          </p:cNvSpPr>
          <p:nvPr>
            <p:ph sz="quarter" idx="14"/>
          </p:nvPr>
        </p:nvSpPr>
        <p:spPr>
          <a:xfrm>
            <a:off x="274458" y="1271741"/>
            <a:ext cx="11643084" cy="933124"/>
          </a:xfrm>
        </p:spPr>
        <p:txBody>
          <a:bodyPr/>
          <a:lstStyle/>
          <a:p>
            <a:r>
              <a:t>Survey estimates have also been calculated for inequalities and the wider determinants of health to explore the characteristics that may influence health states or risk factors.</a:t>
            </a:r>
          </a:p>
        </p:txBody>
      </p:sp>
      <p:sp>
        <p:nvSpPr>
          <p:cNvPr id="6" name="Left"/>
          <p:cNvSpPr>
            <a:spLocks noGrp="1"/>
          </p:cNvSpPr>
          <p:nvPr>
            <p:ph sz="quarter" idx="21"/>
          </p:nvPr>
        </p:nvSpPr>
        <p:spPr>
          <a:xfrm>
            <a:off x="274458" y="2324754"/>
            <a:ext cx="5677526" cy="3840550"/>
          </a:xfrm>
        </p:spPr>
        <p:txBody>
          <a:bodyPr/>
          <a:lstStyle/>
          <a:p>
            <a:pPr lvl="1"/>
            <a:r>
              <a:t>Inequalities</a:t>
            </a:r>
          </a:p>
          <a:p>
            <a:pPr lvl="2"/>
            <a:r>
              <a:t>Gender</a:t>
            </a:r>
          </a:p>
          <a:p>
            <a:pPr lvl="2"/>
            <a:r>
              <a:t>Age group</a:t>
            </a:r>
          </a:p>
          <a:p>
            <a:pPr lvl="2"/>
            <a:r>
              <a:t>Ethnic group</a:t>
            </a:r>
          </a:p>
          <a:p>
            <a:pPr lvl="2"/>
            <a:r>
              <a:t>Deprivation</a:t>
            </a:r>
          </a:p>
        </p:txBody>
      </p:sp>
      <p:sp>
        <p:nvSpPr>
          <p:cNvPr id="7" name="Right"/>
          <p:cNvSpPr>
            <a:spLocks noGrp="1"/>
          </p:cNvSpPr>
          <p:nvPr>
            <p:ph sz="quarter" idx="22"/>
          </p:nvPr>
        </p:nvSpPr>
        <p:spPr>
          <a:xfrm>
            <a:off x="6239272" y="2324754"/>
            <a:ext cx="5677526" cy="3840550"/>
          </a:xfrm>
        </p:spPr>
        <p:txBody>
          <a:bodyPr/>
          <a:lstStyle/>
          <a:p>
            <a:pPr lvl="1"/>
            <a:r>
              <a:t>Wider determinants</a:t>
            </a:r>
          </a:p>
          <a:p>
            <a:pPr lvl="2"/>
            <a:r>
              <a:t>Highest level of qualification</a:t>
            </a:r>
          </a:p>
          <a:p>
            <a:pPr lvl="2"/>
            <a:r>
              <a:t>Economic activity</a:t>
            </a:r>
          </a:p>
          <a:p>
            <a:pPr lvl="2"/>
            <a:r>
              <a:t>Housing tenure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Low or very low anxiety by wider determinants</a:t>
            </a:r>
          </a:p>
        </p:txBody>
      </p:sp>
      <p:sp>
        <p:nvSpPr>
          <p:cNvPr id="3" name="Slide Number"/>
          <p:cNvSpPr>
            <a:spLocks noGrp="1"/>
          </p:cNvSpPr>
          <p:nvPr>
            <p:ph type="sldNum" sz="quarter" idx="12"/>
          </p:nvPr>
        </p:nvSpPr>
        <p:spPr>
          <a:xfrm>
            <a:off x="15304" y="34131"/>
            <a:ext cx="1440000" cy="365125"/>
          </a:xfrm>
        </p:spPr>
        <p:txBody>
          <a:bodyPr/>
          <a:lstStyle/>
          <a:p>
            <a:r>
              <a:t>120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low or very low anxiety levels by wider determinants</a:t>
            </a:r>
          </a:p>
        </p:txBody>
      </p:sp>
      <p:pic>
        <p:nvPicPr>
          <p:cNvPr id="6" name="qualification" descr="The bar plot shows the proportion by highest qualification level compared to the Medway value (%). The value for Level 1 / Level 2 was 68.8% which is similar compared to Medway. The value for Level 3 was 69.2% which is similar compared to Medway. The value for Level 4 / Level 5 was 70% which is similar compared to Medway. The value for Level 6 was 75.3% which is similar compared to Medway. The value for Level 7 / Level 8 was 68.3% which is similar compared to Medway. The value for Other professional qualification was 72.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2.4% which is similar compared to Medway. The value for Economic inactivity was 67.4% which is similar compared to Medway. The value for Unemployed was 61.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1.1% which is similar compared to Medway. The value for Own with a mortgage was 73.6% which is similar compared to Medway. The value for Part own and part rent (shared ownership) was 62.7% which is similar compared to Medway. The value for Rent (with or without housing benefit) was 65.1% which is worse compared to Medway. The value for Live here rent free was 68.1%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Low or very low anxiety</a:t>
            </a:r>
          </a:p>
        </p:txBody>
      </p:sp>
      <p:sp>
        <p:nvSpPr>
          <p:cNvPr id="3" name="Slide Number"/>
          <p:cNvSpPr>
            <a:spLocks noGrp="1"/>
          </p:cNvSpPr>
          <p:nvPr>
            <p:ph type="sldNum" sz="quarter" idx="12"/>
          </p:nvPr>
        </p:nvSpPr>
        <p:spPr>
          <a:xfrm>
            <a:off x="15304" y="34131"/>
            <a:ext cx="1440000" cy="365125"/>
          </a:xfrm>
        </p:spPr>
        <p:txBody>
          <a:bodyPr/>
          <a:lstStyle/>
          <a:p>
            <a:r>
              <a:t>121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70.1% of Medway adults have low or very low anxiety levels.</a:t>
            </a:r>
          </a:p>
          <a:p>
            <a:endParaRPr/>
          </a:p>
          <a:p>
            <a:r>
              <a:t>Certain groups in Medway are less likely to have low or very low anxiety levels. These groups include:</a:t>
            </a:r>
          </a:p>
          <a:p>
            <a:pPr lvl="1"/>
            <a:r>
              <a:t>Adults in wards Strood West, Wayfield &amp; Weeds Wood, Gillingham North, Gillingham South, and Hoo St Werburgh &amp; High Halstow</a:t>
            </a:r>
          </a:p>
          <a:p>
            <a:pPr lvl="1"/>
            <a:r>
              <a:t>Females</a:t>
            </a:r>
          </a:p>
          <a:p>
            <a:pPr lvl="1"/>
            <a:r>
              <a:t>Adults who rent (with or without housing benefit).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a:t>
            </a:r>
          </a:p>
        </p:txBody>
      </p:sp>
      <p:sp>
        <p:nvSpPr>
          <p:cNvPr id="3" name="Slide Number"/>
          <p:cNvSpPr>
            <a:spLocks noGrp="1"/>
          </p:cNvSpPr>
          <p:nvPr>
            <p:ph type="sldNum" sz="quarter" idx="12"/>
          </p:nvPr>
        </p:nvSpPr>
        <p:spPr>
          <a:xfrm>
            <a:off x="15304" y="34131"/>
            <a:ext cx="1440000" cy="365125"/>
          </a:xfrm>
        </p:spPr>
        <p:txBody>
          <a:bodyPr/>
          <a:lstStyle/>
          <a:p>
            <a:r>
              <a:t>122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Often', the unweighted survey value was 6.8% and the weighted survey value was 6.3%. In the category 'Some of the time', the unweighted survey value was 19.7% and the weighted survey value was 18.0%. In the category 'Hardly ever or never', the unweighted survey value was 73.5% and the weighted survey value was 75.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6.3% of Medway adults often feel socially isolated, 18.0% feel socially isolated some of the time, and 75.7% never feel socially isolated.</a:t>
            </a:r>
          </a:p>
          <a:p>
            <a:pPr lvl="1"/>
            <a:r>
              <a:t>121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Some of the time, Hardly ever or never, Don't want to say.</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Often, Some of the time, Hardly ever or never.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 by PCN</a:t>
            </a:r>
          </a:p>
        </p:txBody>
      </p:sp>
      <p:sp>
        <p:nvSpPr>
          <p:cNvPr id="3" name="Slide Number"/>
          <p:cNvSpPr>
            <a:spLocks noGrp="1"/>
          </p:cNvSpPr>
          <p:nvPr>
            <p:ph type="sldNum" sz="quarter" idx="12"/>
          </p:nvPr>
        </p:nvSpPr>
        <p:spPr>
          <a:xfrm>
            <a:off x="15304" y="34131"/>
            <a:ext cx="1440000" cy="365125"/>
          </a:xfrm>
        </p:spPr>
        <p:txBody>
          <a:bodyPr/>
          <a:lstStyle/>
          <a:p>
            <a:r>
              <a:t>123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4.3%). The value for Rochester was 18.6% which is better compared to Medway. The value for Medway Rainham was 20.8% which is similar compared to Medway. The value for Medway South was 24% which is similar compared to Medway. The value for Strood was 24.1% which is similar compared to Medway. The value for Medway Central was 24.4% which is similar compared to Medway. The value for Medway Peninsula was 25.7% which is similar compared to Medway. The value for Gillingham South was 26.2% which is similar compared to Medway. The value for ! MPA was 40.6%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feel isolated often or some of the tim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Some of the time, Hardly ever or never, Don't want to say.</a:t>
            </a:r>
          </a:p>
          <a:p>
            <a:r>
              <a:rPr sz="1000" b="1" i="0" u="none" cap="none">
                <a:solidFill>
                  <a:srgbClr val="595959">
                    <a:alpha val="100000"/>
                  </a:srgbClr>
                </a:solidFill>
                <a:latin typeface="Arial"/>
                <a:cs typeface="Arial"/>
                <a:sym typeface="Arial"/>
              </a:rPr>
              <a:t>Category selected: Socially isolated:</a:t>
            </a:r>
            <a:r>
              <a:t> </a:t>
            </a:r>
            <a:r>
              <a:rPr sz="1000" b="0" i="0" u="none" cap="none">
                <a:solidFill>
                  <a:srgbClr val="595959">
                    <a:alpha val="100000"/>
                  </a:srgbClr>
                </a:solidFill>
                <a:latin typeface="Arial"/>
                <a:cs typeface="Arial"/>
                <a:sym typeface="Arial"/>
              </a:rPr>
              <a:t>Often; Some of the time.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 by ward</a:t>
            </a:r>
          </a:p>
        </p:txBody>
      </p:sp>
      <p:sp>
        <p:nvSpPr>
          <p:cNvPr id="3" name="Slide Number"/>
          <p:cNvSpPr>
            <a:spLocks noGrp="1"/>
          </p:cNvSpPr>
          <p:nvPr>
            <p:ph type="sldNum" sz="quarter" idx="12"/>
          </p:nvPr>
        </p:nvSpPr>
        <p:spPr>
          <a:xfrm>
            <a:off x="15304" y="34131"/>
            <a:ext cx="1440000" cy="365125"/>
          </a:xfrm>
        </p:spPr>
        <p:txBody>
          <a:bodyPr/>
          <a:lstStyle/>
          <a:p>
            <a:r>
              <a:t>124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15.5% which is better compared to Medway. The value for Hempstead and Wigmore was 16.2% which is better compared to Medway. The value for St Mary's Island was 17.3% which is better compared to Medway. The value for Cuxton, Halling and Riverside was 21.1% which is similar compared to Medway. The value for Twydall was 21.2% which is similar compared to Medway. The value for Fort Pitt was 22.3% which is similar compared to Medway. The value for All Saints was 22.3% which is similar compared to Medway. The value for Rochester East and Warren Wood was 22.8% which is similar compared to Medway. The value for Princes Park was 23.3% which is similar compared to Medway. The value for Rochester West and Borstal was 24.1% which is similar compared to Medway. The value for Lordswood and Walderslade was 24.5% which is similar compared to Medway. The value for Strood North and Frindsbury was 24.6% which is similar compared to Medway. The value for Fort Horsted was 25.1% which is similar compared to Medway. The value for Rainham South East was 26.6% which is similar compared to Medway. The value for Luton was 27.1% which is similar compared to Medway. The value for Hoo St Werburgh and High Halstow was 27.9% which is similar compared to Medway. The value for Watling was 28.2% which is similar compared to Medway. The value for Strood West was 28.7% which is similar compared to Medway. The value for Rainham North was 30% which is similar compared to Medway. The value for Strood Rural was 30.3% which is similar compared to Medway. The value for Wayfield and Weeds Wood was 31.8% which is similar compared to Medway. The value for Chatham Central and Brompton was 32% which is worse compared to Medway. The value for Gillingham South was 37.4% which is worse compared to Medway. The value for Gillingham North was 42.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feel isolated often or some of the tim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Often; Some of the time.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Social isolation by inequalities</a:t>
            </a:r>
          </a:p>
        </p:txBody>
      </p:sp>
      <p:sp>
        <p:nvSpPr>
          <p:cNvPr id="3" name="Slide Number"/>
          <p:cNvSpPr>
            <a:spLocks noGrp="1"/>
          </p:cNvSpPr>
          <p:nvPr>
            <p:ph type="sldNum" sz="quarter" idx="12"/>
          </p:nvPr>
        </p:nvSpPr>
        <p:spPr>
          <a:xfrm>
            <a:off x="15304" y="34131"/>
            <a:ext cx="1440000" cy="365125"/>
          </a:xfrm>
        </p:spPr>
        <p:txBody>
          <a:bodyPr/>
          <a:lstStyle/>
          <a:p>
            <a:r>
              <a:t>125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isolated often or some of the time by inequalities</a:t>
            </a:r>
          </a:p>
        </p:txBody>
      </p:sp>
      <p:pic>
        <p:nvPicPr>
          <p:cNvPr id="6" name="gender" descr="The bar plot shows the proportion by gender compared to the Medway value (%). The value for Female was 27.1% which is similar compared to Medway. The value for Male was 21.3%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32.5% which is similar compared to Medway. The value for 25-34 was 26.2% which is similar compared to Medway. The value for 35-44 was 20.4% which is similar compared to Medway. The value for 45-54 was 21.2% which is similar compared to Medway. The value for 55-64 was 25.8% which is similar compared to Medway. The value for 65-74 was 24.8% which is similar compared to Medway. The value for 75-84 was 22.9% which is similar compared to Medway. The value for 85+ was 39.8%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4% which is similar compared to Medway. The value for Ethnic minorities was 25.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9.2% which is similar compared to Medway. The value for 2 was 28.7% which is similar compared to Medway. The value for 3 was 25% which is similar compared to Medway. The value for 4 was 18.9% which is better compared to Medway. The value for 5 was 19.6%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Social isolation by wider determinants</a:t>
            </a:r>
          </a:p>
        </p:txBody>
      </p:sp>
      <p:sp>
        <p:nvSpPr>
          <p:cNvPr id="3" name="Slide Number"/>
          <p:cNvSpPr>
            <a:spLocks noGrp="1"/>
          </p:cNvSpPr>
          <p:nvPr>
            <p:ph type="sldNum" sz="quarter" idx="12"/>
          </p:nvPr>
        </p:nvSpPr>
        <p:spPr>
          <a:xfrm>
            <a:off x="15304" y="34131"/>
            <a:ext cx="1440000" cy="365125"/>
          </a:xfrm>
        </p:spPr>
        <p:txBody>
          <a:bodyPr/>
          <a:lstStyle/>
          <a:p>
            <a:r>
              <a:t>126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isolated often or some of the time by wider determinants</a:t>
            </a:r>
          </a:p>
        </p:txBody>
      </p:sp>
      <p:pic>
        <p:nvPicPr>
          <p:cNvPr id="6" name="qualification" descr="The bar plot shows the proportion by highest qualification level compared to the Medway value (%). The value for Level 1 / Level 2 was 25% which is similar compared to Medway. The value for Level 3 was 23.3% which is similar compared to Medway. The value for Level 4 / Level 5 was 24.6% which is similar compared to Medway. The value for Level 6 was 23% which is similar compared to Medway. The value for Level 7 / Level 8 was 25.7% which is similar compared to Medway. The value for Other professional qualification was 24.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9.8% which is better compared to Medway. The value for Economic inactivity was 30.1% which is worse compared to Medway. The value for Unemployed was 35.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25% which is similar compared to Medway. The value for Own with a mortgage was 18.9% which is better compared to Medway. The value for Part own and part rent (shared ownership) was 26.6% which is similar compared to Medway. The value for Rent (with or without housing benefit) was 30.1% which is worse compared to Medway. The value for Live here rent free was 23.4%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Social isolation</a:t>
            </a:r>
          </a:p>
        </p:txBody>
      </p:sp>
      <p:sp>
        <p:nvSpPr>
          <p:cNvPr id="3" name="Slide Number"/>
          <p:cNvSpPr>
            <a:spLocks noGrp="1"/>
          </p:cNvSpPr>
          <p:nvPr>
            <p:ph type="sldNum" sz="quarter" idx="12"/>
          </p:nvPr>
        </p:nvSpPr>
        <p:spPr>
          <a:xfrm>
            <a:off x="15304" y="34131"/>
            <a:ext cx="1440000" cy="365125"/>
          </a:xfrm>
        </p:spPr>
        <p:txBody>
          <a:bodyPr/>
          <a:lstStyle/>
          <a:p>
            <a:r>
              <a:t>127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24.3% of Medway adults feel isolated often or some of the time.</a:t>
            </a:r>
          </a:p>
          <a:p>
            <a:endParaRPr/>
          </a:p>
          <a:p>
            <a:r>
              <a:t>Certain groups in Medway are more likely to feel isolated. These groups include:</a:t>
            </a:r>
          </a:p>
          <a:p>
            <a:pPr lvl="1"/>
            <a:r>
              <a:t>Adults in MPA PCN</a:t>
            </a:r>
          </a:p>
          <a:p>
            <a:pPr lvl="1"/>
            <a:r>
              <a:t>Adults in wards Chatham Central &amp; Brompton, Gillingham North, and Gillingham South</a:t>
            </a:r>
          </a:p>
          <a:p>
            <a:pPr lvl="1"/>
            <a:r>
              <a:t>Adults aged 85 and over</a:t>
            </a:r>
          </a:p>
          <a:p>
            <a:pPr lvl="1"/>
            <a:r>
              <a:t>Unemployed and economically inactive adults</a:t>
            </a:r>
          </a:p>
          <a:p>
            <a:pPr lvl="1"/>
            <a:r>
              <a:t>Adults who rent (with or without housing benefit).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a:t>
            </a:r>
          </a:p>
        </p:txBody>
      </p:sp>
      <p:sp>
        <p:nvSpPr>
          <p:cNvPr id="3" name="Slide Number"/>
          <p:cNvSpPr>
            <a:spLocks noGrp="1"/>
          </p:cNvSpPr>
          <p:nvPr>
            <p:ph type="sldNum" sz="quarter" idx="12"/>
          </p:nvPr>
        </p:nvSpPr>
        <p:spPr>
          <a:xfrm>
            <a:off x="15304" y="34131"/>
            <a:ext cx="1440000" cy="365125"/>
          </a:xfrm>
        </p:spPr>
        <p:txBody>
          <a:bodyPr/>
          <a:lstStyle/>
          <a:p>
            <a:r>
              <a:t>128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Feel lonely often / always or some of the time', the national survey value was 28.8%, the unweighted survey value was 22.7%, and the weighted survey value was 20.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loneliness are comparable to national estimates.</a:t>
            </a:r>
          </a:p>
          <a:p>
            <a:pPr lvl="1"/>
            <a:r>
              <a:t>The weighted survey results showed that  20.6% of Medway adults report feeling lonely.</a:t>
            </a:r>
          </a:p>
          <a:p>
            <a:pPr lvl="1"/>
            <a:r>
              <a:t>113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Often/always, Some of the time, Occasionally, Hardly ever, Never, Don't want to say.</a:t>
            </a:r>
          </a:p>
          <a:p>
            <a:r>
              <a:rPr sz="1000" b="1" i="0" u="none" cap="none">
                <a:solidFill>
                  <a:srgbClr val="595959">
                    <a:alpha val="100000"/>
                  </a:srgbClr>
                </a:solidFill>
                <a:latin typeface="Arial"/>
                <a:cs typeface="Arial"/>
                <a:sym typeface="Arial"/>
              </a:rPr>
              <a:t>Category selected: Lonely:</a:t>
            </a:r>
            <a:r>
              <a:t> </a:t>
            </a:r>
            <a:r>
              <a:rPr sz="1000" b="0" i="0" u="none" cap="none">
                <a:solidFill>
                  <a:srgbClr val="595959">
                    <a:alpha val="100000"/>
                  </a:srgbClr>
                </a:solidFill>
                <a:latin typeface="Arial"/>
                <a:cs typeface="Arial"/>
                <a:sym typeface="Arial"/>
              </a:rPr>
              <a:t>Often/always or some of the time.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 by PCN</a:t>
            </a:r>
          </a:p>
        </p:txBody>
      </p:sp>
      <p:sp>
        <p:nvSpPr>
          <p:cNvPr id="3" name="Slide Number"/>
          <p:cNvSpPr>
            <a:spLocks noGrp="1"/>
          </p:cNvSpPr>
          <p:nvPr>
            <p:ph type="sldNum" sz="quarter" idx="12"/>
          </p:nvPr>
        </p:nvSpPr>
        <p:spPr>
          <a:xfrm>
            <a:off x="15304" y="34131"/>
            <a:ext cx="1440000" cy="365125"/>
          </a:xfrm>
        </p:spPr>
        <p:txBody>
          <a:bodyPr/>
          <a:lstStyle/>
          <a:p>
            <a:r>
              <a:t>129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0.6%). The value for Rochester was 15.6% which is similar compared to Medway. The value for Medway South was 19.2% which is similar compared to Medway. The value for Medway Rainham was 20.3% which is similar compared to Medway. The value for Gillingham South was 20.6% which is similar compared to Medway. The value for Medway Peninsula was 21.2% which is similar compared to Medway. The value for Strood was 22.2% which is similar compared to Medway. The value for Medway Central was 22.5% which is similar compared to Medway. The value for ! MPA was 26.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feel lonely often / always or some of the tim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Often/always, Some of the time, Occasionally, Hardly ever, Never, Don't want to say.</a:t>
            </a:r>
          </a:p>
          <a:p>
            <a:r>
              <a:rPr sz="1000" b="1" i="0" u="none" cap="none">
                <a:solidFill>
                  <a:srgbClr val="595959">
                    <a:alpha val="100000"/>
                  </a:srgbClr>
                </a:solidFill>
                <a:latin typeface="Arial"/>
                <a:cs typeface="Arial"/>
                <a:sym typeface="Arial"/>
              </a:rPr>
              <a:t>Category selected: Lonely:</a:t>
            </a:r>
            <a:r>
              <a:t> </a:t>
            </a:r>
            <a:r>
              <a:rPr sz="1000" b="0" i="0" u="none" cap="none">
                <a:solidFill>
                  <a:srgbClr val="595959">
                    <a:alpha val="100000"/>
                  </a:srgbClr>
                </a:solidFill>
                <a:latin typeface="Arial"/>
                <a:cs typeface="Arial"/>
                <a:sym typeface="Arial"/>
              </a:rPr>
              <a:t>Often/always or some of the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Demographics</a:t>
            </a:r>
          </a:p>
        </p:txBody>
      </p:sp>
      <p:sp>
        <p:nvSpPr>
          <p:cNvPr id="3" name="Slide Number"/>
          <p:cNvSpPr>
            <a:spLocks noGrp="1"/>
          </p:cNvSpPr>
          <p:nvPr>
            <p:ph type="sldNum" sz="quarter" idx="12"/>
          </p:nvPr>
        </p:nvSpPr>
        <p:spPr>
          <a:xfrm>
            <a:off x="0" y="6152"/>
            <a:ext cx="1440000" cy="365125"/>
          </a:xfrm>
        </p:spPr>
        <p:txBody>
          <a:bodyPr/>
          <a:lstStyle/>
          <a:p>
            <a:r>
              <a:t>13</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 by ward</a:t>
            </a:r>
          </a:p>
        </p:txBody>
      </p:sp>
      <p:sp>
        <p:nvSpPr>
          <p:cNvPr id="3" name="Slide Number"/>
          <p:cNvSpPr>
            <a:spLocks noGrp="1"/>
          </p:cNvSpPr>
          <p:nvPr>
            <p:ph type="sldNum" sz="quarter" idx="12"/>
          </p:nvPr>
        </p:nvSpPr>
        <p:spPr>
          <a:xfrm>
            <a:off x="15304" y="34131"/>
            <a:ext cx="1440000" cy="365125"/>
          </a:xfrm>
        </p:spPr>
        <p:txBody>
          <a:bodyPr/>
          <a:lstStyle/>
          <a:p>
            <a:r>
              <a:t>130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12.5% which is better compared to Medway. The value for Hempstead and Wigmore was 12.6% which is better compared to Medway. The value for Princes Park was 14.5% which is better compared to Medway. The value for St Mary's Island was 17.2% which is similar compared to Medway. The value for Rochester West and Borstal was 18.4% which is similar compared to Medway. The value for Fort Horsted was 18.7% which is similar compared to Medway. The value for Rochester East and Warren Wood was 19.8% which is similar compared to Medway. The value for All Saints was 20.3% which is similar compared to Medway. The value for Twydall was 20.5% which is similar compared to Medway. The value for Lordswood and Walderslade was 20.8% which is similar compared to Medway. The value for Watling was 21.6% which is similar compared to Medway. The value for Fort Pitt was 22.3% which is similar compared to Medway. The value for Gillingham North was 22.8% which is similar compared to Medway. The value for Strood North and Frindsbury was 23.4% which is similar compared to Medway. The value for Cuxton, Halling and Riverside was 23.4% which is similar compared to Medway. The value for Chatham Central and Brompton was 23.9% which is similar compared to Medway. The value for Strood West was 25.7% which is similar compared to Medway. The value for Strood Rural was 26% which is similar compared to Medway. The value for Rainham South East was 26.1% which is similar compared to Medway. The value for Hoo St Werburgh and High Halstow was 26.8% which is similar compared to Medway. The value for Luton was 27.7% which is similar compared to Medway. The value for Wayfield and Weeds Wood was 28.2% which is similar compared to Medway. The value for Rainham North was 28.9% which is worse compared to Medway. The value for Gillingham South was 32.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feel lonely often / always or some of the tim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Answers:</a:t>
            </a:r>
            <a:r>
              <a:t> </a:t>
            </a:r>
            <a:r>
              <a:rPr sz="1000" b="0" i="0" u="none" cap="none">
                <a:solidFill>
                  <a:srgbClr val="595959">
                    <a:alpha val="100000"/>
                  </a:srgbClr>
                </a:solidFill>
                <a:latin typeface="Arial"/>
                <a:cs typeface="Arial"/>
                <a:sym typeface="Arial"/>
              </a:rPr>
              <a:t>Answers include people who feel lonely often/always or some of the time.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Loneliness by inequalities</a:t>
            </a:r>
          </a:p>
        </p:txBody>
      </p:sp>
      <p:sp>
        <p:nvSpPr>
          <p:cNvPr id="3" name="Slide Number"/>
          <p:cNvSpPr>
            <a:spLocks noGrp="1"/>
          </p:cNvSpPr>
          <p:nvPr>
            <p:ph type="sldNum" sz="quarter" idx="12"/>
          </p:nvPr>
        </p:nvSpPr>
        <p:spPr>
          <a:xfrm>
            <a:off x="15304" y="34131"/>
            <a:ext cx="1440000" cy="365125"/>
          </a:xfrm>
        </p:spPr>
        <p:txBody>
          <a:bodyPr/>
          <a:lstStyle/>
          <a:p>
            <a:r>
              <a:t>131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lonely often / always or some of the time by inequalities</a:t>
            </a:r>
          </a:p>
        </p:txBody>
      </p:sp>
      <p:pic>
        <p:nvPicPr>
          <p:cNvPr id="6" name="gender" descr="The bar plot shows the proportion by gender compared to the Medway value (%). The value for Female was 23.9% which is similar compared to Medway. The value for Male was 17.2%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7.8% which is similar compared to Medway. The value for 25-34 was 19.5% which is similar compared to Medway. The value for 35-44 was 18.3% which is similar compared to Medway. The value for 45-54 was 19% which is similar compared to Medway. The value for 55-64 was 23% which is similar compared to Medway. The value for 65-74 was 18.4% which is similar compared to Medway. The value for 75-84 was 21.8% which is similar compared to Medway. The value for 85+ was 3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0.8% which is similar compared to Medway. The value for Ethnic minorities was 19.7%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4.2% which is similar compared to Medway. The value for 2 was 23% which is similar compared to Medway. The value for 3 was 21.7% which is similar compared to Medway. The value for 4 was 18% which is similar compared to Medway. The value for 5 was 16.2%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Loneliness by wider determinants</a:t>
            </a:r>
          </a:p>
        </p:txBody>
      </p:sp>
      <p:sp>
        <p:nvSpPr>
          <p:cNvPr id="3" name="Slide Number"/>
          <p:cNvSpPr>
            <a:spLocks noGrp="1"/>
          </p:cNvSpPr>
          <p:nvPr>
            <p:ph type="sldNum" sz="quarter" idx="12"/>
          </p:nvPr>
        </p:nvSpPr>
        <p:spPr>
          <a:xfrm>
            <a:off x="15304" y="34131"/>
            <a:ext cx="1440000" cy="365125"/>
          </a:xfrm>
        </p:spPr>
        <p:txBody>
          <a:bodyPr/>
          <a:lstStyle/>
          <a:p>
            <a:r>
              <a:t>132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lonely often / always or some of the time by wider determinants</a:t>
            </a:r>
          </a:p>
        </p:txBody>
      </p:sp>
      <p:pic>
        <p:nvPicPr>
          <p:cNvPr id="6" name="qualification" descr="The bar plot shows the proportion by highest qualification level compared to the Medway value (%). The value for Level 1 / Level 2 was 21.9% which is similar compared to Medway. The value for Level 3 was 21.4% which is similar compared to Medway. The value for Level 4 / Level 5 was 18.8% which is similar compared to Medway. The value for Level 6 was 19.2% which is similar compared to Medway. The value for Level 7 / Level 8 was 22% which is similar compared to Medway. The value for Other professional qualification was 16.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7.5% which is similar compared to Medway. The value for Economic inactivity was 24.8% which is worse compared to Medway. The value for Unemployed was 26.2%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9.8% which is similar compared to Medway. The value for Own with a mortgage was 17.1% which is similar compared to Medway. The value for Part own and part rent (shared ownership) was 29.6% which is similar compared to Medway. The value for Rent (with or without housing benefit) was 25.6% which is worse compared to Medway. The value for Live here rent free was 16.8%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Loneliness</a:t>
            </a:r>
          </a:p>
        </p:txBody>
      </p:sp>
      <p:sp>
        <p:nvSpPr>
          <p:cNvPr id="3" name="Slide Number"/>
          <p:cNvSpPr>
            <a:spLocks noGrp="1"/>
          </p:cNvSpPr>
          <p:nvPr>
            <p:ph type="sldNum" sz="quarter" idx="12"/>
          </p:nvPr>
        </p:nvSpPr>
        <p:spPr>
          <a:xfrm>
            <a:off x="15304" y="34131"/>
            <a:ext cx="1440000" cy="365125"/>
          </a:xfrm>
        </p:spPr>
        <p:txBody>
          <a:bodyPr/>
          <a:lstStyle/>
          <a:p>
            <a:r>
              <a:t>133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20.6% of Medway adults feel lonely often/always or some of the time.</a:t>
            </a:r>
          </a:p>
          <a:p>
            <a:endParaRPr/>
          </a:p>
          <a:p>
            <a:r>
              <a:t>Certain groups in Medway are more likely to feel lonely. These groups include:</a:t>
            </a:r>
          </a:p>
          <a:p>
            <a:pPr lvl="1"/>
            <a:r>
              <a:t>Adults in wards Rainham North and Gillingham South</a:t>
            </a:r>
          </a:p>
          <a:p>
            <a:pPr lvl="1"/>
            <a:r>
              <a:t>Adults aged 85 and over</a:t>
            </a:r>
          </a:p>
          <a:p>
            <a:pPr lvl="1"/>
            <a:r>
              <a:t>Economically inactive adults</a:t>
            </a:r>
          </a:p>
          <a:p>
            <a:pPr lvl="1"/>
            <a:r>
              <a:t>Adults who rent (with or without housing benefit).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Ward</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ward."/>
          <p:cNvGraphicFramePr>
            <a:graphicFrameLocks noGrp="1"/>
          </p:cNvGraphicFramePr>
          <p:nvPr>
            <p:extLst>
              <p:ext uri="{D42A27DB-BD31-4B8C-83A1-F6EECF244321}">
                <p14:modId xmlns:p14="http://schemas.microsoft.com/office/powerpoint/2010/main" val="2488517947"/>
              </p:ext>
            </p:extLst>
          </p:nvPr>
        </p:nvGraphicFramePr>
        <p:xfrm>
          <a:off x="274458" y="1271740"/>
          <a:ext cx="5029200" cy="536448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Ward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All Saints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Chatham Central &amp; Brompton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8,249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dirty="0" err="1">
                          <a:solidFill>
                            <a:srgbClr val="000000">
                              <a:alpha val="100000"/>
                            </a:srgbClr>
                          </a:solidFill>
                          <a:latin typeface="Calibri"/>
                          <a:cs typeface="Calibri"/>
                          <a:sym typeface="Calibri"/>
                        </a:rPr>
                        <a:t>Cuxton</a:t>
                      </a:r>
                      <a:r>
                        <a:rPr sz="1100">
                          <a:solidFill>
                            <a:srgbClr val="000000">
                              <a:alpha val="100000"/>
                            </a:srgbClr>
                          </a:solidFill>
                          <a:latin typeface="Calibri"/>
                          <a:cs typeface="Calibri"/>
                          <a:sym typeface="Calibri"/>
                        </a:rPr>
                        <a:t>, Halling &amp; Riverside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2,752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Horsted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Pitt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6,823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7,095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Hempstead &amp; Wigmore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3,979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Hoo St Werburgh &amp; High Halstow</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6,047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Lordswood &amp; Walderslade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dirty="0">
                          <a:solidFill>
                            <a:srgbClr val="000000">
                              <a:alpha val="100000"/>
                            </a:srgbClr>
                          </a:solidFill>
                          <a:latin typeface="Calibri"/>
                          <a:cs typeface="Calibri"/>
                          <a:sym typeface="Calibri"/>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Luton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4,483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Princes Park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4,151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East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East &amp; Warren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West &amp; Borstal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5,027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 Mary's Island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4.45%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North &amp; Frindsbury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Rural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5,130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6,726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Twydall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3,799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Watling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Wayfield &amp; Weeds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4,075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25"/>
                  </a:ext>
                </a:extLst>
              </a:tr>
            </a:tbl>
          </a:graphicData>
        </a:graphic>
      </p:graphicFrame>
      <p:pic>
        <p:nvPicPr>
          <p:cNvPr id="7" name="Right" descr="A thematic map showing the proportion of survey respondents by ward."/>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Ward coverage range: 2.52% to 4.45%</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PCN</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PCN."/>
          <p:cNvGraphicFramePr>
            <a:graphicFrameLocks noGrp="1"/>
          </p:cNvGraphicFramePr>
          <p:nvPr>
            <p:extLst>
              <p:ext uri="{D42A27DB-BD31-4B8C-83A1-F6EECF244321}">
                <p14:modId xmlns:p14="http://schemas.microsoft.com/office/powerpoint/2010/main" val="3528188037"/>
              </p:ext>
            </p:extLst>
          </p:nvPr>
        </p:nvGraphicFramePr>
        <p:xfrm>
          <a:off x="274458" y="1271740"/>
          <a:ext cx="5029200" cy="2145792"/>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PCN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17,341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Central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18,254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Peninsula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Rainham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19,482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dirty="0">
                          <a:solidFill>
                            <a:srgbClr val="000000">
                              <a:alpha val="100000"/>
                            </a:srgbClr>
                          </a:solidFill>
                          <a:latin typeface="Calibri"/>
                          <a:cs typeface="Calibri"/>
                          <a:sym typeface="Calibri"/>
                        </a:rPr>
                        <a:t>3.26%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17,678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MPA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6,605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13,468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9"/>
                  </a:ext>
                </a:extLst>
              </a:tr>
            </a:tbl>
          </a:graphicData>
        </a:graphic>
      </p:graphicFrame>
      <p:pic>
        <p:nvPicPr>
          <p:cNvPr id="7" name="Right" descr="A thematic map showing the proportion of survey respondents by PCN."/>
          <p:cNvPicPr>
            <a:picLocks noGrp="1"/>
          </p:cNvPicPr>
          <p:nvPr>
            <p:ph sz="quarter" idx="15"/>
          </p:nvPr>
        </p:nvPicPr>
        <p:blipFill>
          <a:blip r:embed="rId2" cstate="print"/>
          <a:stretch>
            <a:fillRect/>
          </a:stretch>
        </p:blipFill>
        <p:spPr>
          <a:xfrm>
            <a:off x="6229995" y="97533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PCN coverage range: 2.69% to 3.47%</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Gender</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Female', the national survey value was 51.0%, the unweighted survey value was 53.3%, and the weighted survey value was 51.0%. In the category 'Male', the national survey value was 49.0%, the unweighted survey value was 45.9%, and the weighted survey value was 49.0%. In the category 'Other', the unweighted survey value was 0.6%. In the category 'Don't want to say', the unweighted survey value was 0.3%."/>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Males were slightly under-represented in the survey, and females were slightly over-represented.</a:t>
            </a:r>
          </a:p>
          <a:p>
            <a:pPr lvl="1"/>
            <a:r>
              <a:t>The proportion of males that completed the survey (45.9%) was lower compared to the Medway population as a whole (49.0%).</a:t>
            </a:r>
          </a:p>
          <a:p>
            <a:pPr lvl="1"/>
            <a:r>
              <a:t>The proportion of females that completed the survey (53.3%) was higher (51.0%).</a:t>
            </a:r>
          </a:p>
          <a:p>
            <a:pPr lvl="1"/>
            <a:r>
              <a:t>0.56%  reported their gender as 'other'.</a:t>
            </a:r>
          </a:p>
          <a:p>
            <a:pPr lvl="1"/>
            <a:r>
              <a:t>0.3% did not state their gender.</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gender?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Male, Female, Other, Don't want to say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Age group</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24', the national survey value was 10.3% and the unweighted survey value was 4.8%. In the category '25-34', the national survey value was 18.5% and the unweighted survey value was 13.5%. In the category '35-44', the national survey value was 17.0% and the unweighted survey value was 19.3%. In the category '45-54', the national survey value was 17.4% and the unweighted survey value was 16.4%. In the category '55-64', the national survey value was 15.7% and the unweighted survey value was 16.8%. In the category '65-74', the national survey value was 11.9% and the unweighted survey value was 17.5%. In the category '75-84', the national survey value was 6.9% and the unweighted survey value was 9.0%. In the category '85+', the national survey value was 2.4% and the unweighted survey value was 2.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Younger age groups were under-represented in the survey (18-34 years).</a:t>
            </a:r>
          </a:p>
          <a:p>
            <a:pPr lvl="1"/>
            <a:r>
              <a:t>Some older age groups were over-represented (65-74 years).</a:t>
            </a:r>
          </a:p>
          <a:p>
            <a:pPr lvl="1"/>
            <a:r>
              <a:t>19 out of 3,594 respondents did not state their age or age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18-24, 25-34, 35-44, 45-54, 55-64, 65-74, 75-84, 85+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Broad age group</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64', the national survey value was 78.8%, the unweighted survey value was 70.7%, and the weighted survey value was 78.8%. In the category '65+', the national survey value was 21.2%, the unweighted survey value was 29.3%, and the weighted survey value was 2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majority of weights for the survey responses were created using broad age group to ensure there was good representation when using Middle Super Output Areas (MSOAs). MSOAs are the lowest level of geography used when creating survey weights.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18-64, 65+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 the national survey value was 9.9% and the unweighted survey value was 10.6%. In the category '2', the national survey value was 9.3% and the unweighted survey value was 9.3%. In the category '3', the national survey value was 10.0% and the unweighted survey value was 9.7%. In the category '4', the national survey value was 10.5% and the unweighted survey value was 8.9%. In the category '5', the national survey value was 10.0% and the unweighted survey value was 11.0%. In the category '6', the national survey value was 11.6% and the unweighted survey value was 11.4%. In the category '7', the national survey value was 9.5% and the unweighted survey value was 8.7%. In the category '8', the national survey value was 9.3% and the unweighted survey value was 9.1%. In the category '9', the national survey value was 9.4% and the unweighted survey value was 9.3%. In the category '10', the national survey value was 10.4% and the unweighted survey value was 11.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Decile 1 represents areas that are most deprived and decile 10 least deprived.</a:t>
            </a:r>
          </a:p>
          <a:p>
            <a:pPr lvl="1"/>
            <a:r>
              <a:t>Decile 4 is under represented in the survey and decile 10 is over represented.</a:t>
            </a:r>
          </a:p>
          <a:p>
            <a:pPr lvl="1"/>
            <a:r>
              <a:t>For 20 out of 3,594 survey responses, the postcode, and therefore decile, was unknown.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postcode?</a:t>
            </a:r>
          </a:p>
          <a:p>
            <a:r>
              <a:rPr sz="1000" b="1" i="0" u="none" cap="none">
                <a:solidFill>
                  <a:srgbClr val="595959">
                    <a:alpha val="100000"/>
                  </a:srgbClr>
                </a:solidFill>
                <a:latin typeface="Arial"/>
                <a:cs typeface="Arial"/>
                <a:sym typeface="Arial"/>
              </a:rPr>
              <a:t>Postcode to LSOA: </a:t>
            </a:r>
            <a:r>
              <a:t> </a:t>
            </a:r>
            <a:r>
              <a:rPr sz="1000" b="0" i="0" u="none" cap="none">
                <a:solidFill>
                  <a:srgbClr val="595959">
                    <a:alpha val="100000"/>
                  </a:srgbClr>
                </a:solidFill>
                <a:latin typeface="Arial"/>
                <a:cs typeface="Arial"/>
                <a:sym typeface="Arial"/>
              </a:rPr>
              <a:t>Office for National Statistics. National Statistics Postcode Lookup (NSPL).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PCN 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PCNs compared to Medway.</a:t>
            </a:r>
          </a:p>
        </p:txBody>
      </p:sp>
      <p:pic>
        <p:nvPicPr>
          <p:cNvPr id="6" name="Table" descr="Estimated proportions for PCNs compared to Medway."/>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Ethnic group</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Asian/Asian British', the national survey value was 5.9%, the unweighted survey value was 5.0%, and the weighted survey value was 6.3%. In the category 'Black/African/Caribbean/Black British', the national survey value was 5.6%, the unweighted survey value was 4.4%, and the weighted survey value was 4.8%. In the category 'Mixed/multiple ethnic groups', the national survey value was 2.8%, the unweighted survey value was 1.4%, and the weighted survey value was 1.4%. In the category 'White', the national survey value was 84.3%, the unweighted survey value was 88.6%, and the weighted survey value was 87.0%. In the category 'Other ethnic group', the national survey value was 1.4%, the unweighted survey value was 0.6%, and the weighted survey value was 0.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ethnic group was similar to the 2021 Census.</a:t>
            </a:r>
          </a:p>
          <a:p>
            <a:pPr lvl="1"/>
            <a:r>
              <a:t>However, the White ethnic group was slightly over-represented, and the Mixed/Multiple and Other ethnic groups were slightly under-represented.</a:t>
            </a:r>
          </a:p>
          <a:p>
            <a:pPr lvl="1"/>
            <a:r>
              <a:t>33 out of 3,594 respondents did not state their ethnic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ethnicity?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White: </a:t>
            </a:r>
            <a:r>
              <a:t> </a:t>
            </a:r>
            <a:r>
              <a:rPr sz="1000" b="0" i="0" u="none" cap="none">
                <a:solidFill>
                  <a:srgbClr val="595959">
                    <a:alpha val="100000"/>
                  </a:srgbClr>
                </a:solidFill>
                <a:latin typeface="Arial"/>
                <a:cs typeface="Arial"/>
                <a:sym typeface="Arial"/>
              </a:rPr>
              <a:t>English/Welsh/Scottish/Northern Irish/British; Irish; Gypsy or Irish Traveller; Any other White background. </a:t>
            </a:r>
            <a:r>
              <a:rPr sz="1000" b="1" i="0" u="none" cap="none">
                <a:solidFill>
                  <a:srgbClr val="595959">
                    <a:alpha val="100000"/>
                  </a:srgbClr>
                </a:solidFill>
                <a:latin typeface="Arial"/>
                <a:cs typeface="Arial"/>
                <a:sym typeface="Arial"/>
              </a:rPr>
              <a:t>Black/African/Caribbean/Black British: </a:t>
            </a:r>
            <a:r>
              <a:t> </a:t>
            </a:r>
            <a:r>
              <a:rPr sz="1000" b="0" i="0" u="none" cap="none">
                <a:solidFill>
                  <a:srgbClr val="595959">
                    <a:alpha val="100000"/>
                  </a:srgbClr>
                </a:solidFill>
                <a:latin typeface="Arial"/>
                <a:cs typeface="Arial"/>
                <a:sym typeface="Arial"/>
              </a:rPr>
              <a:t>African background; Caribbean; Any other Black, Black British or Caribbean background. </a:t>
            </a:r>
            <a:r>
              <a:rPr sz="1000" b="1" i="0" u="none" cap="none">
                <a:solidFill>
                  <a:srgbClr val="595959">
                    <a:alpha val="100000"/>
                  </a:srgbClr>
                </a:solidFill>
                <a:latin typeface="Arial"/>
                <a:cs typeface="Arial"/>
                <a:sym typeface="Arial"/>
              </a:rPr>
              <a:t>Asian/Asian British: </a:t>
            </a:r>
            <a:r>
              <a:t> </a:t>
            </a:r>
            <a:r>
              <a:rPr sz="1000" b="0" i="0" u="none" cap="none">
                <a:solidFill>
                  <a:srgbClr val="595959">
                    <a:alpha val="100000"/>
                  </a:srgbClr>
                </a:solidFill>
                <a:latin typeface="Arial"/>
                <a:cs typeface="Arial"/>
                <a:sym typeface="Arial"/>
              </a:rPr>
              <a:t>Indian; Pakistani; Bangladeshi; Chinese; Any other Asian background. </a:t>
            </a:r>
            <a:r>
              <a:rPr sz="1000" b="1" i="0" u="none" cap="none">
                <a:solidFill>
                  <a:srgbClr val="595959">
                    <a:alpha val="100000"/>
                  </a:srgbClr>
                </a:solidFill>
                <a:latin typeface="Arial"/>
                <a:cs typeface="Arial"/>
                <a:sym typeface="Arial"/>
              </a:rPr>
              <a:t>Mixed/multiple ethnic groups: </a:t>
            </a:r>
            <a:r>
              <a:t> </a:t>
            </a:r>
            <a:r>
              <a:rPr sz="1000" b="0" i="0" u="none" cap="none">
                <a:solidFill>
                  <a:srgbClr val="595959">
                    <a:alpha val="100000"/>
                  </a:srgbClr>
                </a:solidFill>
                <a:latin typeface="Arial"/>
                <a:cs typeface="Arial"/>
                <a:sym typeface="Arial"/>
              </a:rPr>
              <a:t>White and Black Caribbean; White and Black African; White and Asian; Any other Multiple/Multiple ethnic background. </a:t>
            </a:r>
            <a:r>
              <a:rPr sz="1000" b="1" i="0" u="none" cap="none">
                <a:solidFill>
                  <a:srgbClr val="595959">
                    <a:alpha val="100000"/>
                  </a:srgbClr>
                </a:solidFill>
                <a:latin typeface="Arial"/>
                <a:cs typeface="Arial"/>
                <a:sym typeface="Arial"/>
              </a:rPr>
              <a:t>Other ethnic group: </a:t>
            </a:r>
            <a:r>
              <a:t> </a:t>
            </a:r>
            <a:r>
              <a:rPr sz="1000" b="0" i="0" u="none" cap="none">
                <a:solidFill>
                  <a:srgbClr val="595959">
                    <a:alpha val="100000"/>
                  </a:srgbClr>
                </a:solidFill>
                <a:latin typeface="Arial"/>
                <a:cs typeface="Arial"/>
                <a:sym typeface="Arial"/>
              </a:rPr>
              <a:t>Arab; Any other ethnic group; Other.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Sexual orientation</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Straight/Heterosexual', the national survey value was 90.5%, the unweighted survey value was 96.2%, and the weighted survey value was 97.1%. In the category 'Gay or lesbian', the national survey value was 1.3%, the unweighted survey value was 0.8%, and the weighted survey value was 0.9%. In the category 'Bisexual', the national survey value was 1.1%, the unweighted survey value was 0.7%, and the weighted survey value was 0.7%. In the category 'Other', the national survey value was 0.3%, the unweighted survey value was 0.8%, and the weighted survey value was 0.2%. In the category 'Not answered', the national survey value was 6.7%, the unweighted survey value was 1.5%, and the weighted survey value was 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sexual orientation was similar to the 2021 Census.</a:t>
            </a:r>
          </a:p>
          <a:p>
            <a:pPr lvl="1"/>
            <a:r>
              <a:t>The weighted survey results estimate that 97.1% of Medway adults identify as straight or heterosexual and 1.6% identify as gay, lesbian or bisexual.</a:t>
            </a:r>
          </a:p>
          <a:p>
            <a:pPr lvl="1"/>
            <a:r>
              <a:t>55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Which of the following best describes your sexual orientation?</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Straight/Heterosexual; Gay or lesbian; Bisexual; Other; Don't know/don't want to say.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Provision of unpaid care</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Provides no unpaid care', the national survey value was 91.4%, the unweighted survey value was 85.0%, and the weighted survey value was 83.8%. In the category '1 to 19 hours a week', the national survey value was 3.9%, the unweighted survey value was 6.3%, and the weighted survey value was 6.4%. In the category '20 to 49 hours a week', the national survey value was 1.9%, the unweighted survey value was 3.5%, and the weighted survey value was 3.9%. In the category '50 hours or more a week', the national survey value was 2.8%, the unweighted survey value was 5.2%, and the weighted survey value was 6.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provision of unpaid care was similar to the 2021 Census.</a:t>
            </a:r>
          </a:p>
          <a:p>
            <a:pPr lvl="1"/>
            <a:r>
              <a:t>However, those that that provide no unpaid care were slightly under-represented in comparison to those that provide care.</a:t>
            </a:r>
          </a:p>
          <a:p>
            <a:pPr lvl="1"/>
            <a:r>
              <a:t>The weighted survey results estimate that 83.8% of Medway adults provide no unpaid care a week, 6.4% provide 1 to 19 hours a week, 3.9% provide 20 to 49 hours a week, and 6.0% provide 50 hours or more a week.</a:t>
            </a:r>
          </a:p>
          <a:p>
            <a:pPr lvl="1"/>
            <a:r>
              <a:t>37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look after, or give any help or support to anyone because they have a long-term physical or mental health condition or illness, or problem related to old age? Do not include paid employment. </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Provides no unpaid care: </a:t>
            </a:r>
            <a:r>
              <a:t> </a:t>
            </a:r>
            <a:r>
              <a:rPr sz="1000" b="0" i="0" u="none" cap="none">
                <a:solidFill>
                  <a:srgbClr val="595959">
                    <a:alpha val="100000"/>
                  </a:srgbClr>
                </a:solidFill>
                <a:latin typeface="Arial"/>
                <a:cs typeface="Arial"/>
                <a:sym typeface="Arial"/>
              </a:rPr>
              <a:t>No. </a:t>
            </a:r>
            <a:r>
              <a:rPr sz="1000" b="1" i="0" u="none" cap="none">
                <a:solidFill>
                  <a:srgbClr val="595959">
                    <a:alpha val="100000"/>
                  </a:srgbClr>
                </a:solidFill>
                <a:latin typeface="Arial"/>
                <a:cs typeface="Arial"/>
                <a:sym typeface="Arial"/>
              </a:rPr>
              <a:t>Provides 1 to 19 hours unpaid care a week: </a:t>
            </a:r>
            <a:r>
              <a:t> </a:t>
            </a:r>
            <a:r>
              <a:rPr sz="1000" b="0" i="0" u="none" cap="none">
                <a:solidFill>
                  <a:srgbClr val="595959">
                    <a:alpha val="100000"/>
                  </a:srgbClr>
                </a:solidFill>
                <a:latin typeface="Arial"/>
                <a:cs typeface="Arial"/>
                <a:sym typeface="Arial"/>
              </a:rPr>
              <a:t>Yes, 9 hours a week or less; Yes, 10 to 19 hours a week. </a:t>
            </a:r>
            <a:r>
              <a:rPr sz="1000" b="1" i="0" u="none" cap="none">
                <a:solidFill>
                  <a:srgbClr val="595959">
                    <a:alpha val="100000"/>
                  </a:srgbClr>
                </a:solidFill>
                <a:latin typeface="Arial"/>
                <a:cs typeface="Arial"/>
                <a:sym typeface="Arial"/>
              </a:rPr>
              <a:t>Provides 20 to 49 hours unpaid care a week: </a:t>
            </a:r>
            <a:r>
              <a:t> </a:t>
            </a:r>
            <a:r>
              <a:rPr sz="1000" b="0" i="0" u="none" cap="none">
                <a:solidFill>
                  <a:srgbClr val="595959">
                    <a:alpha val="100000"/>
                  </a:srgbClr>
                </a:solidFill>
                <a:latin typeface="Arial"/>
                <a:cs typeface="Arial"/>
                <a:sym typeface="Arial"/>
              </a:rPr>
              <a:t>Yes, 20 to 34 hours a week; Yes, 35 to 49 hours a week. </a:t>
            </a:r>
            <a:r>
              <a:rPr sz="1000" b="1" i="0" u="none" cap="none">
                <a:solidFill>
                  <a:srgbClr val="595959">
                    <a:alpha val="100000"/>
                  </a:srgbClr>
                </a:solidFill>
                <a:latin typeface="Arial"/>
                <a:cs typeface="Arial"/>
                <a:sym typeface="Arial"/>
              </a:rPr>
              <a:t>Provides 50 or more hours unpaid care a week: </a:t>
            </a:r>
            <a:r>
              <a:t> </a:t>
            </a:r>
            <a:r>
              <a:rPr sz="1000" b="0" i="0" u="none" cap="none">
                <a:solidFill>
                  <a:srgbClr val="595959">
                    <a:alpha val="100000"/>
                  </a:srgbClr>
                </a:solidFill>
                <a:latin typeface="Arial"/>
                <a:cs typeface="Arial"/>
                <a:sym typeface="Arial"/>
              </a:rPr>
              <a:t>Yes, 50 hours or more a week.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Wider determinants</a:t>
            </a:r>
          </a:p>
        </p:txBody>
      </p:sp>
      <p:sp>
        <p:nvSpPr>
          <p:cNvPr id="3" name="Slide Number"/>
          <p:cNvSpPr>
            <a:spLocks noGrp="1"/>
          </p:cNvSpPr>
          <p:nvPr>
            <p:ph type="sldNum" sz="quarter" idx="12"/>
          </p:nvPr>
        </p:nvSpPr>
        <p:spPr>
          <a:xfrm>
            <a:off x="10433" y="-252920"/>
            <a:ext cx="1440000" cy="365125"/>
          </a:xfrm>
        </p:spPr>
        <p:txBody>
          <a:bodyPr/>
          <a:lstStyle/>
          <a:p>
            <a: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O-Levels or equivalent', the unweighted survey value was 10.0% and the weighted survey value was 9.9%. In the category 'GCSE/Vocational GCSE or equivalent', the unweighted survey value was 18.1% and the weighted survey value was 18.0%. In the category 'AS-Level/Vocational AS-Level or equivalent', the unweighted survey value was 2.3% and the weighted survey value was 2.4%. In the category 'A-Level/Vocational A Level or equivalent', the unweighted survey value was 13.7% and the weighted survey value was 15.0%. In the category 'International Baccalaureate', the unweighted survey value was 0.6% and the weighted survey value was 0.6%. In the category 'School leavers certificate', the unweighted survey value was 7.4% and the weighted survey value was 6.2%. In the category 'Higher qualification below degree level', the unweighted survey value was 8.7% and the weighted survey value was 9.3%. In the category 'Undergraduate degree or equivalent', the unweighted survey value was 12.7% and the weighted survey value was 13.1%. In the category 'Postgraduate degree or equivalent',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O-Levels or equivalent, GCSE/Vocational GCSE or equivalent, AS-Level/Vocational AS-Level or equivalent, A-Level/Vocational A Level or equivalent, International Baccalaureate, School leavers certificate, Higher qualification below degree level, Undergraduate degree or equivalent, Postgraduate degree or equivalent, Other professional qualification, Don't know/don't want to say.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level of qualification</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vel 1 / Level 2', the unweighted survey value was 28.1% and the weighted survey value was 27.9%. In the category 'Level 3', the unweighted survey value was 24.0% and the weighted survey value was 24.2%. In the category 'Level 4 / Level 5', the unweighted survey value was 8.7% and the weighted survey value was 9.3%. In the category 'Level 6', the unweighted survey value was 12.7% and the weighted survey value was 13.1%. In the category 'Level 7 / Level 8',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27.9% of Medway adults have a highest qualification of level 1 or 2, 24.2% level 3, 9.3% level 4 or 5, 13.1% level 6, and 11.0% level 7 or 8.</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Level 1 / Level 2: </a:t>
            </a:r>
            <a:r>
              <a:t> </a:t>
            </a:r>
            <a:r>
              <a:rPr sz="1000" b="0" i="0" u="none" cap="none">
                <a:solidFill>
                  <a:srgbClr val="595959">
                    <a:alpha val="100000"/>
                  </a:srgbClr>
                </a:solidFill>
                <a:latin typeface="Arial"/>
                <a:cs typeface="Arial"/>
                <a:sym typeface="Arial"/>
              </a:rPr>
              <a:t>O-Levels or equivalent; GCSE/Vocational GCSE or equivalent. </a:t>
            </a:r>
            <a:r>
              <a:rPr sz="1000" b="1" i="0" u="none" cap="none">
                <a:solidFill>
                  <a:srgbClr val="595959">
                    <a:alpha val="100000"/>
                  </a:srgbClr>
                </a:solidFill>
                <a:latin typeface="Arial"/>
                <a:cs typeface="Arial"/>
                <a:sym typeface="Arial"/>
              </a:rPr>
              <a:t>Level 3: </a:t>
            </a:r>
            <a:r>
              <a:t> </a:t>
            </a:r>
            <a:r>
              <a:rPr sz="1000" b="0" i="0" u="none" cap="none">
                <a:solidFill>
                  <a:srgbClr val="595959">
                    <a:alpha val="100000"/>
                  </a:srgbClr>
                </a:solidFill>
                <a:latin typeface="Arial"/>
                <a:cs typeface="Arial"/>
                <a:sym typeface="Arial"/>
              </a:rPr>
              <a:t>AS-Level/Vocational AS-Level or equivalent; A-Level/Vocational A Level or equivalent; International Baccalaureate; School leavers certificate. </a:t>
            </a:r>
            <a:r>
              <a:rPr sz="1000" b="1" i="0" u="none" cap="none">
                <a:solidFill>
                  <a:srgbClr val="595959">
                    <a:alpha val="100000"/>
                  </a:srgbClr>
                </a:solidFill>
                <a:latin typeface="Arial"/>
                <a:cs typeface="Arial"/>
                <a:sym typeface="Arial"/>
              </a:rPr>
              <a:t>Level 4 / Level 5: </a:t>
            </a:r>
            <a:r>
              <a:t> </a:t>
            </a:r>
            <a:r>
              <a:rPr sz="1000" b="0" i="0" u="none" cap="none">
                <a:solidFill>
                  <a:srgbClr val="595959">
                    <a:alpha val="100000"/>
                  </a:srgbClr>
                </a:solidFill>
                <a:latin typeface="Arial"/>
                <a:cs typeface="Arial"/>
                <a:sym typeface="Arial"/>
              </a:rPr>
              <a:t>Higher qualification below degree level. </a:t>
            </a:r>
            <a:r>
              <a:rPr sz="1000" b="1" i="0" u="none" cap="none">
                <a:solidFill>
                  <a:srgbClr val="595959">
                    <a:alpha val="100000"/>
                  </a:srgbClr>
                </a:solidFill>
                <a:latin typeface="Arial"/>
                <a:cs typeface="Arial"/>
                <a:sym typeface="Arial"/>
              </a:rPr>
              <a:t>Level 6: </a:t>
            </a:r>
            <a:r>
              <a:t> </a:t>
            </a:r>
            <a:r>
              <a:rPr sz="1000" b="0" i="0" u="none" cap="none">
                <a:solidFill>
                  <a:srgbClr val="595959">
                    <a:alpha val="100000"/>
                  </a:srgbClr>
                </a:solidFill>
                <a:latin typeface="Arial"/>
                <a:cs typeface="Arial"/>
                <a:sym typeface="Arial"/>
              </a:rPr>
              <a:t>Undergraduate degree or equivalent. </a:t>
            </a:r>
            <a:r>
              <a:rPr sz="1000" b="1" i="0" u="none" cap="none">
                <a:solidFill>
                  <a:srgbClr val="595959">
                    <a:alpha val="100000"/>
                  </a:srgbClr>
                </a:solidFill>
                <a:latin typeface="Arial"/>
                <a:cs typeface="Arial"/>
                <a:sym typeface="Arial"/>
              </a:rPr>
              <a:t>Level 7 / Level 8: </a:t>
            </a:r>
            <a:r>
              <a:t> </a:t>
            </a:r>
            <a:r>
              <a:rPr sz="1000" b="0" i="0" u="none" cap="none">
                <a:solidFill>
                  <a:srgbClr val="595959">
                    <a:alpha val="100000"/>
                  </a:srgbClr>
                </a:solidFill>
                <a:latin typeface="Arial"/>
                <a:cs typeface="Arial"/>
                <a:sym typeface="Arial"/>
              </a:rPr>
              <a:t>Postgraduate degree or equivalent. </a:t>
            </a:r>
            <a:r>
              <a:rPr sz="1000" b="1" i="0" u="none" cap="none">
                <a:solidFill>
                  <a:srgbClr val="595959">
                    <a:alpha val="100000"/>
                  </a:srgbClr>
                </a:solidFill>
                <a:latin typeface="Arial"/>
                <a:cs typeface="Arial"/>
                <a:sym typeface="Arial"/>
              </a:rPr>
              <a:t>Other professional qualification.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 at degree level or above by PCN</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4.1%). The value for Rochester was 33.4% which is better compared to Medway. The value for Medway Central was 26% which is similar compared to Medway. The value for Strood was 25.8% which is similar compared to Medway. The value for Medway Rainham was 24.5% which is similar compared to Medway. The value for ! MPA was 24% which is similar compared to Medway. The value for Medway South was 22.2% which is similar compared to Medway. The value for Gillingham South was 19.9% which is similar compared to Medway. The value for Medway Peninsula was 17.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se highest qualification is at degree level or abov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O-Levels or equivalent, GCSE/Vocational GCSE or equivalent, AS-Level/Vocational AS-Level or equivalent, A-Level/Vocational A Level or equivalent, International Baccalaureate, School leavers certificate, Higher qualification below degree level, Undergraduate degree or equivalent, Postgraduate degree or equivalent, Other professional qualification, Don't know/don't want to say.</a:t>
            </a:r>
          </a:p>
          <a:p>
            <a:r>
              <a:rPr sz="1000" b="1" i="0" u="none" cap="none">
                <a:solidFill>
                  <a:srgbClr val="595959">
                    <a:alpha val="100000"/>
                  </a:srgbClr>
                </a:solidFill>
                <a:latin typeface="Arial"/>
                <a:cs typeface="Arial"/>
                <a:sym typeface="Arial"/>
              </a:rPr>
              <a:t>Category selected: Degree level or above: </a:t>
            </a:r>
            <a:r>
              <a:t> </a:t>
            </a:r>
            <a:r>
              <a:rPr sz="1000" b="0" i="0" u="none" cap="none">
                <a:solidFill>
                  <a:srgbClr val="595959">
                    <a:alpha val="100000"/>
                  </a:srgbClr>
                </a:solidFill>
                <a:latin typeface="Arial"/>
                <a:cs typeface="Arial"/>
                <a:sym typeface="Arial"/>
              </a:rPr>
              <a:t>Undergraduate degree or equivalent, Postgraduate degree or equivalent.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 at degree level or above by ward</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46.7% which is better compared to Medway. The value for Rochester West and Borstal was 38% which is better compared to Medway. The value for Rochester East and Warren Wood was 30.9% which is better compared to Medway. The value for Hempstead and Wigmore was 29.9% which is better compared to Medway. The value for Rainham South West was 28% which is better compared to Medway. The value for Strood North and Frindsbury was 27.2% which is similar compared to Medway. The value for Gillingham South was 26% which is similar compared to Medway. The value for Princes Park was 24.6% which is similar compared to Medway. The value for Lordswood and Walderslade was 24.2% which is similar compared to Medway. The value for Fort Horsted was 23.1% which is similar compared to Medway. The value for Strood Rural was 22.4% which is similar compared to Medway. The value for Fort Pitt was 22.3% which is similar compared to Medway. The value for Cuxton, Halling and Riverside was 21.9% which is similar compared to Medway. The value for Strood West was 21.8% which is similar compared to Medway. The value for Gillingham North was 21% which is similar compared to Medway. The value for Luton was 20.1% which is similar compared to Medway. The value for Chatham Central and Brompton was 19.8% which is similar compared to Medway. The value for Watling was 19.6% which is similar compared to Medway. The value for Rainham North was 19.1% which is similar compared to Medway. The value for All Saints was 14.8% which is worse compared to Medway. The value for Rainham South East was 14% which is worse compared to Medway. The value for Wayfield and Weeds Wood was 12.5% which is worse compared to Medway. The value for Hoo St Werburgh and High Halstow was 11% which is worse compared to Medway. The value for Twydall was 4.6%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se highest qualification is at degree level or abov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Degree level or above: </a:t>
            </a:r>
            <a:r>
              <a:t> </a:t>
            </a:r>
            <a:r>
              <a:rPr sz="1000" b="0" i="0" u="none" cap="none">
                <a:solidFill>
                  <a:srgbClr val="595959">
                    <a:alpha val="100000"/>
                  </a:srgbClr>
                </a:solidFill>
                <a:latin typeface="Arial"/>
                <a:cs typeface="Arial"/>
                <a:sym typeface="Arial"/>
              </a:rPr>
              <a:t>Answers include Undergraduate degree or equivalent, Postgraduate degree or equivalent.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ther', the national survey value was 3.2%, the unweighted survey value was 1.2%, and the weighted survey value was 0.7%. In the category 'Long term sick or disabled', the national survey value was 4.1%, the unweighted survey value was 4.2%, and the weighted survey value was 3.8%. In the category 'Looking after home or family', the national survey value was 5.4%, the unweighted survey value was 6.5%, and the weighted survey value was 6.5%. In the category 'Retired', the national survey value was 19.6%, the unweighted survey value was 29.9%, and the weighted survey value was 22.7%. In the category 'Student', the national survey value was 4.7%, the unweighted survey value was 1.6%, and the weighted survey value was 2.3%. In the category 'Looking for work/unemployed', the national survey value was 3.6%, the unweighted survey value was 3.5%, and the weighted survey value was 3.9%. In the category 'Self-employed or freelance', the national survey value was 9.9%, the unweighted survey value was 6.1%, and the weighted survey value was 6.7%. In the category 'Employed', the national survey value was 49.6%, the unweighted survey value was 47.0%, and the weighted survey value was 53.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was similar to the 2021 Census.</a:t>
            </a:r>
          </a:p>
          <a:p>
            <a:pPr lvl="1"/>
            <a:r>
              <a:t>However, employed and retired were slightly over-represented and self-employed and student were slightly under-represented.</a:t>
            </a:r>
          </a:p>
          <a:p>
            <a:pPr lvl="1"/>
            <a:r>
              <a:t>The weighted survey results estimate that 53.5% of Medway adults are employed and 6.7% are self-employed or freelance.</a:t>
            </a:r>
          </a:p>
          <a:p>
            <a:pPr lvl="1"/>
            <a:r>
              <a:t>3.9% of Medway adults are unemployed.</a:t>
            </a:r>
          </a:p>
          <a:p>
            <a:pPr lvl="1"/>
            <a:r>
              <a:t>22.7 % are retired.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 grouped</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Employed', the national survey value was 59.5%, the unweighted survey value was 53.1%, and the weighted survey value was 60.1%. In the category 'Economic inactivity', the national survey value was 33.7%, the unweighted survey value was 42.2%, and the weighted survey value was 35.3%. In the category 'Unemployed', the national survey value was 3.6%, the unweighted survey value was 3.5%, and the weighted survey value was 3.9%. In the category 'Other', the national survey value was 3.2%, the unweighted survey value was 1.2%, and the weighted survey value was 0.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group was similar to the 2021 Census.</a:t>
            </a:r>
          </a:p>
          <a:p>
            <a:pPr lvl="1"/>
            <a:r>
              <a:t>The weighted survey results estimate that 60.1% of Medway adults are employed (including self-employed), 35.3% are economically inactive, and 3.9% are unemployed.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Employed: </a:t>
            </a:r>
            <a:r>
              <a:t> </a:t>
            </a:r>
            <a:r>
              <a:rPr sz="1000" b="0" i="0" u="none" cap="none">
                <a:solidFill>
                  <a:srgbClr val="595959">
                    <a:alpha val="100000"/>
                  </a:srgbClr>
                </a:solidFill>
                <a:latin typeface="Arial"/>
                <a:cs typeface="Arial"/>
                <a:sym typeface="Arial"/>
              </a:rPr>
              <a:t>Employed; Self-employed or freelance. </a:t>
            </a:r>
            <a:r>
              <a:rPr sz="1000" b="1" i="0" u="none" cap="none">
                <a:solidFill>
                  <a:srgbClr val="595959">
                    <a:alpha val="100000"/>
                  </a:srgbClr>
                </a:solidFill>
                <a:latin typeface="Arial"/>
                <a:cs typeface="Arial"/>
                <a:sym typeface="Arial"/>
              </a:rPr>
              <a:t>Economic inactivity: </a:t>
            </a:r>
            <a:r>
              <a:t> </a:t>
            </a:r>
            <a:r>
              <a:rPr sz="1000" b="0" i="0" u="none" cap="none">
                <a:solidFill>
                  <a:srgbClr val="595959">
                    <a:alpha val="100000"/>
                  </a:srgbClr>
                </a:solidFill>
                <a:latin typeface="Arial"/>
                <a:cs typeface="Arial"/>
                <a:sym typeface="Arial"/>
              </a:rPr>
              <a:t>Student; Retired; Looking after home or family; Long term sick or disabled. </a:t>
            </a:r>
            <a:r>
              <a:rPr sz="1000" b="1" i="0" u="none" cap="none">
                <a:solidFill>
                  <a:srgbClr val="595959">
                    <a:alpha val="100000"/>
                  </a:srgbClr>
                </a:solidFill>
                <a:latin typeface="Arial"/>
                <a:cs typeface="Arial"/>
                <a:sym typeface="Arial"/>
              </a:rPr>
              <a:t>Unemployed: </a:t>
            </a:r>
            <a:r>
              <a:t> </a:t>
            </a:r>
            <a:r>
              <a:rPr sz="1000" b="0" i="0" u="none" cap="none">
                <a:solidFill>
                  <a:srgbClr val="595959">
                    <a:alpha val="100000"/>
                  </a:srgbClr>
                </a:solidFill>
                <a:latin typeface="Arial"/>
                <a:cs typeface="Arial"/>
                <a:sym typeface="Arial"/>
              </a:rPr>
              <a:t>Looking for work/unemployed. </a:t>
            </a:r>
            <a:r>
              <a:rPr sz="1000" b="1" i="0" u="none" cap="none">
                <a:solidFill>
                  <a:srgbClr val="595959">
                    <a:alpha val="100000"/>
                  </a:srgbClr>
                </a:solidFill>
                <a:latin typeface="Arial"/>
                <a:cs typeface="Arial"/>
                <a:sym typeface="Arial"/>
              </a:rPr>
              <a:t>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Ward summary</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wards compared to Medway.</a:t>
            </a:r>
          </a:p>
        </p:txBody>
      </p:sp>
      <p:pic>
        <p:nvPicPr>
          <p:cNvPr id="6" name="Table" descr="Estimated proportions for wards compared to Medway."/>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Unemployed by PCN</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3.7%). The value for Medway Rainham was 1.4% which is better compared to Medway. The value for Medway Peninsula was 1.6% which is similar compared to Medway. The value for Medway South was 2.9% which is similar compared to Medway. The value for Gillingham South was 3% which is similar compared to Medway. The value for Strood was 3% which is similar compared to Medway. The value for ! MPA was 5.8% which is similar compared to Medway. The value for Rochester was 6.3% which is similar compared to Medway. The value for Medway Central was 7.5%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Medway adults who are unemployed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a:p>
            <a:r>
              <a:rPr sz="1000" b="1" i="0" u="none" cap="none">
                <a:solidFill>
                  <a:srgbClr val="595959">
                    <a:alpha val="100000"/>
                  </a:srgbClr>
                </a:solidFill>
                <a:latin typeface="Arial"/>
                <a:cs typeface="Arial"/>
                <a:sym typeface="Arial"/>
              </a:rPr>
              <a:t>Category selected: Unemployed: </a:t>
            </a:r>
            <a:r>
              <a:t> </a:t>
            </a:r>
            <a:r>
              <a:rPr sz="1000" b="0" i="0" u="none" cap="none">
                <a:solidFill>
                  <a:srgbClr val="595959">
                    <a:alpha val="100000"/>
                  </a:srgbClr>
                </a:solidFill>
                <a:latin typeface="Arial"/>
                <a:cs typeface="Arial"/>
                <a:sym typeface="Arial"/>
              </a:rPr>
              <a:t>Looking for work/unemployed.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Unemployed by ward</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Hempstead and Wigmore was 0.7% which is better compared to Medway. The value for Cuxton, Halling and Riverside was 1.2% which is better compared to Medway. The value for Watling was 1.2% which is better compared to Medway. The value for Rainham South West was 1.4% which is better compared to Medway. The value for Strood Rural was 1.4% which is better compared to Medway. The value for Twydall was 1.5% which is better compared to Medway. The value for Fort Horsted was 1.6% which is similar compared to Medway. The value for Rainham South East was 1.6% which is better compared to Medway. The value for Lordswood and Walderslade was 2.4% which is similar compared to Medway. The value for Hoo St Werburgh and High Halstow was 2.9% which is similar compared to Medway. The value for Chatham Central and Brompton was 3.3% which is similar compared to Medway. The value for All Saints was 3.7% which is similar compared to Medway. The value for Princes Park was 3.9% which is similar compared to Medway. The value for St Mary's Island was 4% which is similar compared to Medway. The value for Strood West was 4.1% which is similar compared to Medway. The value for Rainham North was 4.1% which is similar compared to Medway. The value for Strood North and Frindsbury was 4.4% which is similar compared to Medway. The value for Fort Pitt was 4.8% which is similar compared to Medway. The value for Rochester West and Borstal was 4.9% which is similar compared to Medway. The value for Gillingham South was 5.3% which is similar compared to Medway. The value for Wayfield and Weeds Wood was 5.4% which is similar compared to Medway. The value for Gillingham North was 5.7% which is similar compared to Medway. The value for Rochester East and Warren Wood was 7.2% which is worse compared to Medway. The value for Luton was 16%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unemployed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Unemployed: </a:t>
            </a:r>
            <a:r>
              <a:t> </a:t>
            </a:r>
            <a:r>
              <a:rPr sz="1000" b="0" i="0" u="none" cap="none">
                <a:solidFill>
                  <a:srgbClr val="595959">
                    <a:alpha val="100000"/>
                  </a:srgbClr>
                </a:solidFill>
                <a:latin typeface="Arial"/>
                <a:cs typeface="Arial"/>
                <a:sym typeface="Arial"/>
              </a:rPr>
              <a:t>Answers include people who are looking for work or are unemployed.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Housing tenure</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wn outright', the national survey value was 30.9%, the unweighted survey value was 33.0%, and the weighted survey value was 30.1%. In the category 'Own with a mortgage', the national survey value was 33.9%, the unweighted survey value was 33.4%, and the weighted survey value was 37.4%. In the category 'Part own and part rent (shared ownership)', the national survey value was 1.5%, the unweighted survey value was 1.5%, and the weighted survey value was 1.4%. In the category 'Rent (with or without housing benefit)', the national survey value was 33.8%, the unweighted survey value was 29.9%, and the weighted survey value was 28.5%. In the category 'Live here rent free', the national survey value was 0.1%, the unweighted survey value was 2.1%, and the weighted survey value was 2.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housing tenure was similar to the 2021 Census.</a:t>
            </a:r>
          </a:p>
          <a:p>
            <a:pPr lvl="1"/>
            <a:r>
              <a:t>However, those that 'own with a mortgage' or 'live here rent free' were slightly over-represented and those that 'rent (with or without housing benefit)' were slightly under-represented.</a:t>
            </a:r>
          </a:p>
          <a:p>
            <a:pPr lvl="1"/>
            <a:r>
              <a:t>The weighted survey results estimate that 30.1% of Medway adults own their home outright, 37.4% own with a mortgage, 28.5% rent, 1.4% have shared ownership over their home, and 2.6% live rent free.</a:t>
            </a:r>
          </a:p>
          <a:p>
            <a:pPr lvl="1"/>
            <a:r>
              <a:t>144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Thinking about your home, do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Own outright, Own with a mortgage, Part own and part rent (shared ownership), Rent (with or without housing benefit), Live here rent free, Don't know/don't want to say.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Distance to greenspace</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ss than a 5 minute walk', the unweighted survey value was 39.5% and the weighted survey value was 40.5%. In the category 'Within a 5-10 minute walk', the unweighted survey value was 42.9% and the weighted survey value was 43.0%. In the category 'Within a 11-20 minute walk', the unweighted survey value was 13.1% and the weighted survey value was 12.6%. In the category 'Within a 21-30 minute walk', the unweighted survey value was 2.6% and the weighted survey value was 2.3%. In the category 'More than a 30 minute walk', the unweighted survey value was 1.9% and the weighted survey value was 1.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40.5% of Medway adults live within a 5 minute walk of greenspace, 43.0% live within 5 to 10 minutes, 12.6% live within 10 to 20 minutes, 2.3% live within 20 to 30 minutes, and 1.7% live 30 minutes or more away from greenspace.</a:t>
            </a:r>
          </a:p>
          <a:p>
            <a:pPr lvl="1"/>
            <a:r>
              <a:t>155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far away from your home is your nearest greenspace area?</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Less than a 5 minute walk, Within a 5-10 minute walk, Within a 11-20 minute walk, Within a 21-30 minute walk, More than a 30 minute walk, Don't know/don't want to say.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General health</a:t>
            </a:r>
          </a:p>
        </p:txBody>
      </p:sp>
      <p:sp>
        <p:nvSpPr>
          <p:cNvPr id="3" name="Slide Number"/>
          <p:cNvSpPr>
            <a:spLocks noGrp="1"/>
          </p:cNvSpPr>
          <p:nvPr>
            <p:ph type="sldNum" sz="quarter" idx="12"/>
          </p:nvPr>
        </p:nvSpPr>
        <p:spPr>
          <a:xfrm>
            <a:off x="10433" y="-252920"/>
            <a:ext cx="1440000" cy="365125"/>
          </a:xfrm>
        </p:spPr>
        <p:txBody>
          <a:bodyPr/>
          <a:lstStyle/>
          <a:p>
            <a: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a:t>
            </a:r>
          </a:p>
        </p:txBody>
      </p:sp>
      <p:sp>
        <p:nvSpPr>
          <p:cNvPr id="3" name="Slide Number"/>
          <p:cNvSpPr>
            <a:spLocks noGrp="1"/>
          </p:cNvSpPr>
          <p:nvPr>
            <p:ph type="sldNum" sz="quarter" idx="12"/>
          </p:nvPr>
        </p:nvSpPr>
        <p:spPr>
          <a:xfrm>
            <a:off x="15304" y="34131"/>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Very good', the national survey value was 30.6%, the unweighted survey value was 17.6%, and the weighted survey value was 18.9%. In the category 'Good', the national survey value was 39.4%, the unweighted survey value was 52.0%, and the weighted survey value was 53.2%. In the category 'Fair', the national survey value was 22.2%, the unweighted survey value was 21.9%, and the weighted survey value was 20.2%. In the category 'Bad', the national survey value was 6.6%, the unweighted survey value was 6.7%, and the weighted survey value was 6.1%. In the category 'Very bad', the national survey value was 1.2%, the unweighted survey value was 1.7%, and the weighted survey value was 1.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self-reported fair, bad and very bad general health are comparable to national estimates.</a:t>
            </a:r>
          </a:p>
          <a:p>
            <a:pPr lvl="1"/>
            <a:r>
              <a:t>However, the weighted survey results showed a lower proportion of self-reported very good health and a higher proportion self-reported good health compared to national estimates.</a:t>
            </a:r>
          </a:p>
          <a:p>
            <a:pPr lvl="1"/>
            <a:r>
              <a:t>The weighted survey results estimate that 18.9% of Medway adults would describe their general health as very good, 53.2% as good, 20.2% as fair, 6.1% as bad and 1.6% as very bad.</a:t>
            </a:r>
          </a:p>
          <a:p>
            <a:pPr lvl="1"/>
            <a:r>
              <a:t>49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Very good, Good, Fair, Bad, Very bad, Don't know/don't want to say.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 by PCN</a:t>
            </a:r>
          </a:p>
        </p:txBody>
      </p:sp>
      <p:sp>
        <p:nvSpPr>
          <p:cNvPr id="3" name="Slide Number"/>
          <p:cNvSpPr>
            <a:spLocks noGrp="1"/>
          </p:cNvSpPr>
          <p:nvPr>
            <p:ph type="sldNum" sz="quarter" idx="12"/>
          </p:nvPr>
        </p:nvSpPr>
        <p:spPr>
          <a:xfrm>
            <a:off x="15304" y="34131"/>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2.1%). The value for Rochester was 76.5% which is similar compared to Medway. The value for Medway Rainham was 75.5% which is similar compared to Medway. The value for Strood was 75.1% which is similar compared to Medway. The value for Medway Central was 74.1% which is similar compared to Medway. The value for Medway South was 71.5% which is similar compared to Medway. The value for Medway Peninsula was 68% which is similar compared to Medway. The value for ! MPA was 67.4% which is similar compared to Medway. The value for Gillingham South was 65.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self-reporting good or very good general health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Very good, Good, Fair, Bad, Very bad,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Good or very good.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 by ward</a:t>
            </a:r>
          </a:p>
        </p:txBody>
      </p:sp>
      <p:sp>
        <p:nvSpPr>
          <p:cNvPr id="3" name="Slide Number"/>
          <p:cNvSpPr>
            <a:spLocks noGrp="1"/>
          </p:cNvSpPr>
          <p:nvPr>
            <p:ph type="sldNum" sz="quarter" idx="12"/>
          </p:nvPr>
        </p:nvSpPr>
        <p:spPr>
          <a:xfrm>
            <a:off x="15304" y="34131"/>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82.8% which is better compared to Medway. The value for Cuxton, Halling and Riverside was 80.2% which is better compared to Medway. The value for Strood North and Frindsbury was 78.2% which is better compared to Medway. The value for Hempstead and Wigmore was 76.9% which is better compared to Medway. The value for Lordswood and Walderslade was 75.8% which is better compared to Medway. The value for Fort Horsted was 75.4% which is similar compared to Medway. The value for Princes Park was 73.9% which is similar compared to Medway. The value for Rochester West and Borstal was 73.2% which is similar compared to Medway. The value for Hoo St Werburgh and High Halstow was 72.1% which is similar compared to Medway. The value for Rainham South West was 72% which is similar compared to Medway. The value for Rainham South East was 71.8% which is similar compared to Medway. The value for Rochester East and Warren Wood was 71.6% which is similar compared to Medway. The value for Fort Pitt was 71.2% which is similar compared to Medway. The value for Chatham Central and Brompton was 70.6% which is similar compared to Medway. The value for Strood West was 66% which is similar compared to Medway. The value for Luton was 65.7% which is similar compared to Medway. The value for Rainham North was 65.4% which is similar compared to Medway. The value for Twydall was 64.4% which is similar compared to Medway. The value for Watling was 63.7% which is similar compared to Medway. The value for Gillingham South was 61.4% which is worse compared to Medway. The value for Gillingham North was 61.3% which is worse compared to Medway. The value for All Saints was 61.1% which is similar compared to Medway. The value for Strood Rural was 60.8% which is worse compared to Medway. The value for Wayfield and Weeds Wood was 50.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self-reporting good or very good general health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Categories selected: </a:t>
            </a:r>
            <a:r>
              <a:t> </a:t>
            </a:r>
            <a:r>
              <a:rPr sz="1000" b="0" i="0" u="none" cap="none">
                <a:solidFill>
                  <a:srgbClr val="595959">
                    <a:alpha val="100000"/>
                  </a:srgbClr>
                </a:solidFill>
                <a:latin typeface="Arial"/>
                <a:cs typeface="Arial"/>
                <a:sym typeface="Arial"/>
              </a:rPr>
              <a:t>Answers include people who report good or very good health.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Self-reported general health by inequalities</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self-reporting good or very good general health by inequalities</a:t>
            </a:r>
          </a:p>
        </p:txBody>
      </p:sp>
      <p:pic>
        <p:nvPicPr>
          <p:cNvPr id="6" name="gender" descr="The bar plot shows the proportion by gender compared to the Medway value (%). The value for Female was 68.5% which is similar compared to Medway. The value for Male was 75.8%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84.7% which is better compared to Medway. The value for 25-34 was 83.6% which is better compared to Medway. The value for 35-44 was 82.8% which is better compared to Medway. The value for 45-54 was 71.2% which is similar compared to Medway. The value for 55-64 was 66.1% which is worse compared to Medway. The value for 65-74 was 58.3% which is worse compared to Medway. The value for 75-84 was 54.3% which is worse compared to Medway. The value for 85+ was 46.7%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69.7% which is similar compared to Medway. The value for Ethnic minorities was 82.9%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3.8% which is worse compared to Medway. The value for 2 was 70.2% which is similar compared to Medway. The value for 3 was 71.5% which is similar compared to Medway. The value for 4 was 78.3% which is better compared to Medway. The value for 5 was 76.7%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Self-reported general health by wider determinants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self-reporting good or very good general health by wider determinants</a:t>
            </a:r>
          </a:p>
        </p:txBody>
      </p:sp>
      <p:pic>
        <p:nvPicPr>
          <p:cNvPr id="6" name="qualification" descr="The bar plot shows the proportion by highest qualification level compared to the Medway value (%). The value for Level 1 / Level 2 was 67.7% which is worse compared to Medway. The value for Level 3 was 72.3% which is similar compared to Medway. The value for Level 4 / Level 5 was 80.4% which is better compared to Medway. The value for Level 6 was 87.1% which is better compared to Medway. The value for Level 7 / Level 8 was 83.1% which is better compared to Medway. The value for Other professional qualification was 62%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2% which is better compared to Medway. The value for Economic inactivity was 56.3% which is worse compared to Medway. The value for Unemployed was 67.5%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66.9% which is worse compared to Medway. The value for Own with a mortgage was 81.7% which is better compared to Medway. The value for Part own and part rent (shared ownership) was 64.2% which is similar compared to Medway. The value for Rent (with or without housing benefit) was 66.1% which is worse compared to Medway. The value for Live here rent free was 64.5%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Inequalities and wider determinants summary</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inequalities and wider determinants.</a:t>
            </a:r>
          </a:p>
        </p:txBody>
      </p:sp>
      <p:pic>
        <p:nvPicPr>
          <p:cNvPr id="6" name="Table" descr="Estimated proportions for inequalities and wider determinants."/>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Self-reported general health</a:t>
            </a:r>
          </a:p>
        </p:txBody>
      </p:sp>
      <p:sp>
        <p:nvSpPr>
          <p:cNvPr id="3" name="Slide Number"/>
          <p:cNvSpPr>
            <a:spLocks noGrp="1"/>
          </p:cNvSpPr>
          <p:nvPr>
            <p:ph type="sldNum" sz="quarter" idx="12"/>
          </p:nvPr>
        </p:nvSpPr>
        <p:spPr>
          <a:xfrm>
            <a:off x="15304" y="34131"/>
            <a:ext cx="1440000" cy="365125"/>
          </a:xfrm>
        </p:spPr>
        <p:txBody>
          <a:bodyPr/>
          <a:lstStyle/>
          <a:p>
            <a:r>
              <a:t>40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72.1% of Medway adults would describe their general health as good or very good.</a:t>
            </a:r>
          </a:p>
          <a:p>
            <a:endParaRPr/>
          </a:p>
          <a:p>
            <a:r>
              <a:t>Certain groups in Medway are less likely to describe their general health as good or very good. These groups include:</a:t>
            </a:r>
          </a:p>
          <a:p>
            <a:pPr lvl="1"/>
            <a:r>
              <a:t>Adults in Gillingham South PCN</a:t>
            </a:r>
          </a:p>
          <a:p>
            <a:pPr lvl="1"/>
            <a:r>
              <a:t>Adults in wards Strood Rural, Wayfield &amp; Weeds Wood, Gillingham North, and Gillingham South</a:t>
            </a:r>
          </a:p>
          <a:p>
            <a:pPr lvl="1"/>
            <a:r>
              <a:t>Adults aged 55 and over</a:t>
            </a:r>
          </a:p>
          <a:p>
            <a:pPr lvl="1"/>
            <a:r>
              <a:t>Adults living in areas of high deprivation (quintile 1)</a:t>
            </a:r>
          </a:p>
          <a:p>
            <a:pPr lvl="1"/>
            <a:r>
              <a:t>Adults whose highest qualification achieved is level 1 or 2, or another professional qualification</a:t>
            </a:r>
          </a:p>
          <a:p>
            <a:pPr lvl="1"/>
            <a:r>
              <a:t>Economically inactive adults</a:t>
            </a:r>
          </a:p>
          <a:p>
            <a:pPr lvl="1"/>
            <a:r>
              <a:t>Adults who own their home outright or rent (with or without housing benefit).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Yes', the national survey value was 24.3%, the unweighted survey value was 30.4%, and the weighted survey value was 28.1%. In the category 'No', the national survey value was 75.7%, the unweighted survey value was 69.6%, and the weighted survey value was 71.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long term health condition was similar to the 2021 Census.</a:t>
            </a:r>
          </a:p>
          <a:p>
            <a:pPr lvl="1"/>
            <a:r>
              <a:t>The weighted survey results estimate that 28.1% of Medway adults report having a physical or mental long term health condition.</a:t>
            </a:r>
          </a:p>
          <a:p>
            <a:pPr lvl="1"/>
            <a:r>
              <a:t>76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 by PCN</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8.1%). The value for Rochester was 20.2% which is better compared to Medway. The value for Medway Central was 21.9% which is better compared to Medway. The value for Medway Rainham was 26.2% which is similar compared to Medway. The value for Strood was 29.1% which is similar compared to Medway. The value for ! MPA was 31.5% which is similar compared to Medway. The value for Medway South was 31.5% which is similar compared to Medway. The value for Gillingham South was 32.3% which is similar compared to Medway. The value for Medway Peninsula was 34.5%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porting a long term health condition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 by ward</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17.4% which is better compared to Medway. The value for Rochester East and Warren Wood was 19.8% which is better compared to Medway. The value for Luton was 20.8% which is better compared to Medway. The value for Hempstead and Wigmore was 23.7% which is better compared to Medway. The value for Fort Horsted was 24.7% which is similar compared to Medway. The value for Fort Pitt was 25.8% which is similar compared to Medway. The value for Rainham South East was 26% which is similar compared to Medway. The value for Rainham South West was 26.5% which is similar compared to Medway. The value for Lordswood and Walderslade was 26.7% which is similar compared to Medway. The value for Rochester West and Borstal was 26.9% which is similar compared to Medway. The value for Strood North and Frindsbury was 27% which is similar compared to Medway. The value for Chatham Central and Brompton was 28.9% which is similar compared to Medway. The value for Princes Park was 30.2% which is similar compared to Medway. The value for Cuxton, Halling and Riverside was 31.2% which is similar compared to Medway. The value for Twydall was 31.6% which is similar compared to Medway. The value for Strood West was 32% which is similar compared to Medway. The value for Gillingham North was 34.6% which is similar compared to Medway. The value for Rainham North was 35.1% which is similar compared to Medway. The value for Gillingham South was 37.2% which is worse compared to Medway. The value for Hoo St Werburgh and High Halstow was 37.3% which is worse compared to Medway. The value for Watling was 37.5% which is worse compared to Medway. The value for All Saints was 38.8% which is similar compared to Medway. The value for Strood Rural was 40.5% which is worse compared to Medway. The value for Wayfield and Weeds Wood was 52.4%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report a long term health condition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report a long term health condition.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Long term health conditions by inequalities</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reporting a long term health condition by inequalities</a:t>
            </a:r>
          </a:p>
        </p:txBody>
      </p:sp>
      <p:pic>
        <p:nvPicPr>
          <p:cNvPr id="6" name="gender" descr="The bar plot shows the proportion by gender compared to the Medway value (%). The value for Female was 32.4% which is worse compared to Medway. The value for Male was 23.7%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12.7% which is better compared to Medway. The value for 25-34 was 18.1% which is better compared to Medway. The value for 35-44 was 17% which is better compared to Medway. The value for 45-54 was 29% which is similar compared to Medway. The value for 55-64 was 37.4% which is worse compared to Medway. The value for 65-74 was 40.1% which is worse compared to Medway. The value for 75-84 was 41.7% which is worse compared to Medway. The value for 85+ was 49.7%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31.5% which is worse compared to Medway. The value for Ethnic minorities was 13.4%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32.1% which is similar compared to Medway. The value for 2 was 30.3% which is similar compared to Medway. The value for 3 was 29.2% which is similar compared to Medway. The value for 4 was 21.8% which is better compared to Medway. The value for 5 was 26.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Long term health conditions by wider determinants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reporting a long term health condition by wider determinants</a:t>
            </a:r>
          </a:p>
        </p:txBody>
      </p:sp>
      <p:pic>
        <p:nvPicPr>
          <p:cNvPr id="6" name="qualification" descr="The bar plot shows the proportion by highest qualification level compared to the Medway value (%). The value for Level 1 / Level 2 was 29.7% which is similar compared to Medway. The value for Level 3 was 28.3% which is similar compared to Medway. The value for Level 4 / Level 5 was 24.4% which is similar compared to Medway. The value for Level 6 was 16.5% which is better compared to Medway. The value for Level 7 / Level 8 was 19.7% which is better compared to Medway. The value for Other professional qualification was 33.9%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9.1% which is better compared to Medway. The value for Economic inactivity was 43.3% which is worse compared to Medway. The value for Unemployed was 26.2%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35.4% which is worse compared to Medway. The value for Own with a mortgage was 19.4% which is better compared to Medway. The value for Part own and part rent (shared ownership) was 37.7% which is similar compared to Medway. The value for Rent (with or without housing benefit) was 32% which is similar compared to Medway. The value for Live here rent free was 24.3%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Long term health conditions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28.1% of Medway adults report having a physical or mental long term health condition.</a:t>
            </a:r>
          </a:p>
          <a:p>
            <a:endParaRPr/>
          </a:p>
          <a:p>
            <a:r>
              <a:t>Certain groups in Medway are more likely to have long-term health conditions. These groups include:</a:t>
            </a:r>
          </a:p>
          <a:p>
            <a:pPr lvl="1"/>
            <a:r>
              <a:t>Adults in wards Strood Rural, Watling, Wayfield &amp; Weeds Wood, Gillingham South, and Hoo St Werburgh &amp; High Halstow</a:t>
            </a:r>
          </a:p>
          <a:p>
            <a:pPr lvl="1"/>
            <a:r>
              <a:t>Females</a:t>
            </a:r>
          </a:p>
          <a:p>
            <a:pPr lvl="1"/>
            <a:r>
              <a:t>Adults aged 55 and over</a:t>
            </a:r>
          </a:p>
          <a:p>
            <a:pPr lvl="1"/>
            <a:r>
              <a:t>Adults in the White British/Irish ethnic group</a:t>
            </a:r>
          </a:p>
          <a:p>
            <a:pPr lvl="1"/>
            <a:r>
              <a:t>Economically inactive adults</a:t>
            </a:r>
          </a:p>
          <a:p>
            <a:pPr lvl="1"/>
            <a:r>
              <a:t>Adults who own their home outright.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a:t>
            </a:r>
          </a:p>
        </p:txBody>
      </p:sp>
      <p:sp>
        <p:nvSpPr>
          <p:cNvPr id="3" name="Slide Number"/>
          <p:cNvSpPr>
            <a:spLocks noGrp="1"/>
          </p:cNvSpPr>
          <p:nvPr>
            <p:ph type="sldNum" sz="quarter" idx="12"/>
          </p:nvPr>
        </p:nvSpPr>
        <p:spPr>
          <a:xfrm>
            <a:off x="15304" y="34131"/>
            <a:ext cx="1440000" cy="365125"/>
          </a:xfrm>
        </p:spPr>
        <p:txBody>
          <a:bodyPr/>
          <a:lstStyle/>
          <a:p>
            <a:r>
              <a:t>47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the unweighted survey value was 97.9% and the weighted survey value was 98.0%. In the category 'No', the unweighted survey value was 2.1% and the weighted survey value was 2.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98.0% of Medway adults report being registered with a GP.</a:t>
            </a:r>
          </a:p>
          <a:p>
            <a:pPr lvl="1"/>
            <a:r>
              <a:t>49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 by PCN</a:t>
            </a:r>
          </a:p>
        </p:txBody>
      </p:sp>
      <p:sp>
        <p:nvSpPr>
          <p:cNvPr id="3" name="Slide Number"/>
          <p:cNvSpPr>
            <a:spLocks noGrp="1"/>
          </p:cNvSpPr>
          <p:nvPr>
            <p:ph type="sldNum" sz="quarter" idx="12"/>
          </p:nvPr>
        </p:nvSpPr>
        <p:spPr>
          <a:xfrm>
            <a:off x="15304" y="34131"/>
            <a:ext cx="1440000" cy="365125"/>
          </a:xfrm>
        </p:spPr>
        <p:txBody>
          <a:bodyPr/>
          <a:lstStyle/>
          <a:p>
            <a:r>
              <a:t>48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98%). The value for Medway Rainham was 99.6% which is similar compared to Medway. The value for Medway Peninsula was 99.5% which is similar compared to Medway. The value for Gillingham South was 99% which is similar compared to Medway. The value for Strood was 98.9% which is similar compared to Medway. The value for Medway South was 98.5% which is similar compared to Medway. The value for Rochester was 97.3% which is similar compared to Medway. The value for ! MPA was 97% which is similar compared to Medway. The value for Medway Central was 93.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gistered with a GP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 by ward</a:t>
            </a:r>
          </a:p>
        </p:txBody>
      </p:sp>
      <p:sp>
        <p:nvSpPr>
          <p:cNvPr id="3" name="Slide Number"/>
          <p:cNvSpPr>
            <a:spLocks noGrp="1"/>
          </p:cNvSpPr>
          <p:nvPr>
            <p:ph type="sldNum" sz="quarter" idx="12"/>
          </p:nvPr>
        </p:nvSpPr>
        <p:spPr>
          <a:xfrm>
            <a:off x="15304" y="34131"/>
            <a:ext cx="1440000" cy="365125"/>
          </a:xfrm>
        </p:spPr>
        <p:txBody>
          <a:bodyPr/>
          <a:lstStyle/>
          <a:p>
            <a:r>
              <a:t>49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99.3% which is better compared to Medway. The value for Hempstead and Wigmore was 99.3% which is better compared to Medway. The value for Twydall was 99.2% which is better compared to Medway. The value for Watling was 98.8% which is similar compared to Medway. The value for Strood Rural was 98.5% which is similar compared to Medway. The value for Fort Horsted was 98.5% which is similar compared to Medway. The value for Rainham South East was 98.4% which is similar compared to Medway. The value for Hoo St Werburgh and High Halstow was 98.3% which is similar compared to Medway. The value for Rainham North was 98.2% which is similar compared to Medway. The value for Lordswood and Walderslade was 98.2% which is similar compared to Medway. The value for All Saints was 98.1% which is similar compared to Medway. The value for Cuxton, Halling and Riverside was 97.7% which is similar compared to Medway. The value for Princes Park was 97.6% which is similar compared to Medway. The value for Strood West was 97.5% which is similar compared to Medway. The value for Strood North and Frindsbury was 97.4% which is similar compared to Medway. The value for Wayfield and Weeds Wood was 97.3% which is similar compared to Medway. The value for Rochester West and Borstal was 97.2% which is similar compared to Medway. The value for Gillingham South was 97.1% which is similar compared to Medway. The value for Fort Pitt was 96.1% which is similar compared to Medway. The value for Gillingham North was 96% which is similar compared to Medway. The value for Rochester East and Warren Wood was 95.7% which is worse compared to Medway. The value for Chatham Central and Brompton was 94.8% which is worse compared to Medway. The value for St Mary's Island was 90.7% which is worse compared to Medway. The value for Luton was 90.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registered with a GP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registered with a GP.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Registered with a GP by inequalities</a:t>
            </a:r>
          </a:p>
        </p:txBody>
      </p:sp>
      <p:sp>
        <p:nvSpPr>
          <p:cNvPr id="3" name="Slide Number"/>
          <p:cNvSpPr>
            <a:spLocks noGrp="1"/>
          </p:cNvSpPr>
          <p:nvPr>
            <p:ph type="sldNum" sz="quarter" idx="12"/>
          </p:nvPr>
        </p:nvSpPr>
        <p:spPr>
          <a:xfrm>
            <a:off x="15304" y="34131"/>
            <a:ext cx="1440000" cy="365125"/>
          </a:xfrm>
        </p:spPr>
        <p:txBody>
          <a:bodyPr/>
          <a:lstStyle/>
          <a:p>
            <a:r>
              <a:t>50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GP by inequalities</a:t>
            </a:r>
          </a:p>
        </p:txBody>
      </p:sp>
      <p:pic>
        <p:nvPicPr>
          <p:cNvPr id="6" name="gender" descr="The bar plot shows the proportion by gender compared to the Medway value (%). The value for Female was 98.6% which is similar compared to Medway. The value for Male was 97.4%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96.9% which is similar compared to Medway. The value for 25-34 was 96.2% which is similar compared to Medway. The value for 35-44 was 96.4% which is similar compared to Medway. The value for 45-54 was 99% which is similar compared to Medway. The value for 55-64 was 99.3% which is similar compared to Medway. The value for 65-74 was 99.5% which is better compared to Medway. The value for 75-84 was 99.2% which is similar compared to Medway. The value for 85+ was 96.5%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98.7% which is similar compared to Medway. The value for Ethnic minorities was 95%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95.7% which is worse compared to Medway. The value for 2 was 98.2% which is similar compared to Medway. The value for 3 was 97.8% which is similar compared to Medway. The value for 4 was 99.4% which is similar compared to Medway. The value for 5 was 9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Registered with a GP by wider determinants</a:t>
            </a:r>
          </a:p>
        </p:txBody>
      </p:sp>
      <p:sp>
        <p:nvSpPr>
          <p:cNvPr id="3" name="Slide Number"/>
          <p:cNvSpPr>
            <a:spLocks noGrp="1"/>
          </p:cNvSpPr>
          <p:nvPr>
            <p:ph type="sldNum" sz="quarter" idx="12"/>
          </p:nvPr>
        </p:nvSpPr>
        <p:spPr>
          <a:xfrm>
            <a:off x="15304" y="34131"/>
            <a:ext cx="1440000" cy="365125"/>
          </a:xfrm>
        </p:spPr>
        <p:txBody>
          <a:bodyPr/>
          <a:lstStyle/>
          <a:p>
            <a:r>
              <a:t>51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GP by wider determinants</a:t>
            </a:r>
          </a:p>
        </p:txBody>
      </p:sp>
      <p:pic>
        <p:nvPicPr>
          <p:cNvPr id="6" name="qualification" descr="The bar plot shows the proportion by highest qualification level compared to the Medway value (%). The value for Level 1 / Level 2 was 98.2% which is similar compared to Medway. The value for Level 3 was 97.7% which is similar compared to Medway. The value for Level 4 / Level 5 was 99.3% which is similar compared to Medway. The value for Level 6 was 98.5% which is similar compared to Medway. The value for Level 7 / Level 8 was 95.8% which is similar compared to Medway. The value for Other professional qualification was 98.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97.8% which is similar compared to Medway. The value for Economic inactivity was 98.6% which is similar compared to Medway. The value for Unemployed was 94.8%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99.5% which is better compared to Medway. The value for Own with a mortgage was 98.5% which is similar compared to Medway. The value for Part own and part rent (shared ownership) was suppressed which is not compared to Medway. The value for Rent (with or without housing benefit) was 96.1% which is worse compared to Medway. The value for Live here rent free was 97.1%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Registered with a GP</a:t>
            </a:r>
          </a:p>
        </p:txBody>
      </p:sp>
      <p:sp>
        <p:nvSpPr>
          <p:cNvPr id="3" name="Slide Number"/>
          <p:cNvSpPr>
            <a:spLocks noGrp="1"/>
          </p:cNvSpPr>
          <p:nvPr>
            <p:ph type="sldNum" sz="quarter" idx="12"/>
          </p:nvPr>
        </p:nvSpPr>
        <p:spPr>
          <a:xfrm>
            <a:off x="15304" y="34131"/>
            <a:ext cx="1440000" cy="365125"/>
          </a:xfrm>
        </p:spPr>
        <p:txBody>
          <a:bodyPr/>
          <a:lstStyle/>
          <a:p>
            <a:r>
              <a:t>52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98.0% of Medway adults report being registered with a GP.</a:t>
            </a:r>
          </a:p>
          <a:p>
            <a:endParaRPr/>
          </a:p>
          <a:p>
            <a:r>
              <a:t>Certain groups in Medway are less likely to be registered with a GP. These groups include:</a:t>
            </a:r>
          </a:p>
          <a:p>
            <a:pPr lvl="1"/>
            <a:r>
              <a:t>Adults in Medway Central PCN</a:t>
            </a:r>
          </a:p>
          <a:p>
            <a:pPr lvl="1"/>
            <a:r>
              <a:t>Adults in wards Luton, Rochester East &amp; Warren Wood, St Mary's Island, and Chatham Central &amp; Brompton</a:t>
            </a:r>
          </a:p>
          <a:p>
            <a:pPr lvl="1"/>
            <a:r>
              <a:t>Adults from minority ethnic backgrounds</a:t>
            </a:r>
          </a:p>
          <a:p>
            <a:pPr lvl="1"/>
            <a:r>
              <a:t>Adults living in areas of high deprivation (quintile 1)</a:t>
            </a:r>
          </a:p>
          <a:p>
            <a:pPr lvl="1"/>
            <a:r>
              <a:t>Adults who rent (with or without housing benefit).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a:t>
            </a:r>
          </a:p>
        </p:txBody>
      </p:sp>
      <p:sp>
        <p:nvSpPr>
          <p:cNvPr id="3" name="Slide Number"/>
          <p:cNvSpPr>
            <a:spLocks noGrp="1"/>
          </p:cNvSpPr>
          <p:nvPr>
            <p:ph type="sldNum" sz="quarter" idx="12"/>
          </p:nvPr>
        </p:nvSpPr>
        <p:spPr>
          <a:xfrm>
            <a:off x="15304" y="34131"/>
            <a:ext cx="1440000" cy="365125"/>
          </a:xfrm>
        </p:spPr>
        <p:txBody>
          <a:bodyPr/>
          <a:lstStyle/>
          <a:p>
            <a:r>
              <a:t>53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the unweighted survey value was 78.1% and the weighted survey value was 77.8%. In the category 'No', the unweighted survey value was 21.9% and the weighted survey value was 22.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77.8% of Medway adults report being registered with a dentist.</a:t>
            </a:r>
          </a:p>
          <a:p>
            <a:pPr lvl="1"/>
            <a:r>
              <a:t>95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 by PCN</a:t>
            </a:r>
          </a:p>
        </p:txBody>
      </p:sp>
      <p:sp>
        <p:nvSpPr>
          <p:cNvPr id="3" name="Slide Number"/>
          <p:cNvSpPr>
            <a:spLocks noGrp="1"/>
          </p:cNvSpPr>
          <p:nvPr>
            <p:ph type="sldNum" sz="quarter" idx="12"/>
          </p:nvPr>
        </p:nvSpPr>
        <p:spPr>
          <a:xfrm>
            <a:off x="15304" y="34131"/>
            <a:ext cx="1440000" cy="365125"/>
          </a:xfrm>
        </p:spPr>
        <p:txBody>
          <a:bodyPr/>
          <a:lstStyle/>
          <a:p>
            <a:r>
              <a:t>54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7.8%). The value for Medway Rainham was 86.6% which is better compared to Medway. The value for Rochester was 82.1% which is similar compared to Medway. The value for Medway South was 79.3% which is similar compared to Medway. The value for Medway Peninsula was 79% which is similar compared to Medway. The value for Gillingham South was 78.6% which is similar compared to Medway. The value for Strood was 78.3% which is similar compared to Medway. The value for Medway Central was 66.7% which is worse compared to Medway. The value for ! MPA was 60.2%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gistered with a dentist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 by ward</a:t>
            </a:r>
          </a:p>
        </p:txBody>
      </p:sp>
      <p:sp>
        <p:nvSpPr>
          <p:cNvPr id="3" name="Slide Number"/>
          <p:cNvSpPr>
            <a:spLocks noGrp="1"/>
          </p:cNvSpPr>
          <p:nvPr>
            <p:ph type="sldNum" sz="quarter" idx="12"/>
          </p:nvPr>
        </p:nvSpPr>
        <p:spPr>
          <a:xfrm>
            <a:off x="15304" y="34131"/>
            <a:ext cx="1440000" cy="365125"/>
          </a:xfrm>
        </p:spPr>
        <p:txBody>
          <a:bodyPr/>
          <a:lstStyle/>
          <a:p>
            <a:r>
              <a:t>55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Hempstead and Wigmore was 94.3% which is better compared to Medway. The value for Cuxton, Halling and Riverside was 93% which is better compared to Medway. The value for Twydall was 92.9% which is better compared to Medway. The value for Rainham South West was 90.3% which is better compared to Medway. The value for Strood Rural was 83.3% which is better compared to Medway. The value for Watling was 82.8% which is better compared to Medway. The value for Rochester East and Warren Wood was 81% which is similar compared to Medway. The value for Rainham South East was 80% which is similar compared to Medway. The value for All Saints was 79.6% which is similar compared to Medway. The value for Rochester West and Borstal was 79.6% which is similar compared to Medway. The value for Lordswood and Walderslade was 78.8% which is similar compared to Medway. The value for Fort Pitt was 78.1% which is similar compared to Medway. The value for Princes Park was 77.8% which is similar compared to Medway. The value for Strood North and Frindsbury was 76.3% which is similar compared to Medway. The value for St Mary's Island was 76.1% which is similar compared to Medway. The value for Rainham North was 74.9% which is similar compared to Medway. The value for Wayfield and Weeds Wood was 73.9% which is similar compared to Medway. The value for Fort Horsted was 73.9% which is similar compared to Medway. The value for Strood West was 73.6% which is similar compared to Medway. The value for Hoo St Werburgh and High Halstow was 70.9% which is worse compared to Medway. The value for Gillingham North was 65.5% which is worse compared to Medway. The value for Chatham Central and Brompton was 64.5% which is worse compared to Medway. The value for Gillingham South was 59.4% which is worse compared to Medway. The value for Luton was 5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Medway adults who are registered with a dentist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registered with a dentist.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Registered with a dentist by inequalities</a:t>
            </a:r>
          </a:p>
        </p:txBody>
      </p:sp>
      <p:sp>
        <p:nvSpPr>
          <p:cNvPr id="3" name="Slide Number"/>
          <p:cNvSpPr>
            <a:spLocks noGrp="1"/>
          </p:cNvSpPr>
          <p:nvPr>
            <p:ph type="sldNum" sz="quarter" idx="12"/>
          </p:nvPr>
        </p:nvSpPr>
        <p:spPr>
          <a:xfrm>
            <a:off x="15304" y="34131"/>
            <a:ext cx="1440000" cy="365125"/>
          </a:xfrm>
        </p:spPr>
        <p:txBody>
          <a:bodyPr/>
          <a:lstStyle/>
          <a:p>
            <a:r>
              <a:t>56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dentist by inequalities</a:t>
            </a:r>
          </a:p>
        </p:txBody>
      </p:sp>
      <p:pic>
        <p:nvPicPr>
          <p:cNvPr id="6" name="gender" descr="The bar plot shows the proportion by gender compared to the Medway value (%). The value for Female was 82.2% which is better compared to Medway. The value for Male was 73.4%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0.8% which is similar compared to Medway. The value for 25-34 was 70.3% which is worse compared to Medway. The value for 35-44 was 75.4% which is similar compared to Medway. The value for 45-54 was 81.4% which is similar compared to Medway. The value for 55-64 was 81.8% which is similar compared to Medway. The value for 65-74 was 83.8% which is better compared to Medway. The value for 75-84 was 76.9% which is similar compared to Medway. The value for 85+ was 69.6%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81.2% which is better compared to Medway. The value for Ethnic minorities was 63%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8.2% which is worse compared to Medway. The value for 2 was 74.6% which is similar compared to Medway. The value for 3 was 76.3% which is similar compared to Medway. The value for 4 was 83.7% which is better compared to Medway. The value for 5 was 86.1%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Registered with a dentist by wider determinants</a:t>
            </a:r>
          </a:p>
        </p:txBody>
      </p:sp>
      <p:sp>
        <p:nvSpPr>
          <p:cNvPr id="3" name="Slide Number"/>
          <p:cNvSpPr>
            <a:spLocks noGrp="1"/>
          </p:cNvSpPr>
          <p:nvPr>
            <p:ph type="sldNum" sz="quarter" idx="12"/>
          </p:nvPr>
        </p:nvSpPr>
        <p:spPr>
          <a:xfrm>
            <a:off x="15304" y="34131"/>
            <a:ext cx="1440000" cy="365125"/>
          </a:xfrm>
        </p:spPr>
        <p:txBody>
          <a:bodyPr/>
          <a:lstStyle/>
          <a:p>
            <a:r>
              <a:t>57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dentist by wider determinants</a:t>
            </a:r>
          </a:p>
        </p:txBody>
      </p:sp>
      <p:pic>
        <p:nvPicPr>
          <p:cNvPr id="6" name="qualification" descr="The bar plot shows the proportion by highest qualification level compared to the Medway value (%). The value for Level 1 / Level 2 was 78.7% which is similar compared to Medway. The value for Level 3 was 76.8% which is similar compared to Medway. The value for Level 4 / Level 5 was 87.6% which is better compared to Medway. The value for Level 6 was 78.4% which is similar compared to Medway. The value for Level 7 / Level 8 was 70% which is worse compared to Medway. The value for Other professional qualification was 74.4%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8.6% which is similar compared to Medway. The value for Economic inactivity was 78.5% which is similar compared to Medway. The value for Unemployed was 64.3%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84.6% which is better compared to Medway. The value for Own with a mortgage was 81.7% which is similar compared to Medway. The value for Part own and part rent (shared ownership) was 64.8% which is similar compared to Medway. The value for Rent (with or without housing benefit) was 67.2% which is worse compared to Medway. The value for Live here rent free was 71.9%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Registered with a dentist</a:t>
            </a:r>
          </a:p>
        </p:txBody>
      </p:sp>
      <p:sp>
        <p:nvSpPr>
          <p:cNvPr id="3" name="Slide Number"/>
          <p:cNvSpPr>
            <a:spLocks noGrp="1"/>
          </p:cNvSpPr>
          <p:nvPr>
            <p:ph type="sldNum" sz="quarter" idx="12"/>
          </p:nvPr>
        </p:nvSpPr>
        <p:spPr>
          <a:xfrm>
            <a:off x="15304" y="34131"/>
            <a:ext cx="1440000" cy="365125"/>
          </a:xfrm>
        </p:spPr>
        <p:txBody>
          <a:bodyPr/>
          <a:lstStyle/>
          <a:p>
            <a:r>
              <a:t>58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77.8% of Medway adults report being registered with a dentist.</a:t>
            </a:r>
          </a:p>
          <a:p>
            <a:endParaRPr/>
          </a:p>
          <a:p>
            <a:r>
              <a:t>Certain groups in Medway are less likely to be registered with a dentist. These groups include:</a:t>
            </a:r>
          </a:p>
          <a:p>
            <a:pPr lvl="1"/>
            <a:r>
              <a:t>Adults in Medway Central PCN and MPA PCN</a:t>
            </a:r>
          </a:p>
          <a:p>
            <a:pPr lvl="1"/>
            <a:r>
              <a:t>Adults in wards Luton, Chatham Central &amp; Brompton, Gillingham North, Gillingham South, and Hoo St Werburgh &amp; High Halstow</a:t>
            </a:r>
          </a:p>
          <a:p>
            <a:pPr lvl="1"/>
            <a:r>
              <a:t>Males</a:t>
            </a:r>
          </a:p>
          <a:p>
            <a:pPr lvl="1"/>
            <a:r>
              <a:t>Adults aged 25 to 34 years old</a:t>
            </a:r>
          </a:p>
          <a:p>
            <a:pPr lvl="1"/>
            <a:r>
              <a:t>Adults from minority ethnic backgrounds</a:t>
            </a:r>
          </a:p>
          <a:p>
            <a:pPr lvl="1"/>
            <a:r>
              <a:t>Adults living in areas of high deprivation (quintile 1)</a:t>
            </a:r>
          </a:p>
          <a:p>
            <a:pPr lvl="1"/>
            <a:r>
              <a:t>Adults whose highest qualification achieved is level 7 or 8</a:t>
            </a:r>
          </a:p>
          <a:p>
            <a:pPr lvl="1"/>
            <a:r>
              <a:t>Unemployed adults</a:t>
            </a:r>
          </a:p>
          <a:p>
            <a:pPr lvl="1"/>
            <a:r>
              <a:t>Adults who rent (with or without housing benefit).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COVID-19</a:t>
            </a:r>
          </a:p>
        </p:txBody>
      </p:sp>
      <p:sp>
        <p:nvSpPr>
          <p:cNvPr id="3" name="Slide Number"/>
          <p:cNvSpPr>
            <a:spLocks noGrp="1"/>
          </p:cNvSpPr>
          <p:nvPr>
            <p:ph type="sldNum" sz="quarter" idx="12"/>
          </p:nvPr>
        </p:nvSpPr>
        <p:spPr>
          <a:xfrm>
            <a:off x="10433" y="-252920"/>
            <a:ext cx="1440000" cy="365125"/>
          </a:xfrm>
        </p:spPr>
        <p:txBody>
          <a:bodyPr/>
          <a:lstStyle/>
          <a:p>
            <a:r>
              <a:t>59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a:t>
            </a:r>
          </a:p>
        </p:txBody>
      </p:sp>
      <p:sp>
        <p:nvSpPr>
          <p:cNvPr id="3" name="Slide Number"/>
          <p:cNvSpPr>
            <a:spLocks noGrp="1"/>
          </p:cNvSpPr>
          <p:nvPr>
            <p:ph type="sldNum" sz="quarter" idx="12"/>
          </p:nvPr>
        </p:nvSpPr>
        <p:spPr>
          <a:xfrm>
            <a:off x="15304" y="34131"/>
            <a:ext cx="1440000" cy="365125"/>
          </a:xfrm>
        </p:spPr>
        <p:txBody>
          <a:bodyPr/>
          <a:lstStyle/>
          <a:p>
            <a:r>
              <a:t>60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Yes, diagnosed', the unweighted survey value was 21.8% and the weighted survey value was 23.5%. In the category 'Not diagnosed but suspected', the unweighted survey value was 3.3% and the weighted survey value was 3.5%. In the category 'Not that I know of/No', the unweighted survey value was 74.9% and the weighted survey value was 73.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estimate that 23.5% of Medway adults have been diagnosed with COVID-19, 3.5% have had suspected COVID-19, and 73.0% have not had COVID-19.</a:t>
            </a:r>
          </a:p>
          <a:p>
            <a:pPr lvl="1"/>
            <a:r>
              <a:t>62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 diagnosed, Not diagnosed but suspected, Not that I know of/No, Don't want to say.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 by PCN</a:t>
            </a:r>
          </a:p>
        </p:txBody>
      </p:sp>
      <p:sp>
        <p:nvSpPr>
          <p:cNvPr id="3" name="Slide Number"/>
          <p:cNvSpPr>
            <a:spLocks noGrp="1"/>
          </p:cNvSpPr>
          <p:nvPr>
            <p:ph type="sldNum" sz="quarter" idx="12"/>
          </p:nvPr>
        </p:nvSpPr>
        <p:spPr>
          <a:xfrm>
            <a:off x="15304" y="34131"/>
            <a:ext cx="1440000" cy="365125"/>
          </a:xfrm>
        </p:spPr>
        <p:txBody>
          <a:bodyPr/>
          <a:lstStyle/>
          <a:p>
            <a:r>
              <a:t>61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3.5%). The value for Medway Central was 19.1% which is similar compared to Medway. The value for Gillingham South was 21.7% which is similar compared to Medway. The value for Medway Rainham was 22.6% which is similar compared to Medway. The value for Rochester was 23.2% which is similar compared to Medway. The value for Medway South was 23.8% which is similar compared to Medway. The value for ! MPA was 24.9% which is similar compared to Medway. The value for Medway Peninsula was 27.5% which is similar compared to Medway. The value for Strood was 2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have had COVID-19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 diagnosed, Not diagnosed but suspected, Not that I know of/No, 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 - diagnosed.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 by ward</a:t>
            </a:r>
          </a:p>
        </p:txBody>
      </p:sp>
      <p:sp>
        <p:nvSpPr>
          <p:cNvPr id="3" name="Slide Number"/>
          <p:cNvSpPr>
            <a:spLocks noGrp="1"/>
          </p:cNvSpPr>
          <p:nvPr>
            <p:ph type="sldNum" sz="quarter" idx="12"/>
          </p:nvPr>
        </p:nvSpPr>
        <p:spPr>
          <a:xfrm>
            <a:off x="15304" y="34131"/>
            <a:ext cx="1440000" cy="365125"/>
          </a:xfrm>
        </p:spPr>
        <p:txBody>
          <a:bodyPr/>
          <a:lstStyle/>
          <a:p>
            <a:r>
              <a:t>62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Twydall was 11% which is better compared to Medway. The value for St Mary's Island was 13.2% which is better compared to Medway. The value for Luton was 15.4% which is better compared to Medway. The value for Fort Horsted was 15.5% which is similar compared to Medway. The value for Rochester West and Borstal was 16.2% which is better compared to Medway. The value for Cuxton, Halling and Riverside was 16.3% which is similar compared to Medway. The value for Hempstead and Wigmore was 19.6% which is similar compared to Medway. The value for Rainham South West was 19.7% which is similar compared to Medway. The value for Rainham North was 20.2% which is similar compared to Medway. The value for Fort Pitt was 20.6% which is similar compared to Medway. The value for Princes Park was 20.7% which is similar compared to Medway. The value for Wayfield and Weeds Wood was 20.8% which is similar compared to Medway. The value for Rainham South East was 21.7% which is similar compared to Medway. The value for Chatham Central and Brompton was 22.3% which is similar compared to Medway. The value for Gillingham North was 22.4% which is similar compared to Medway. The value for Rochester East and Warren Wood was 23.9% which is similar compared to Medway. The value for Watling was 24.4% which is similar compared to Medway. The value for Hoo St Werburgh and High Halstow was 26.1% which is similar compared to Medway. The value for Strood North and Frindsbury was 26.3% which is similar compared to Medway. The value for Strood Rural was 26.9% which is similar compared to Medway. The value for Gillingham South was 27.2% which is worse compared to Medway. The value for All Saints was 27.8% which is similar compared to Medway. The value for Strood West was 28.4% which is worse compared to Medway. The value for Lordswood and Walderslade was 28.5%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have had COVID-19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Yes - diagnosed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Had COVID-19 by inequalities</a:t>
            </a:r>
          </a:p>
        </p:txBody>
      </p:sp>
      <p:sp>
        <p:nvSpPr>
          <p:cNvPr id="3" name="Slide Number"/>
          <p:cNvSpPr>
            <a:spLocks noGrp="1"/>
          </p:cNvSpPr>
          <p:nvPr>
            <p:ph type="sldNum" sz="quarter" idx="12"/>
          </p:nvPr>
        </p:nvSpPr>
        <p:spPr>
          <a:xfrm>
            <a:off x="15304" y="34131"/>
            <a:ext cx="1440000" cy="365125"/>
          </a:xfrm>
        </p:spPr>
        <p:txBody>
          <a:bodyPr/>
          <a:lstStyle/>
          <a:p>
            <a:r>
              <a:t>63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had COVID-19 by inequalities</a:t>
            </a:r>
          </a:p>
        </p:txBody>
      </p:sp>
      <p:pic>
        <p:nvPicPr>
          <p:cNvPr id="6" name="gender" descr="The bar plot shows the proportion by gender compared to the Medway value (%). The value for Female was 23.9% which is similar compared to Medway. The value for Male was 23%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6.8% which is similar compared to Medway. The value for 25-34 was 28% which is similar compared to Medway. The value for 35-44 was 29.1% which is worse compared to Medway. The value for 45-54 was 26.9% which is similar compared to Medway. The value for 55-64 was 23.2% which is similar compared to Medway. The value for 65-74 was 11.4% which is better compared to Medway. The value for 75-84 was 9.4% which is better compared to Medway. The value for 85+ was suppressed which is not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2.8% which is similar compared to Medway. The value for Ethnic minorities was 26.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1.5% which is similar compared to Medway. The value for 2 was 25.2% which is similar compared to Medway. The value for 3 was 25.5% which is similar compared to Medway. The value for 4 was 23.5% which is similar compared to Medway. The value for 5 was 21.8%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Had COVID-19 by wider determinants</a:t>
            </a:r>
          </a:p>
        </p:txBody>
      </p:sp>
      <p:sp>
        <p:nvSpPr>
          <p:cNvPr id="3" name="Slide Number"/>
          <p:cNvSpPr>
            <a:spLocks noGrp="1"/>
          </p:cNvSpPr>
          <p:nvPr>
            <p:ph type="sldNum" sz="quarter" idx="12"/>
          </p:nvPr>
        </p:nvSpPr>
        <p:spPr>
          <a:xfrm>
            <a:off x="15304" y="34131"/>
            <a:ext cx="1440000" cy="365125"/>
          </a:xfrm>
        </p:spPr>
        <p:txBody>
          <a:bodyPr/>
          <a:lstStyle/>
          <a:p>
            <a:r>
              <a:t>64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had COVID-19 by wider determinants</a:t>
            </a:r>
          </a:p>
        </p:txBody>
      </p:sp>
      <p:pic>
        <p:nvPicPr>
          <p:cNvPr id="6" name="qualification" descr="The bar plot shows the proportion by highest qualification level compared to the Medway value (%). The value for Level 1 / Level 2 was 20.4% which is similar compared to Medway. The value for Level 3 was 26.2% which is similar compared to Medway. The value for Level 4 / Level 5 was 22.4% which is similar compared to Medway. The value for Level 6 was 23.8% which is similar compared to Medway. The value for Level 7 / Level 8 was 27.9% which is similar compared to Medway. The value for Other professional qualification was 22.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29% which is worse compared to Medway. The value for Economic inactivity was 14.5% which is better compared to Medway. The value for Unemployed was 20.1%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7.6% which is better compared to Medway. The value for Own with a mortgage was 28.3% which is worse compared to Medway. The value for Part own and part rent (shared ownership) was suppressed which is not compared to Medway. The value for Rent (with or without housing benefit) was 24.3% which is similar compared to Medway. The value for Live here rent free was 29.5%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Had COVID-19</a:t>
            </a:r>
          </a:p>
        </p:txBody>
      </p:sp>
      <p:sp>
        <p:nvSpPr>
          <p:cNvPr id="3" name="Slide Number"/>
          <p:cNvSpPr>
            <a:spLocks noGrp="1"/>
          </p:cNvSpPr>
          <p:nvPr>
            <p:ph type="sldNum" sz="quarter" idx="12"/>
          </p:nvPr>
        </p:nvSpPr>
        <p:spPr>
          <a:xfrm>
            <a:off x="15304" y="34131"/>
            <a:ext cx="1440000" cy="365125"/>
          </a:xfrm>
        </p:spPr>
        <p:txBody>
          <a:bodyPr/>
          <a:lstStyle/>
          <a:p>
            <a:r>
              <a:t>65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23.5% of Medway adults have been diagnosed with COVID-19.</a:t>
            </a:r>
          </a:p>
          <a:p>
            <a:endParaRPr/>
          </a:p>
          <a:p>
            <a:r>
              <a:t>Certain groups in Medway are more likely to have been diagnosed with COVID-19. These groups include:</a:t>
            </a:r>
          </a:p>
          <a:p>
            <a:pPr lvl="1"/>
            <a:r>
              <a:t>Adults in wards Lordswood &amp; Walderslade, Strood West, and Gillingham South</a:t>
            </a:r>
          </a:p>
          <a:p>
            <a:pPr lvl="1"/>
            <a:r>
              <a:t>Adults aged 35 to 44 years old</a:t>
            </a:r>
          </a:p>
          <a:p>
            <a:pPr lvl="1"/>
            <a:r>
              <a:t>Employed adults</a:t>
            </a:r>
          </a:p>
          <a:p>
            <a:pPr lvl="1"/>
            <a:r>
              <a:t>Adults who own their home with a mortgage.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a:t>
            </a:r>
          </a:p>
        </p:txBody>
      </p:sp>
      <p:sp>
        <p:nvSpPr>
          <p:cNvPr id="3" name="Slide Number"/>
          <p:cNvSpPr>
            <a:spLocks noGrp="1"/>
          </p:cNvSpPr>
          <p:nvPr>
            <p:ph type="sldNum" sz="quarter" idx="12"/>
          </p:nvPr>
        </p:nvSpPr>
        <p:spPr>
          <a:xfrm>
            <a:off x="15304" y="34131"/>
            <a:ext cx="1440000" cy="365125"/>
          </a:xfrm>
        </p:spPr>
        <p:txBody>
          <a:bodyPr/>
          <a:lstStyle/>
          <a:p>
            <a:r>
              <a:t>66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Yes', the national survey value was 81.3%, the unweighted survey value was 89.4%, and the weighted survey value was 88.9%. In the category 'No', the national survey value was 18.7%, the unweighted survey value was 10.6%, and the weighted survey value was 11.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Fully vaccinated: All eligible vaccination doses excluding the boosters.</a:t>
            </a:r>
          </a:p>
          <a:p>
            <a:pPr lvl="1"/>
            <a:r>
              <a:t>The weighted survey results estimate that 88.9% of Medway adults are fully vaccinated and 11.1% are not fully vaccinated.</a:t>
            </a:r>
          </a:p>
          <a:p>
            <a:pPr lvl="1"/>
            <a:r>
              <a:t>92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 by PCN</a:t>
            </a:r>
          </a:p>
        </p:txBody>
      </p:sp>
      <p:sp>
        <p:nvSpPr>
          <p:cNvPr id="3" name="Slide Number"/>
          <p:cNvSpPr>
            <a:spLocks noGrp="1"/>
          </p:cNvSpPr>
          <p:nvPr>
            <p:ph type="sldNum" sz="quarter" idx="12"/>
          </p:nvPr>
        </p:nvSpPr>
        <p:spPr>
          <a:xfrm>
            <a:off x="15304" y="34131"/>
            <a:ext cx="1440000" cy="365125"/>
          </a:xfrm>
        </p:spPr>
        <p:txBody>
          <a:bodyPr/>
          <a:lstStyle/>
          <a:p>
            <a:r>
              <a:t>67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88.9%). The value for Medway Rainham was 92.8% which is better compared to Medway. The value for Rochester was 92.6% which is similar compared to Medway. The value for Medway Peninsula was 92.4% which is similar compared to Medway. The value for ! MPA was 89% which is similar compared to Medway. The value for Medway South was 88.9% which is similar compared to Medway. The value for Gillingham South was 88.6% which is similar compared to Medway. The value for Medway Central was 84.2% which is worse compared to Medway. The value for Strood was 82.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have been vaccinated against COVID-19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 (have taken up all eligible doses excluding the booster)?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 by ward</a:t>
            </a:r>
          </a:p>
        </p:txBody>
      </p:sp>
      <p:sp>
        <p:nvSpPr>
          <p:cNvPr id="3" name="Slide Number"/>
          <p:cNvSpPr>
            <a:spLocks noGrp="1"/>
          </p:cNvSpPr>
          <p:nvPr>
            <p:ph type="sldNum" sz="quarter" idx="12"/>
          </p:nvPr>
        </p:nvSpPr>
        <p:spPr>
          <a:xfrm>
            <a:off x="15304" y="34131"/>
            <a:ext cx="1440000" cy="365125"/>
          </a:xfrm>
        </p:spPr>
        <p:txBody>
          <a:bodyPr/>
          <a:lstStyle/>
          <a:p>
            <a:r>
              <a:t>68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ochester West and Borstal was 95.7% which is better compared to Medway. The value for Rainham South East was 95.7% which is better compared to Medway. The value for Strood Rural was 94.9% which is better compared to Medway. The value for Hempstead and Wigmore was 93.5% which is better compared to Medway. The value for Cuxton, Halling and Riverside was 93% which is better compared to Medway. The value for Fort Horsted was 92.3% which is similar compared to Medway. The value for St Mary's Island was 92% which is similar compared to Medway. The value for Watling was 91.7% which is similar compared to Medway. The value for Rainham South West was 91.6% which is similar compared to Medway. The value for Wayfield and Weeds Wood was 90.1% which is similar compared to Medway. The value for Rainham North was 89.3% which is similar compared to Medway. The value for Princes Park was 88.9% which is similar compared to Medway. The value for All Saints was 88.9% which is similar compared to Medway. The value for Rochester East and Warren Wood was 88.8% which is similar compared to Medway. The value for Fort Pitt was 87.8% which is similar compared to Medway. The value for Gillingham North was 87.8% which is similar compared to Medway. The value for Lordswood and Walderslade was 87.4% which is similar compared to Medway. The value for Hoo St Werburgh and High Halstow was 87% which is similar compared to Medway. The value for Strood North and Frindsbury was 86.5% which is similar compared to Medway. The value for Chatham Central and Brompton was 84.7% which is similar compared to Medway. The value for Twydall was 81.2% which is worse compared to Medway. The value for Gillingham South was 80.7% which is worse compared to Medway. The value for Strood West was 76.1% which is worse compared to Medway. The value for Luton was 75.2%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have been vaccinated against COVID-19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 (have taken up all eligible doses excluding the booster)?</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have been fully vaccinated.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COVID-19 vaccinated by inequalities</a:t>
            </a:r>
          </a:p>
        </p:txBody>
      </p:sp>
      <p:sp>
        <p:nvSpPr>
          <p:cNvPr id="3" name="Slide Number"/>
          <p:cNvSpPr>
            <a:spLocks noGrp="1"/>
          </p:cNvSpPr>
          <p:nvPr>
            <p:ph type="sldNum" sz="quarter" idx="12"/>
          </p:nvPr>
        </p:nvSpPr>
        <p:spPr>
          <a:xfrm>
            <a:off x="15304" y="34131"/>
            <a:ext cx="1440000" cy="365125"/>
          </a:xfrm>
        </p:spPr>
        <p:txBody>
          <a:bodyPr/>
          <a:lstStyle/>
          <a:p>
            <a:r>
              <a:t>69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been vaccinated against COVID-19 by inequalities</a:t>
            </a:r>
          </a:p>
        </p:txBody>
      </p:sp>
      <p:pic>
        <p:nvPicPr>
          <p:cNvPr id="6" name="gender" descr="The bar plot shows the proportion by gender compared to the Medway value (%). The value for Female was 90.2% which is similar compared to Medway. The value for Male was 87.6%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4.7% which is worse compared to Medway. The value for 25-34 was 78.5% which is worse compared to Medway. The value for 35-44 was 87.1% which is similar compared to Medway. The value for 45-54 was 91.1% which is similar compared to Medway. The value for 55-64 was 92.1% which is similar compared to Medway. The value for 65-74 was 97.2% which is better compared to Medway. The value for 75-84 was 98% which is better compared to Medway. The value for 85+ was 98.5% which is bette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91.1% which is similar compared to Medway. The value for Ethnic minorities was 79.3%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80.5% which is worse compared to Medway. The value for 2 was 88.7% which is similar compared to Medway. The value for 3 was 89.9% which is similar compared to Medway. The value for 4 was 89.5% which is similar compared to Medway. The value for 5 was 95.6%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COVID-19 vaccinated by wider determinants</a:t>
            </a:r>
          </a:p>
        </p:txBody>
      </p:sp>
      <p:sp>
        <p:nvSpPr>
          <p:cNvPr id="3" name="Slide Number"/>
          <p:cNvSpPr>
            <a:spLocks noGrp="1"/>
          </p:cNvSpPr>
          <p:nvPr>
            <p:ph type="sldNum" sz="quarter" idx="12"/>
          </p:nvPr>
        </p:nvSpPr>
        <p:spPr>
          <a:xfrm>
            <a:off x="15304" y="34131"/>
            <a:ext cx="1440000" cy="365125"/>
          </a:xfrm>
        </p:spPr>
        <p:txBody>
          <a:bodyPr/>
          <a:lstStyle/>
          <a:p>
            <a:r>
              <a:t>70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been vaccinated against COVID-19 by wider determinants</a:t>
            </a:r>
          </a:p>
        </p:txBody>
      </p:sp>
      <p:pic>
        <p:nvPicPr>
          <p:cNvPr id="6" name="qualification" descr="The bar plot shows the proportion by highest qualification level compared to the Medway value (%). The value for Level 1 / Level 2 was 88.5% which is similar compared to Medway. The value for Level 3 was 85.9% which is similar compared to Medway. The value for Level 4 / Level 5 was 89.1% which is similar compared to Medway. The value for Level 6 was 90% which is similar compared to Medway. The value for Level 7 / Level 8 was 90% which is similar compared to Medway. The value for Other professional qualification was 8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8.3% which is similar compared to Medway. The value for Economic inactivity was 91.3% which is similar compared to Medway. The value for Unemployed was 76.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95.1% which is better compared to Medway. The value for Own with a mortgage was 90.3% which is similar compared to Medway. The value for Part own and part rent (shared ownership) was 80.8% which is similar compared to Medway. The value for Rent (with or without housing benefit) was 80.7% which is worse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COVID-19 vaccinated</a:t>
            </a:r>
          </a:p>
        </p:txBody>
      </p:sp>
      <p:sp>
        <p:nvSpPr>
          <p:cNvPr id="3" name="Slide Number"/>
          <p:cNvSpPr>
            <a:spLocks noGrp="1"/>
          </p:cNvSpPr>
          <p:nvPr>
            <p:ph type="sldNum" sz="quarter" idx="12"/>
          </p:nvPr>
        </p:nvSpPr>
        <p:spPr>
          <a:xfrm>
            <a:off x="15304" y="34131"/>
            <a:ext cx="1440000" cy="365125"/>
          </a:xfrm>
        </p:spPr>
        <p:txBody>
          <a:bodyPr/>
          <a:lstStyle/>
          <a:p>
            <a:r>
              <a:t>71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88.9% of Medway adults are fully vaccinated against COVID-19.</a:t>
            </a:r>
          </a:p>
          <a:p>
            <a:endParaRPr/>
          </a:p>
          <a:p>
            <a:r>
              <a:t>Certain groups in Medway are less likely to have been fully vaccinated against COVID-19. These groups include:</a:t>
            </a:r>
          </a:p>
          <a:p>
            <a:pPr lvl="1"/>
            <a:r>
              <a:t>Adults in Medway Central PCN and Strood PCN</a:t>
            </a:r>
          </a:p>
          <a:p>
            <a:pPr lvl="1"/>
            <a:r>
              <a:t>Adults in wards Luton, Strood West, Twydall, and Gillingham South</a:t>
            </a:r>
          </a:p>
          <a:p>
            <a:pPr lvl="1"/>
            <a:r>
              <a:t>Adults aged 18 to 34 years old</a:t>
            </a:r>
          </a:p>
          <a:p>
            <a:pPr lvl="1"/>
            <a:r>
              <a:t>Adults from minority ethnic backgrounds</a:t>
            </a:r>
          </a:p>
          <a:p>
            <a:pPr lvl="1"/>
            <a:r>
              <a:t>Adults living in areas of high deprivation (quintile 1)</a:t>
            </a:r>
          </a:p>
          <a:p>
            <a:pPr lvl="1"/>
            <a:r>
              <a:t>Unemployed adults</a:t>
            </a:r>
          </a:p>
          <a:p>
            <a:pPr lvl="1"/>
            <a:r>
              <a:t>Adults who rent (with or without housing benefit).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Risk factors</a:t>
            </a:r>
          </a:p>
        </p:txBody>
      </p:sp>
      <p:sp>
        <p:nvSpPr>
          <p:cNvPr id="3" name="Slide Number"/>
          <p:cNvSpPr>
            <a:spLocks noGrp="1"/>
          </p:cNvSpPr>
          <p:nvPr>
            <p:ph type="sldNum" sz="quarter" idx="12"/>
          </p:nvPr>
        </p:nvSpPr>
        <p:spPr>
          <a:xfrm>
            <a:off x="10433" y="-252920"/>
            <a:ext cx="1440000" cy="365125"/>
          </a:xfrm>
        </p:spPr>
        <p:txBody>
          <a:bodyPr/>
          <a:lstStyle/>
          <a:p>
            <a:r>
              <a:t>72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Smoking prevalence</a:t>
            </a:r>
          </a:p>
        </p:txBody>
      </p:sp>
      <p:sp>
        <p:nvSpPr>
          <p:cNvPr id="3" name="Slide Number"/>
          <p:cNvSpPr>
            <a:spLocks noGrp="1"/>
          </p:cNvSpPr>
          <p:nvPr>
            <p:ph type="sldNum" sz="quarter" idx="12"/>
          </p:nvPr>
        </p:nvSpPr>
        <p:spPr>
          <a:xfrm>
            <a:off x="15304" y="34131"/>
            <a:ext cx="1440000" cy="365125"/>
          </a:xfrm>
        </p:spPr>
        <p:txBody>
          <a:bodyPr/>
          <a:lstStyle/>
          <a:p>
            <a:r>
              <a:t>73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Smoker', the national survey value was 14.5%, the unweighted survey value was 15.2%, and the weighted survey value was 15.7%. In the category 'Ex-smoker', the national survey value was 26.3%, the unweighted survey value was 23.5%, and the weighted survey value was 21.9%. In the category 'Never Smoked', the national survey value was 59.2%, the unweighted survey value was 61.3%, and the weighted survey value was 62.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smoking status are comparable to Medway estimates from the national Annual Population Survey (APS).</a:t>
            </a:r>
          </a:p>
          <a:p>
            <a:pPr lvl="1"/>
            <a:r>
              <a:t>The weighted survey results estimate that 15.7% of Medway adults are smokers, 21.9% are ex-smokers, and 62.5% have never smoked.</a:t>
            </a:r>
          </a:p>
          <a:p>
            <a:pPr lvl="1"/>
            <a:r>
              <a:t>70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2) Do you smoke any tobacco containing products nowadays?</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Ex-smoker:</a:t>
            </a:r>
            <a:r>
              <a:t> </a:t>
            </a:r>
            <a:r>
              <a:rPr sz="1000" b="0" i="0" u="none" cap="none">
                <a:solidFill>
                  <a:srgbClr val="595959">
                    <a:alpha val="100000"/>
                  </a:srgbClr>
                </a:solidFill>
                <a:latin typeface="Arial"/>
                <a:cs typeface="Arial"/>
                <a:sym typeface="Arial"/>
              </a:rPr>
              <a:t>1) Yes, 2) No. </a:t>
            </a:r>
            <a:r>
              <a:rPr sz="1000" b="1" i="0" u="none" cap="none">
                <a:solidFill>
                  <a:srgbClr val="595959">
                    <a:alpha val="100000"/>
                  </a:srgbClr>
                </a:solidFill>
                <a:latin typeface="Arial"/>
                <a:cs typeface="Arial"/>
                <a:sym typeface="Arial"/>
              </a:rPr>
              <a:t>Never smoked:</a:t>
            </a:r>
            <a:r>
              <a:t> </a:t>
            </a:r>
            <a:r>
              <a:rPr sz="1000" b="0" i="0" u="none" cap="none">
                <a:solidFill>
                  <a:srgbClr val="595959">
                    <a:alpha val="100000"/>
                  </a:srgbClr>
                </a:solidFill>
                <a:latin typeface="Arial"/>
                <a:cs typeface="Arial"/>
                <a:sym typeface="Arial"/>
              </a:rPr>
              <a:t>1) No, 2) No. </a:t>
            </a:r>
            <a:r>
              <a:rPr sz="1000" b="1" i="0" u="none" cap="none">
                <a:solidFill>
                  <a:srgbClr val="595959">
                    <a:alpha val="100000"/>
                  </a:srgbClr>
                </a:solidFill>
                <a:latin typeface="Arial"/>
                <a:cs typeface="Arial"/>
                <a:sym typeface="Arial"/>
              </a:rPr>
              <a:t>Smoker:</a:t>
            </a:r>
            <a:r>
              <a:t> </a:t>
            </a:r>
            <a:r>
              <a:rPr sz="1000" b="0" i="0" u="none" cap="none">
                <a:solidFill>
                  <a:srgbClr val="595959">
                    <a:alpha val="100000"/>
                  </a:srgbClr>
                </a:solidFill>
                <a:latin typeface="Arial"/>
                <a:cs typeface="Arial"/>
                <a:sym typeface="Arial"/>
              </a:rPr>
              <a:t>1) Yes, 2) Yes.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Current smokers by PCN</a:t>
            </a:r>
          </a:p>
        </p:txBody>
      </p:sp>
      <p:sp>
        <p:nvSpPr>
          <p:cNvPr id="3" name="Slide Number"/>
          <p:cNvSpPr>
            <a:spLocks noGrp="1"/>
          </p:cNvSpPr>
          <p:nvPr>
            <p:ph type="sldNum" sz="quarter" idx="12"/>
          </p:nvPr>
        </p:nvSpPr>
        <p:spPr>
          <a:xfrm>
            <a:off x="15304" y="34131"/>
            <a:ext cx="1440000" cy="365125"/>
          </a:xfrm>
        </p:spPr>
        <p:txBody>
          <a:bodyPr/>
          <a:lstStyle/>
          <a:p>
            <a:r>
              <a:t>74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15.7%). The value for Medway Rainham was 8.4% which is better compared to Medway. The value for Medway Peninsula was 13.1% which is similar compared to Medway. The value for Gillingham South was 15.2% which is similar compared to Medway. The value for Rochester was 16.1% which is similar compared to Medway. The value for ! MPA was 16.7% which is similar compared to Medway. The value for Medway South was 17.8% which is similar compared to Medway. The value for Medway Central was 19.6% which is similar compared to Medway. The value for Strood was 20.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currently smok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2) Do you smoke any tobacco containing products nowadays?</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Ex-smoker:</a:t>
            </a:r>
            <a:r>
              <a:t> </a:t>
            </a:r>
            <a:r>
              <a:rPr sz="1000" b="0" i="0" u="none" cap="none">
                <a:solidFill>
                  <a:srgbClr val="595959">
                    <a:alpha val="100000"/>
                  </a:srgbClr>
                </a:solidFill>
                <a:latin typeface="Arial"/>
                <a:cs typeface="Arial"/>
                <a:sym typeface="Arial"/>
              </a:rPr>
              <a:t>1) Yes, 2) No. </a:t>
            </a:r>
            <a:r>
              <a:rPr sz="1000" b="1" i="0" u="none" cap="none">
                <a:solidFill>
                  <a:srgbClr val="595959">
                    <a:alpha val="100000"/>
                  </a:srgbClr>
                </a:solidFill>
                <a:latin typeface="Arial"/>
                <a:cs typeface="Arial"/>
                <a:sym typeface="Arial"/>
              </a:rPr>
              <a:t>Never smoked:</a:t>
            </a:r>
            <a:r>
              <a:t> </a:t>
            </a:r>
            <a:r>
              <a:rPr sz="1000" b="0" i="0" u="none" cap="none">
                <a:solidFill>
                  <a:srgbClr val="595959">
                    <a:alpha val="100000"/>
                  </a:srgbClr>
                </a:solidFill>
                <a:latin typeface="Arial"/>
                <a:cs typeface="Arial"/>
                <a:sym typeface="Arial"/>
              </a:rPr>
              <a:t>1) No, 2) No. </a:t>
            </a:r>
            <a:r>
              <a:rPr sz="1000" b="1" i="0" u="none" cap="none">
                <a:solidFill>
                  <a:srgbClr val="595959">
                    <a:alpha val="100000"/>
                  </a:srgbClr>
                </a:solidFill>
                <a:latin typeface="Arial"/>
                <a:cs typeface="Arial"/>
                <a:sym typeface="Arial"/>
              </a:rPr>
              <a:t>Smoker:</a:t>
            </a:r>
            <a:r>
              <a:t> </a:t>
            </a:r>
            <a:r>
              <a:rPr sz="1000" b="0" i="0" u="none" cap="none">
                <a:solidFill>
                  <a:srgbClr val="595959">
                    <a:alpha val="100000"/>
                  </a:srgbClr>
                </a:solidFill>
                <a:latin typeface="Arial"/>
                <a:cs typeface="Arial"/>
                <a:sym typeface="Arial"/>
              </a:rPr>
              <a:t>1) Yes, 2) Yes. </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Smoker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Current smokers by ward</a:t>
            </a:r>
          </a:p>
        </p:txBody>
      </p:sp>
      <p:sp>
        <p:nvSpPr>
          <p:cNvPr id="3" name="Slide Number"/>
          <p:cNvSpPr>
            <a:spLocks noGrp="1"/>
          </p:cNvSpPr>
          <p:nvPr>
            <p:ph type="sldNum" sz="quarter" idx="12"/>
          </p:nvPr>
        </p:nvSpPr>
        <p:spPr>
          <a:xfrm>
            <a:off x="15304" y="34131"/>
            <a:ext cx="1440000" cy="365125"/>
          </a:xfrm>
        </p:spPr>
        <p:txBody>
          <a:bodyPr/>
          <a:lstStyle/>
          <a:p>
            <a:r>
              <a:t>75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St Mary's Island was 4.1% which is better compared to Medway. The value for Twydall was 7.9% which is better compared to Medway. The value for Hempstead and Wigmore was 8.1% which is better compared to Medway. The value for Fort Horsted was 9.2% which is better compared to Medway. The value for Rainham South East was 9.3% which is better compared to Medway. The value for Rainham North was 9.6% which is better compared to Medway. The value for Rainham South West was 9.9% which is better compared to Medway. The value for Strood Rural was 10.9% which is better compared to Medway. The value for Cuxton, Halling and Riverside was 11.8% which is similar compared to Medway. The value for Lordswood and Walderslade was 12.2% which is similar compared to Medway. The value for Rochester West and Borstal was 13% which is similar compared to Medway. The value for Princes Park was 13.6% which is similar compared to Medway. The value for Hoo St Werburgh and High Halstow was 13.7% which is similar compared to Medway. The value for Watling was 14.3% which is similar compared to Medway. The value for Fort Pitt was 17% which is similar compared to Medway. The value for Strood North and Frindsbury was 17.3% which is similar compared to Medway. The value for Gillingham North was 17.7% which is similar compared to Medway. The value for All Saints was 18.3% which is similar compared to Medway. The value for Rochester East and Warren Wood was 20.1% which is worse compared to Medway. The value for Gillingham South was 21.9% which is worse compared to Medway. The value for Chatham Central and Brompton was 23% which is worse compared to Medway. The value for Strood West was 23.5% which is worse compared to Medway. The value for Luton was 25.3% which is worse compared to Medway. The value for Wayfield and Weeds Wood was 29.2%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currently smok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rPr sz="1000" b="0" i="0" u="none" cap="none">
                <a:solidFill>
                  <a:srgbClr val="595959">
                    <a:alpha val="100000"/>
                  </a:srgbClr>
                </a:solidFill>
                <a:latin typeface="Arial"/>
                <a:cs typeface="Arial"/>
                <a:sym typeface="Arial"/>
              </a:rPr>
              <a:t>Yes</a:t>
            </a:r>
          </a:p>
          <a:p>
            <a:r>
              <a:rPr sz="1000" b="1" i="0" u="none" cap="none">
                <a:solidFill>
                  <a:srgbClr val="595959">
                    <a:alpha val="100000"/>
                  </a:srgbClr>
                </a:solidFill>
                <a:latin typeface="Arial"/>
                <a:cs typeface="Arial"/>
                <a:sym typeface="Arial"/>
              </a:rPr>
              <a:t>2) Do you smoke any tobacco containing products nowadays?</a:t>
            </a:r>
            <a:r>
              <a:rPr sz="1000" b="0" i="0" u="none" cap="none">
                <a:solidFill>
                  <a:srgbClr val="595959">
                    <a:alpha val="100000"/>
                  </a:srgbClr>
                </a:solidFill>
                <a:latin typeface="Arial"/>
                <a:cs typeface="Arial"/>
                <a:sym typeface="Arial"/>
              </a:rPr>
              <a:t>Yes</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Smoker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Current smokers by inequalities</a:t>
            </a:r>
          </a:p>
        </p:txBody>
      </p:sp>
      <p:sp>
        <p:nvSpPr>
          <p:cNvPr id="3" name="Slide Number"/>
          <p:cNvSpPr>
            <a:spLocks noGrp="1"/>
          </p:cNvSpPr>
          <p:nvPr>
            <p:ph type="sldNum" sz="quarter" idx="12"/>
          </p:nvPr>
        </p:nvSpPr>
        <p:spPr>
          <a:xfrm>
            <a:off x="15304" y="34131"/>
            <a:ext cx="1440000" cy="365125"/>
          </a:xfrm>
        </p:spPr>
        <p:txBody>
          <a:bodyPr/>
          <a:lstStyle/>
          <a:p>
            <a:r>
              <a:t>76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current smokers by inequalities</a:t>
            </a:r>
          </a:p>
        </p:txBody>
      </p:sp>
      <p:pic>
        <p:nvPicPr>
          <p:cNvPr id="6" name="gender" descr="The bar plot shows the proportion by gender compared to the Medway value (%). The value for Female was 14.5% which is similar compared to Medway. The value for Male was 16.9%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3.1% which is similar compared to Medway. The value for 25-34 was 19.9% which is similar compared to Medway. The value for 35-44 was 16.4% which is similar compared to Medway. The value for 45-54 was 14.8% which is similar compared to Medway. The value for 55-64 was 15.8% which is similar compared to Medway. The value for 65-74 was 11.6% which is similar compared to Medway. The value for 75-84 was 8% which is better compared to Medway. The value for 85+ was suppressed which is not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6.9% which is similar compared to Medway. The value for Ethnic minorities was 10.5%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3% which is worse compared to Medway. The value for 2 was 21.9% which is worse compared to Medway. The value for 3 was 17% which is similar compared to Medway. The value for 4 was 10.6% which is better compared to Medway. The value for 5 was 6.3%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Current smokers by wider determinants</a:t>
            </a:r>
          </a:p>
        </p:txBody>
      </p:sp>
      <p:sp>
        <p:nvSpPr>
          <p:cNvPr id="3" name="Slide Number"/>
          <p:cNvSpPr>
            <a:spLocks noGrp="1"/>
          </p:cNvSpPr>
          <p:nvPr>
            <p:ph type="sldNum" sz="quarter" idx="12"/>
          </p:nvPr>
        </p:nvSpPr>
        <p:spPr>
          <a:xfrm>
            <a:off x="15304" y="34131"/>
            <a:ext cx="1440000" cy="365125"/>
          </a:xfrm>
        </p:spPr>
        <p:txBody>
          <a:bodyPr/>
          <a:lstStyle/>
          <a:p>
            <a:r>
              <a:t>77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current smokers by wider determinants</a:t>
            </a:r>
          </a:p>
        </p:txBody>
      </p:sp>
      <p:pic>
        <p:nvPicPr>
          <p:cNvPr id="6" name="qualification" descr="The bar plot shows the proportion by highest qualification level compared to the Medway value (%). The value for Level 1 / Level 2 was 20.1% which is worse compared to Medway. The value for Level 3 was 17.5% which is similar compared to Medway. The value for Level 4 / Level 5 was 11.7% which is similar compared to Medway. The value for Level 6 was 7.9% which is better compared to Medway. The value for Level 7 / Level 8 was 8% which is better compared to Medway. The value for Other professional qualification was 18.5%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4.9% which is similar compared to Medway. The value for Economic inactivity was 15.2% which is similar compared to Medway. The value for Unemployed was 29.9%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0.5% which is better compared to Medway. The value for Own with a mortgage was 9.2% which is better compared to Medway. The value for Part own and part rent (shared ownership) was suppressed which is not compared to Medway. The value for Rent (with or without housing benefit) was 28.5% which is worse compared to Medway. The value for Live here rent free was 28.3% which is worse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Current smokers</a:t>
            </a:r>
          </a:p>
        </p:txBody>
      </p:sp>
      <p:sp>
        <p:nvSpPr>
          <p:cNvPr id="3" name="Slide Number"/>
          <p:cNvSpPr>
            <a:spLocks noGrp="1"/>
          </p:cNvSpPr>
          <p:nvPr>
            <p:ph type="sldNum" sz="quarter" idx="12"/>
          </p:nvPr>
        </p:nvSpPr>
        <p:spPr>
          <a:xfrm>
            <a:off x="15304" y="34131"/>
            <a:ext cx="1440000" cy="365125"/>
          </a:xfrm>
        </p:spPr>
        <p:txBody>
          <a:bodyPr/>
          <a:lstStyle/>
          <a:p>
            <a:r>
              <a:t>78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15.7% of Medway adults are smokers.</a:t>
            </a:r>
          </a:p>
          <a:p>
            <a:endParaRPr/>
          </a:p>
          <a:p>
            <a:r>
              <a:t>Certain groups in Medway are more likely to smoke. These groups include:</a:t>
            </a:r>
          </a:p>
          <a:p>
            <a:pPr lvl="1"/>
            <a:r>
              <a:t>Adults in wards Luton, Rochester East &amp; Warren Wood, Chatham Central &amp; Brompton, Strood West, Wayfield &amp; Weeds Wood, and Gillingham South</a:t>
            </a:r>
          </a:p>
          <a:p>
            <a:pPr lvl="1"/>
            <a:r>
              <a:t>Adults living in areas of high deprivation (quintiles 1 and 2)</a:t>
            </a:r>
          </a:p>
          <a:p>
            <a:pPr lvl="1"/>
            <a:r>
              <a:t>Adults whose highest qualification achieved is level 1 or 2</a:t>
            </a:r>
          </a:p>
          <a:p>
            <a:pPr lvl="1"/>
            <a:r>
              <a:t>Unemployed adults</a:t>
            </a:r>
          </a:p>
          <a:p>
            <a:pPr lvl="1"/>
            <a:r>
              <a:t>Adults who rent (with or without housing benefit) or live rent free.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Alcohol consumption</a:t>
            </a:r>
          </a:p>
        </p:txBody>
      </p:sp>
      <p:sp>
        <p:nvSpPr>
          <p:cNvPr id="3" name="Slide Number"/>
          <p:cNvSpPr>
            <a:spLocks noGrp="1"/>
          </p:cNvSpPr>
          <p:nvPr>
            <p:ph type="sldNum" sz="quarter" idx="12"/>
          </p:nvPr>
        </p:nvSpPr>
        <p:spPr>
          <a:xfrm>
            <a:off x="15304" y="34131"/>
            <a:ext cx="1440000" cy="365125"/>
          </a:xfrm>
        </p:spPr>
        <p:txBody>
          <a:bodyPr/>
          <a:lstStyle/>
          <a:p>
            <a:r>
              <a:t>79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I don't drink alcohol', the unweighted survey value was 40.5% and the weighted survey value was 39.3%. In the category '14 units or less', the unweighted survey value was 50.6% and the weighted survey value was 51.4%. In the category '15 - 35 units', the unweighted survey value was 7.9% and the weighted survey value was 8.4%. In the category 'More than 35 units', the unweighted survey value was 1.0% and the weighted survey value was 0.8%."/>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51.4% of Medway adults consume 14 units of alcohol or less a week, 8.4% consume 15 - 35 units, 0.8% consume more than 35 units, and 39.3% do not drink alcohol.</a:t>
            </a:r>
          </a:p>
          <a:p>
            <a:pPr lvl="1"/>
            <a:r>
              <a:t>87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PCN</a:t>
            </a:r>
          </a:p>
        </p:txBody>
      </p:sp>
      <p:sp>
        <p:nvSpPr>
          <p:cNvPr id="3" name="Slide Number"/>
          <p:cNvSpPr>
            <a:spLocks noGrp="1"/>
          </p:cNvSpPr>
          <p:nvPr>
            <p:ph type="sldNum" sz="quarter" idx="12"/>
          </p:nvPr>
        </p:nvSpPr>
        <p:spPr>
          <a:xfrm>
            <a:off x="15304" y="34131"/>
            <a:ext cx="1440000" cy="365125"/>
          </a:xfrm>
        </p:spPr>
        <p:txBody>
          <a:bodyPr/>
          <a:lstStyle/>
          <a:p>
            <a:r>
              <a:t>80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9.3%). The value for ! MPA was 6.9% which is similar compared to Medway. The value for Medway Central was 7.7% which is similar compared to Medway. The value for Gillingham South was 7.9% which is similar compared to Medway. The value for Medway South was 8.4% which is similar compared to Medway. The value for Rochester was 8.6% which is similar compared to Medway. The value for Medway Rainham was 9.2% which is similar compared to Medway. The value for Medway Peninsula was 12.6% which is similar compared to Medway. The value for Strood was 12.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consuming 15 or more units of alcohol a week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a:p>
            <a:r>
              <a:rPr sz="1000" b="1" i="0" u="none" cap="none">
                <a:solidFill>
                  <a:srgbClr val="595959">
                    <a:alpha val="100000"/>
                  </a:srgbClr>
                </a:solidFill>
                <a:latin typeface="Arial"/>
                <a:cs typeface="Arial"/>
                <a:sym typeface="Arial"/>
              </a:rPr>
              <a:t>Category selected: High alcohol consumption:</a:t>
            </a:r>
            <a:r>
              <a:t> </a:t>
            </a:r>
            <a:r>
              <a:rPr sz="1000" b="0" i="0" u="none" cap="none">
                <a:solidFill>
                  <a:srgbClr val="595959">
                    <a:alpha val="100000"/>
                  </a:srgbClr>
                </a:solidFill>
                <a:latin typeface="Arial"/>
                <a:cs typeface="Arial"/>
                <a:sym typeface="Arial"/>
              </a:rPr>
              <a:t>More than 15 units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ward</a:t>
            </a:r>
          </a:p>
        </p:txBody>
      </p:sp>
      <p:sp>
        <p:nvSpPr>
          <p:cNvPr id="3" name="Slide Number"/>
          <p:cNvSpPr>
            <a:spLocks noGrp="1"/>
          </p:cNvSpPr>
          <p:nvPr>
            <p:ph type="sldNum" sz="quarter" idx="12"/>
          </p:nvPr>
        </p:nvSpPr>
        <p:spPr>
          <a:xfrm>
            <a:off x="15304" y="34131"/>
            <a:ext cx="1440000" cy="365125"/>
          </a:xfrm>
        </p:spPr>
        <p:txBody>
          <a:bodyPr/>
          <a:lstStyle/>
          <a:p>
            <a:r>
              <a:t>81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Twydall was 3.9% which is better compared to Medway. The value for Chatham Central and Brompton was 5.3% which is better compared to Medway. The value for Rainham North was 5.9% which is similar compared to Medway. The value for Luton was 6.8% which is similar compared to Medway. The value for Gillingham North was 7% which is similar compared to Medway. The value for Princes Park was 7.2% which is similar compared to Medway. The value for Rochester East and Warren Wood was 7.8% which is similar compared to Medway. The value for Strood Rural was 8% which is similar compared to Medway. The value for Watling was 8.4% which is similar compared to Medway. The value for Lordswood and Walderslade was 8.5% which is similar compared to Medway. The value for Strood West was 8.7% which is similar compared to Medway. The value for Fort Horsted was 9.3% which is similar compared to Medway. The value for Hempstead and Wigmore was 9.5% which is similar compared to Medway. The value for Strood North and Frindsbury was 10.2% which is similar compared to Medway. The value for Rochester West and Borstal was 10.6% which is similar compared to Medway. The value for Hoo St Werburgh and High Halstow was 10.7% which is similar compared to Medway. The value for St Mary's Island was 10.8% which is similar compared to Medway. The value for Rainham South East was 10.8% which is similar compared to Medway. The value for Gillingham South was 10.9% which is similar compared to Medway. The value for Wayfield and Weeds Wood was 10.9% which is similar compared to Medway. The value for Rainham South West was 11.2% which is similar compared to Medway. The value for Fort Pitt was 11.4% which is similar compared to Medway. The value for Cuxton, Halling and Riverside was 18.5% which is worse compared to Medway. The value for All Saints was 25.9%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consuming 15 or more units of alcohol a week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More than 15 units of alcohol a week</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alcohol consumption by inequalities</a:t>
            </a:r>
          </a:p>
        </p:txBody>
      </p:sp>
      <p:sp>
        <p:nvSpPr>
          <p:cNvPr id="3" name="Slide Number"/>
          <p:cNvSpPr>
            <a:spLocks noGrp="1"/>
          </p:cNvSpPr>
          <p:nvPr>
            <p:ph type="sldNum" sz="quarter" idx="12"/>
          </p:nvPr>
        </p:nvSpPr>
        <p:spPr>
          <a:xfrm>
            <a:off x="15304" y="34131"/>
            <a:ext cx="1440000" cy="365125"/>
          </a:xfrm>
        </p:spPr>
        <p:txBody>
          <a:bodyPr/>
          <a:lstStyle/>
          <a:p>
            <a:r>
              <a:t>82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inequalities</a:t>
            </a:r>
          </a:p>
        </p:txBody>
      </p:sp>
      <p:pic>
        <p:nvPicPr>
          <p:cNvPr id="6" name="gender" descr="The bar plot shows the proportion by gender compared to the Medway value (%). The value for Female was 5.3% which is better compared to Medway. The value for Male was 13.4%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9% which is similar compared to Medway. The value for 25-34 was 6.6% which is similar compared to Medway. The value for 35-44 was 7.3% which is similar compared to Medway. The value for 45-54 was 9.5% which is similar compared to Medway. The value for 55-64 was 13.7% which is worse compared to Medway. The value for 65-74 was 11% which is similar compared to Medway. The value for 75-84 was 6.2% which is similar compared to Medway. The value for 85+ was 4%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0.4% which is similar compared to Medway. The value for Ethnic minorities was 4.3%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8% which is similar compared to Medway. The value for 2 was 10.3% which is similar compared to Medway. The value for 3 was 7.4% which is similar compared to Medway. The value for 4 was 8.5% which is similar compared to Medway. The value for 5 was 12.3%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alcohol consumption by wider determinants</a:t>
            </a:r>
          </a:p>
        </p:txBody>
      </p:sp>
      <p:sp>
        <p:nvSpPr>
          <p:cNvPr id="3" name="Slide Number"/>
          <p:cNvSpPr>
            <a:spLocks noGrp="1"/>
          </p:cNvSpPr>
          <p:nvPr>
            <p:ph type="sldNum" sz="quarter" idx="12"/>
          </p:nvPr>
        </p:nvSpPr>
        <p:spPr>
          <a:xfrm>
            <a:off x="15304" y="34131"/>
            <a:ext cx="1440000" cy="365125"/>
          </a:xfrm>
        </p:spPr>
        <p:txBody>
          <a:bodyPr/>
          <a:lstStyle/>
          <a:p>
            <a:r>
              <a:t>83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wider determinants</a:t>
            </a:r>
          </a:p>
        </p:txBody>
      </p:sp>
      <p:pic>
        <p:nvPicPr>
          <p:cNvPr id="6" name="qualification" descr="The bar plot shows the proportion by highest qualification level compared to the Medway value (%). The value for Level 1 / Level 2 was 11.2% which is similar compared to Medway. The value for Level 3 was 8.7% which is similar compared to Medway. The value for Level 4 / Level 5 was 11.3% which is similar compared to Medway. The value for Level 6 was 6.9% which is similar compared to Medway. The value for Level 7 / Level 8 was 6.7% which is similar compared to Medway. The value for Other professional qualification was 9.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0.3% which is similar compared to Medway. The value for Economic inactivity was 7.1% which is similar compared to Medway. The value for Unemployed was 12.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0.9% which is similar compared to Medway. The value for Own with a mortgage was 9.1% which is similar compared to Medway. The value for Part own and part rent (shared ownership) was suppressed which is not compared to Medway. The value for Rent (with or without housing benefit) was 7.9% which is similar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alcohol consumption</a:t>
            </a:r>
          </a:p>
        </p:txBody>
      </p:sp>
      <p:sp>
        <p:nvSpPr>
          <p:cNvPr id="3" name="Slide Number"/>
          <p:cNvSpPr>
            <a:spLocks noGrp="1"/>
          </p:cNvSpPr>
          <p:nvPr>
            <p:ph type="sldNum" sz="quarter" idx="12"/>
          </p:nvPr>
        </p:nvSpPr>
        <p:spPr>
          <a:xfrm>
            <a:off x="15304" y="34131"/>
            <a:ext cx="1440000" cy="365125"/>
          </a:xfrm>
        </p:spPr>
        <p:txBody>
          <a:bodyPr/>
          <a:lstStyle/>
          <a:p>
            <a:r>
              <a:t>84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9.3% of Medway adults consume 15 or more units of alcohol a week.</a:t>
            </a:r>
          </a:p>
          <a:p>
            <a:endParaRPr/>
          </a:p>
          <a:p>
            <a:r>
              <a:t>Certain groups in Medway are more likely to have higher levels of alcohol consumption. These groups include:</a:t>
            </a:r>
          </a:p>
          <a:p>
            <a:pPr lvl="1"/>
            <a:r>
              <a:t>Adults in wards All Saints and Cuxton, Halling &amp; Riverside</a:t>
            </a:r>
          </a:p>
          <a:p>
            <a:pPr lvl="1"/>
            <a:r>
              <a:t>Males</a:t>
            </a:r>
          </a:p>
          <a:p>
            <a:pPr lvl="1"/>
            <a:r>
              <a:t>Adults aged 55 to 64 years old.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BMI category</a:t>
            </a:r>
          </a:p>
        </p:txBody>
      </p:sp>
      <p:sp>
        <p:nvSpPr>
          <p:cNvPr id="3" name="Slide Number"/>
          <p:cNvSpPr>
            <a:spLocks noGrp="1"/>
          </p:cNvSpPr>
          <p:nvPr>
            <p:ph type="sldNum" sz="quarter" idx="12"/>
          </p:nvPr>
        </p:nvSpPr>
        <p:spPr>
          <a:xfrm>
            <a:off x="15304" y="34131"/>
            <a:ext cx="1440000" cy="365125"/>
          </a:xfrm>
        </p:spPr>
        <p:txBody>
          <a:bodyPr/>
          <a:lstStyle/>
          <a:p>
            <a:r>
              <a:t>85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Underweight', the unweighted survey value was 1.9% and the weighted survey value was 2.2%. In the category 'Healthy Weight', the unweighted survey value was 35.7% and the weighted survey value was 35.5%. In the category 'Overweight', the unweighted survey value was 36.9% and the weighted survey value was 36.8%. In the category 'Obese', the unweighted survey value was 25.5% and the weighted survey value was 25.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estimate that 2.2% of Medway adults are underweight, 35.5% are a healthy weight, 36.8% are overweight, and 25.5% are obese.</a:t>
            </a:r>
          </a:p>
          <a:p>
            <a:pPr lvl="1"/>
            <a:r>
              <a:t>BMI category could not be calculated for 693 out of 3,594 survey respondents.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Underweight (BMI &lt;18.5), Healthy weight (BMI 18.5-24.9), Overweight (BMI 25.0-29.9), Obese (BMI &gt;=30)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Excess weight and obesity prevalence</a:t>
            </a:r>
          </a:p>
        </p:txBody>
      </p:sp>
      <p:sp>
        <p:nvSpPr>
          <p:cNvPr id="3" name="Slide Number"/>
          <p:cNvSpPr>
            <a:spLocks noGrp="1"/>
          </p:cNvSpPr>
          <p:nvPr>
            <p:ph type="sldNum" sz="quarter" idx="12"/>
          </p:nvPr>
        </p:nvSpPr>
        <p:spPr>
          <a:xfrm>
            <a:off x="15304" y="34131"/>
            <a:ext cx="1440000" cy="365125"/>
          </a:xfrm>
        </p:spPr>
        <p:txBody>
          <a:bodyPr/>
          <a:lstStyle/>
          <a:p>
            <a:r>
              <a:t>86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verweight or Obese', the national survey value was 69.4%, the unweighted survey value was 62.4%, and the weighted survey value was 62.3%. In the category 'Obese', the national survey value was 30.3%, the unweighted survey value was 25.5%, and the weighted survey value was 25.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overweight and obese are comparable to Medway estimates from the national Active Lives Survey (ALS).</a:t>
            </a:r>
          </a:p>
          <a:p>
            <a:pPr lvl="1"/>
            <a:r>
              <a:t>The weighted survey results estimate that 62.3% of Medway adults are overweight or obese, and 25.5% are obese.</a:t>
            </a:r>
          </a:p>
          <a:p>
            <a:pPr lvl="1"/>
            <a:r>
              <a:t>BMI category could not be calculated for 693 out of 3,594 survey respondents.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Overweight or obese (BMI &gt;= 25); Obese (BMI &gt;= 30)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Excess weight prevalence by PCN</a:t>
            </a:r>
          </a:p>
        </p:txBody>
      </p:sp>
      <p:sp>
        <p:nvSpPr>
          <p:cNvPr id="3" name="Slide Number"/>
          <p:cNvSpPr>
            <a:spLocks noGrp="1"/>
          </p:cNvSpPr>
          <p:nvPr>
            <p:ph type="sldNum" sz="quarter" idx="12"/>
          </p:nvPr>
        </p:nvSpPr>
        <p:spPr>
          <a:xfrm>
            <a:off x="15304" y="34131"/>
            <a:ext cx="1440000" cy="365125"/>
          </a:xfrm>
        </p:spPr>
        <p:txBody>
          <a:bodyPr/>
          <a:lstStyle/>
          <a:p>
            <a:r>
              <a:t>87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62.3%). The value for ! MPA was 49.3% which is better compared to Medway. The value for Medway Central was 58.3% which is similar compared to Medway. The value for Strood was 60.7% which is similar compared to Medway. The value for Rochester was 60.9% which is similar compared to Medway. The value for Medway Rainham was 61.8% which is similar compared to Medway. The value for Gillingham South was 61.9% which is similar compared to Medway. The value for Medway Peninsula was 68.6% which is similar compared to Medway. The value for Medway South was 68.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are overweight or obes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Overweight or obese (BMI &gt;= 25); Obese (BMI &gt;= 30)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Excess weight by inequalities</a:t>
            </a:r>
          </a:p>
        </p:txBody>
      </p:sp>
      <p:sp>
        <p:nvSpPr>
          <p:cNvPr id="3" name="Slide Number"/>
          <p:cNvSpPr>
            <a:spLocks noGrp="1"/>
          </p:cNvSpPr>
          <p:nvPr>
            <p:ph type="sldNum" sz="quarter" idx="12"/>
          </p:nvPr>
        </p:nvSpPr>
        <p:spPr>
          <a:xfrm>
            <a:off x="15304" y="34131"/>
            <a:ext cx="1440000" cy="365125"/>
          </a:xfrm>
        </p:spPr>
        <p:txBody>
          <a:bodyPr/>
          <a:lstStyle/>
          <a:p>
            <a:r>
              <a:t>88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age-standardised proportion of Medway adults who are overweight or obese by inequalities</a:t>
            </a:r>
          </a:p>
        </p:txBody>
      </p:sp>
      <p:pic>
        <p:nvPicPr>
          <p:cNvPr id="6" name="gender" descr="The bar plot shows the proportion by gender compared to the Medway value (%). The value for Female was 57.6% which is better compared to Medway. The value for Male was 67.2%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37.3% which is better compared to Medway. The value for 25-34 was 57.9% which is similar compared to Medway. The value for 35-44 was 60.6% which is similar compared to Medway. The value for 45-54 was 72.7% which is worse compared to Medway. The value for 55-64 was 75.9% which is worse compared to Medway. The value for 65-74 was 67% which is similar compared to Medway. The value for 75-84 was 54.4% which is better compared to Medway. The value for 85+ was 31.6% which is bette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64.1% which is similar compared to Medway. The value for Ethnic minorities was 54.3%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2.9% which is similar compared to Medway. The value for 2 was 60.6% which is similar compared to Medway. The value for 3 was 61.5% which is similar compared to Medway. The value for 4 was 63.9% which is similar compared to Medway. The value for 5 was 62.6%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Excess weight by wider determinants</a:t>
            </a:r>
          </a:p>
        </p:txBody>
      </p:sp>
      <p:sp>
        <p:nvSpPr>
          <p:cNvPr id="3" name="Slide Number"/>
          <p:cNvSpPr>
            <a:spLocks noGrp="1"/>
          </p:cNvSpPr>
          <p:nvPr>
            <p:ph type="sldNum" sz="quarter" idx="12"/>
          </p:nvPr>
        </p:nvSpPr>
        <p:spPr>
          <a:xfrm>
            <a:off x="15304" y="34131"/>
            <a:ext cx="1440000" cy="365125"/>
          </a:xfrm>
        </p:spPr>
        <p:txBody>
          <a:bodyPr/>
          <a:lstStyle/>
          <a:p>
            <a:r>
              <a:t>89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age-standardised proportion of Medway adults who are overweight or obese by wider determinants</a:t>
            </a:r>
          </a:p>
        </p:txBody>
      </p:sp>
      <p:pic>
        <p:nvPicPr>
          <p:cNvPr id="6" name="qualification" descr="The bar plot shows the proportion by highest qualification level compared to the Medway value (%). The value for Level 1 / Level 2 was 69.9% which is worse compared to Medway. The value for Level 3 was 58.9% which is similar compared to Medway. The value for Level 4 / Level 5 was 66.1% which is similar compared to Medway. The value for Level 6 was 50.8% which is better compared to Medway. The value for Level 7 / Level 8 was 56.9% which is similar compared to Medway. The value for Other professional qualification was 68.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65.1% which is similar compared to Medway. The value for Economic inactivity was 59.4% which is similar compared to Medway. The value for Unemployed was 50.5%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61.5% which is similar compared to Medway. The value for Own with a mortgage was 64.6% which is similar compared to Medway. The value for Part own and part rent (shared ownership) was 71% which is similar compared to Medway. The value for Rent (with or without housing benefit) was 62.3% which is similar compared to Medway. The value for Live here rent free was 46%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Excess weight</a:t>
            </a:r>
          </a:p>
        </p:txBody>
      </p:sp>
      <p:sp>
        <p:nvSpPr>
          <p:cNvPr id="3" name="Slide Number"/>
          <p:cNvSpPr>
            <a:spLocks noGrp="1"/>
          </p:cNvSpPr>
          <p:nvPr>
            <p:ph type="sldNum" sz="quarter" idx="12"/>
          </p:nvPr>
        </p:nvSpPr>
        <p:spPr>
          <a:xfrm>
            <a:off x="15304" y="34131"/>
            <a:ext cx="1440000" cy="365125"/>
          </a:xfrm>
        </p:spPr>
        <p:txBody>
          <a:bodyPr/>
          <a:lstStyle/>
          <a:p>
            <a:r>
              <a:t>90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62.3% of Medway adults are overweight or obese.</a:t>
            </a:r>
          </a:p>
          <a:p>
            <a:endParaRPr/>
          </a:p>
          <a:p>
            <a:r>
              <a:t>Certain groups in Medway are more likely to be overweight or obese. These groups include:</a:t>
            </a:r>
          </a:p>
          <a:p>
            <a:pPr lvl="1"/>
            <a:r>
              <a:t>Males</a:t>
            </a:r>
          </a:p>
          <a:p>
            <a:pPr lvl="1"/>
            <a:r>
              <a:t>Adults aged 45 to 64 years old</a:t>
            </a:r>
          </a:p>
          <a:p>
            <a:pPr lvl="1"/>
            <a:r>
              <a:t>Adults whose highest qualification achieved is level 1 or 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activity</a:t>
            </a:r>
          </a:p>
        </p:txBody>
      </p:sp>
      <p:sp>
        <p:nvSpPr>
          <p:cNvPr id="3" name="Slide Number"/>
          <p:cNvSpPr>
            <a:spLocks noGrp="1"/>
          </p:cNvSpPr>
          <p:nvPr>
            <p:ph type="sldNum" sz="quarter" idx="12"/>
          </p:nvPr>
        </p:nvSpPr>
        <p:spPr>
          <a:xfrm>
            <a:off x="15304" y="34131"/>
            <a:ext cx="1440000" cy="365125"/>
          </a:xfrm>
        </p:spPr>
        <p:txBody>
          <a:bodyPr/>
          <a:lstStyle/>
          <a:p>
            <a:r>
              <a:t>91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0', the unweighted survey value was 25.2% and the weighted survey value was 23.7%. In the category '1', the unweighted survey value was 6.0% and the weighted survey value was 6.1%. In the category '2', the unweighted survey value was 14.7% and the weighted survey value was 14.6%. In the category '3', the unweighted survey value was 12.2% and the weighted survey value was 12.5%. In the category '4', the unweighted survey value was 7.4% and the weighted survey value was 8.2%. In the category '5', the unweighted survey value was 15.9% and the weighted survey value was 16.0%. In the category '6', the unweighted survey value was 2.3% and the weighted survey value was 2.4%. In the category '7', the unweighted survey value was 16.2% and the weighted survey value was 16.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23.7% of Medway adults are physically inactive (0 days active).</a:t>
            </a:r>
          </a:p>
          <a:p>
            <a:pPr lvl="1"/>
            <a:r>
              <a:t>116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0, 1, 2, 3, 4, 5, 6, 7, Don't know/don't want to say.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inactivity by PCN</a:t>
            </a:r>
          </a:p>
        </p:txBody>
      </p:sp>
      <p:sp>
        <p:nvSpPr>
          <p:cNvPr id="3" name="Slide Number"/>
          <p:cNvSpPr>
            <a:spLocks noGrp="1"/>
          </p:cNvSpPr>
          <p:nvPr>
            <p:ph type="sldNum" sz="quarter" idx="12"/>
          </p:nvPr>
        </p:nvSpPr>
        <p:spPr>
          <a:xfrm>
            <a:off x="15304" y="34131"/>
            <a:ext cx="1440000" cy="365125"/>
          </a:xfrm>
        </p:spPr>
        <p:txBody>
          <a:bodyPr/>
          <a:lstStyle/>
          <a:p>
            <a:r>
              <a:t>92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3.7%). The value for Medway Central was 17.8% which is better compared to Medway. The value for Rochester was 18.8% which is similar compared to Medway. The value for Medway Peninsula was 22.5% which is similar compared to Medway. The value for Medway Rainham was 23.1% which is similar compared to Medway. The value for Medway South was 25.3% which is similar compared to Medway. The value for Strood was 26.2% which is similar compared to Medway. The value for ! MPA was 28.1% which is similar compared to Medway. The value for Gillingham South was 29.6%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are not physically activ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0, 1, 2, 3, 4, 5, 6, 7, Don't know/don't want to say.</a:t>
            </a:r>
          </a:p>
          <a:p>
            <a:r>
              <a:rPr sz="1000" b="1" i="0" u="none" cap="none">
                <a:solidFill>
                  <a:srgbClr val="595959">
                    <a:alpha val="100000"/>
                  </a:srgbClr>
                </a:solidFill>
                <a:latin typeface="Arial"/>
                <a:cs typeface="Arial"/>
                <a:sym typeface="Arial"/>
              </a:rPr>
              <a:t>Category selected: Physical inactivity:</a:t>
            </a:r>
            <a:r>
              <a:t> </a:t>
            </a:r>
            <a:r>
              <a:rPr sz="1000" b="0" i="0" u="none" cap="none">
                <a:solidFill>
                  <a:srgbClr val="595959">
                    <a:alpha val="100000"/>
                  </a:srgbClr>
                </a:solidFill>
                <a:latin typeface="Arial"/>
                <a:cs typeface="Arial"/>
                <a:sym typeface="Arial"/>
              </a:rPr>
              <a:t>0 days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inactivity by ward</a:t>
            </a:r>
          </a:p>
        </p:txBody>
      </p:sp>
      <p:sp>
        <p:nvSpPr>
          <p:cNvPr id="3" name="Slide Number"/>
          <p:cNvSpPr>
            <a:spLocks noGrp="1"/>
          </p:cNvSpPr>
          <p:nvPr>
            <p:ph type="sldNum" sz="quarter" idx="12"/>
          </p:nvPr>
        </p:nvSpPr>
        <p:spPr>
          <a:xfrm>
            <a:off x="15304" y="34131"/>
            <a:ext cx="1440000" cy="365125"/>
          </a:xfrm>
        </p:spPr>
        <p:txBody>
          <a:bodyPr/>
          <a:lstStyle/>
          <a:p>
            <a:r>
              <a:t>93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ward compared to the Medway value (%). The value for Rainham South West was 6.4% which is better compared to Medway. The value for St Mary's Island was 11% which is better compared to Medway. The value for Hempstead and Wigmore was 13.9% which is better compared to Medway. The value for Strood North and Frindsbury was 16.3% which is better compared to Medway. The value for Princes Park was 17.6% which is better compared to Medway. The value for Rochester East and Warren Wood was 18.9% which is better compared to Medway. The value for Rochester West and Borstal was 19.1% which is better compared to Medway. The value for Luton was 20.2% which is similar compared to Medway. The value for Chatham Central and Brompton was 20.5% which is better compared to Medway. The value for Fort Pitt was 23.7% which is similar compared to Medway. The value for Lordswood and Walderslade was 23.8% which is similar compared to Medway. The value for All Saints was 24.2% which is similar compared to Medway. The value for Strood Rural was 26.7% which is similar compared to Medway. The value for Hoo St Werburgh and High Halstow was 27.7% which is similar compared to Medway. The value for Gillingham North was 29.9% which is similar compared to Medway. The value for Cuxton, Halling and Riverside was 30.4% which is similar compared to Medway. The value for Watling was 31% which is worse compared to Medway. The value for Twydall was 31.6% which is worse compared to Medway. The value for Strood West was 32.9% which is worse compared to Medway. The value for Fort Horsted was 32.9% which is similar compared to Medway. The value for Gillingham South was 33.7% which is worse compared to Medway. The value for Rainham South East was 35.1% which is worse compared to Medway. The value for Wayfield and Weeds Wood was 36.3% which is worse compared to Medway. The value for Rainham North was 40.7% which is worse compared to Medway."/>
          <p:cNvPicPr>
            <a:picLocks noGrp="1"/>
          </p:cNvPicPr>
          <p:nvPr>
            <p:ph sz="quarter" idx="15"/>
          </p:nvPr>
        </p:nvPicPr>
        <p:blipFill>
          <a:blip r:embed="rId2" cstate="print"/>
          <a:stretch>
            <a:fillRect/>
          </a:stretch>
        </p:blipFill>
        <p:spPr>
          <a:xfrm>
            <a:off x="274458" y="1305981"/>
            <a:ext cx="5378389" cy="4897969"/>
          </a:xfrm>
          <a:prstGeom prst="rect">
            <a:avLst/>
          </a:prstGeom>
        </p:spPr>
      </p:pic>
      <p:pic>
        <p:nvPicPr>
          <p:cNvPr id="6" name="map" descr="A thematic map showing the proportion of Medway adults who are not physically active by ward."/>
          <p:cNvPicPr>
            <a:picLocks noGrp="1"/>
          </p:cNvPicPr>
          <p:nvPr>
            <p:ph sz="quarter" idx="14"/>
          </p:nvPr>
        </p:nvPicPr>
        <p:blipFill>
          <a:blip r:embed="rId3" cstate="print"/>
          <a:stretch>
            <a:fillRect/>
          </a:stretch>
        </p:blipFill>
        <p:spPr>
          <a:xfrm>
            <a:off x="5879977" y="1305982"/>
            <a:ext cx="6037565" cy="4211250"/>
          </a:xfrm>
          <a:prstGeom prst="rect">
            <a:avLst/>
          </a:prstGeom>
        </p:spPr>
      </p:pic>
      <p:sp>
        <p:nvSpPr>
          <p:cNvPr id="7" name="Statement"/>
          <p:cNvSpPr>
            <a:spLocks noGrp="1"/>
          </p:cNvSpPr>
          <p:nvPr>
            <p:ph type="body" sz="quarter" idx="22"/>
          </p:nvPr>
        </p:nvSpPr>
        <p:spPr>
          <a:xfrm>
            <a:off x="274458" y="6299198"/>
            <a:ext cx="5378389" cy="350645"/>
          </a:xfrm>
        </p:spPr>
        <p:txBody>
          <a:bodyPr/>
          <a:lstStyle/>
          <a:p>
            <a:r>
              <a:rPr sz="1000" b="0" i="0" u="none" cap="none">
                <a:solidFill>
                  <a:srgbClr val="595959">
                    <a:alpha val="100000"/>
                  </a:srgbClr>
                </a:solidFill>
                <a:latin typeface="Arial"/>
                <a:cs typeface="Arial"/>
                <a:sym typeface="Arial"/>
              </a:rPr>
              <a:t>Estimates are calculated using Bayesian methods. These do not take into
account survey weighting but will be updated in the future to do so.</a:t>
            </a:r>
          </a:p>
        </p:txBody>
      </p:sp>
      <p:sp>
        <p:nvSpPr>
          <p:cNvPr id="8" name="Question"/>
          <p:cNvSpPr>
            <a:spLocks noGrp="1"/>
          </p:cNvSpPr>
          <p:nvPr>
            <p:ph type="body" sz="quarter" idx="21"/>
          </p:nvPr>
        </p:nvSpPr>
        <p:spPr>
          <a:xfrm>
            <a:off x="5879977" y="5733256"/>
            <a:ext cx="5378389" cy="916586"/>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Category selected: </a:t>
            </a:r>
            <a:r>
              <a:t> </a:t>
            </a:r>
            <a:r>
              <a:rPr sz="1000" b="0" i="0" u="none" cap="none">
                <a:solidFill>
                  <a:srgbClr val="595959">
                    <a:alpha val="100000"/>
                  </a:srgbClr>
                </a:solidFill>
                <a:latin typeface="Arial"/>
                <a:cs typeface="Arial"/>
                <a:sym typeface="Arial"/>
              </a:rPr>
              <a:t>Answers include people who are physically inactive.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Physical inactivity by inequalities</a:t>
            </a:r>
          </a:p>
        </p:txBody>
      </p:sp>
      <p:sp>
        <p:nvSpPr>
          <p:cNvPr id="3" name="Slide Number"/>
          <p:cNvSpPr>
            <a:spLocks noGrp="1"/>
          </p:cNvSpPr>
          <p:nvPr>
            <p:ph type="sldNum" sz="quarter" idx="12"/>
          </p:nvPr>
        </p:nvSpPr>
        <p:spPr>
          <a:xfrm>
            <a:off x="15304" y="34131"/>
            <a:ext cx="1440000" cy="365125"/>
          </a:xfrm>
        </p:spPr>
        <p:txBody>
          <a:bodyPr/>
          <a:lstStyle/>
          <a:p>
            <a:r>
              <a:t>94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not physically active by inequalities</a:t>
            </a:r>
          </a:p>
        </p:txBody>
      </p:sp>
      <p:pic>
        <p:nvPicPr>
          <p:cNvPr id="6" name="gender" descr="The bar plot shows the proportion by gender compared to the Medway value (%). The value for Female was 25.4% which is similar compared to Medway. The value for Male was 22%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15.8% which is similar compared to Medway. The value for 25-34 was 18% which is better compared to Medway. The value for 35-44 was 19.5% which is similar compared to Medway. The value for 45-54 was 21.6% which is similar compared to Medway. The value for 55-64 was 24.5% which is similar compared to Medway. The value for 65-74 was 30.4% which is worse compared to Medway. The value for 75-84 was 40% which is worse compared to Medway. The value for 85+ was 58.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3.5% which is similar compared to Medway. The value for Ethnic minorities was 24.8%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9.8% which is worse compared to Medway. The value for 2 was 24.7% which is similar compared to Medway. The value for 3 was 25.5% which is similar compared to Medway. The value for 4 was 22% which is similar compared to Medway. The value for 5 was 16.6%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Physical inactivity by wider determinants</a:t>
            </a:r>
          </a:p>
        </p:txBody>
      </p:sp>
      <p:sp>
        <p:nvSpPr>
          <p:cNvPr id="3" name="Slide Number"/>
          <p:cNvSpPr>
            <a:spLocks noGrp="1"/>
          </p:cNvSpPr>
          <p:nvPr>
            <p:ph type="sldNum" sz="quarter" idx="12"/>
          </p:nvPr>
        </p:nvSpPr>
        <p:spPr>
          <a:xfrm>
            <a:off x="15304" y="34131"/>
            <a:ext cx="1440000" cy="365125"/>
          </a:xfrm>
        </p:spPr>
        <p:txBody>
          <a:bodyPr/>
          <a:lstStyle/>
          <a:p>
            <a:r>
              <a:t>95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not physically active by wider determinants</a:t>
            </a:r>
          </a:p>
        </p:txBody>
      </p:sp>
      <p:pic>
        <p:nvPicPr>
          <p:cNvPr id="6" name="qualification" descr="The bar plot shows the proportion by highest qualification level compared to the Medway value (%). The value for Level 1 / Level 2 was 22.7% which is similar compared to Medway. The value for Level 3 was 22.3% which is similar compared to Medway. The value for Level 4 / Level 5 was 15.6% which is better compared to Medway. The value for Level 6 was 16.6% which is better compared to Medway. The value for Level 7 / Level 8 was 20.3% which is similar compared to Medway. The value for Other professional qualification was 35.3%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7.5% which is better compared to Medway. The value for Economic inactivity was 33.4% which is worse compared to Medway. The value for Unemployed was 26.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26.1% which is similar compared to Medway. The value for Own with a mortgage was 17.2% which is better compared to Medway. The value for Part own and part rent (shared ownership) was 20.4% which is similar compared to Medway. The value for Rent (with or without housing benefit) was 29.6% which is worse compared to Medway. The value for Live here rent free was 30.9%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Physical inactivity</a:t>
            </a:r>
          </a:p>
        </p:txBody>
      </p:sp>
      <p:sp>
        <p:nvSpPr>
          <p:cNvPr id="3" name="Slide Number"/>
          <p:cNvSpPr>
            <a:spLocks noGrp="1"/>
          </p:cNvSpPr>
          <p:nvPr>
            <p:ph type="sldNum" sz="quarter" idx="12"/>
          </p:nvPr>
        </p:nvSpPr>
        <p:spPr>
          <a:xfrm>
            <a:off x="15304" y="34131"/>
            <a:ext cx="1440000" cy="365125"/>
          </a:xfrm>
        </p:spPr>
        <p:txBody>
          <a:bodyPr/>
          <a:lstStyle/>
          <a:p>
            <a:r>
              <a:t>96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23.7% of Medway adults are not physically active.</a:t>
            </a:r>
          </a:p>
          <a:p>
            <a:endParaRPr/>
          </a:p>
          <a:p>
            <a:r>
              <a:t>Certain groups in Medway are more likely to be physically inactive. These groups include:</a:t>
            </a:r>
          </a:p>
          <a:p>
            <a:pPr lvl="1"/>
            <a:r>
              <a:t>Adults in Gillingham South PCN</a:t>
            </a:r>
          </a:p>
          <a:p>
            <a:pPr lvl="1"/>
            <a:r>
              <a:t>Adults in wards Rainham North, Rainham South East, Strood West, Twydall, Watling, Wayfield &amp; Weeds Wood, and Gillingham South</a:t>
            </a:r>
          </a:p>
          <a:p>
            <a:pPr lvl="1"/>
            <a:r>
              <a:t>Adults aged 65 and over</a:t>
            </a:r>
          </a:p>
          <a:p>
            <a:pPr lvl="1"/>
            <a:r>
              <a:t>Adults living in areas of high deprivation (quintile 1)</a:t>
            </a:r>
          </a:p>
          <a:p>
            <a:pPr lvl="1"/>
            <a:r>
              <a:t>Economically inactive adults</a:t>
            </a:r>
          </a:p>
          <a:p>
            <a:pPr lvl="1"/>
            <a:r>
              <a:t>Adults who rent (with or without housing benefit).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Mental health and wellbeing</a:t>
            </a:r>
          </a:p>
        </p:txBody>
      </p:sp>
      <p:sp>
        <p:nvSpPr>
          <p:cNvPr id="3" name="Slide Number"/>
          <p:cNvSpPr>
            <a:spLocks noGrp="1"/>
          </p:cNvSpPr>
          <p:nvPr>
            <p:ph type="sldNum" sz="quarter" idx="12"/>
          </p:nvPr>
        </p:nvSpPr>
        <p:spPr>
          <a:xfrm>
            <a:off x="10433" y="-252920"/>
            <a:ext cx="1440000" cy="365125"/>
          </a:xfrm>
        </p:spPr>
        <p:txBody>
          <a:bodyPr/>
          <a:lstStyle/>
          <a:p>
            <a:r>
              <a:rPr dirty="0"/>
              <a:t>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Life satisfaction</a:t>
            </a:r>
          </a:p>
        </p:txBody>
      </p:sp>
      <p:sp>
        <p:nvSpPr>
          <p:cNvPr id="3" name="Slide Number"/>
          <p:cNvSpPr>
            <a:spLocks noGrp="1"/>
          </p:cNvSpPr>
          <p:nvPr>
            <p:ph type="sldNum" sz="quarter" idx="12"/>
          </p:nvPr>
        </p:nvSpPr>
        <p:spPr>
          <a:xfrm>
            <a:off x="15304" y="34131"/>
            <a:ext cx="1440000" cy="365125"/>
          </a:xfrm>
        </p:spPr>
        <p:txBody>
          <a:bodyPr/>
          <a:lstStyle/>
          <a:p>
            <a:r>
              <a:t>98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Low', the national survey value was 6.2%, the unweighted survey value was 7.2%, and the weighted survey value was 6.6%. In the category 'Medium', the national survey value was 14.7%, the unweighted survey value was 16.4%, and the weighted survey value was 15.7%. In the category 'High', the national survey value was 57.5%, the unweighted survey value was 47.1%, and the weighted survey value was 47.6%. In the category 'Very high', the national survey value was 21.7%, the unweighted survey value was 29.3%, and the weighted survey value was 30.1%."/>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weighted survey results for low and medium life satisfaction levels are comparable to national personal wellbeing estimates (ONS).</a:t>
            </a:r>
          </a:p>
          <a:p>
            <a:pPr lvl="1"/>
            <a:r>
              <a:t>However, the weighted survey results showed a lower proportion of high life satisfaction and a higher proportion of very high life satisfaction compared to national estimates.</a:t>
            </a:r>
          </a:p>
          <a:p>
            <a:pPr lvl="1"/>
            <a:r>
              <a:t>The most common response was high life satisfaction (47.6%), and the least common response was low life satisfaction (6.6%).</a:t>
            </a:r>
          </a:p>
          <a:p>
            <a:pPr lvl="1"/>
            <a:r>
              <a:t>86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life satisfaction by PCN</a:t>
            </a:r>
          </a:p>
        </p:txBody>
      </p:sp>
      <p:sp>
        <p:nvSpPr>
          <p:cNvPr id="3" name="Slide Number"/>
          <p:cNvSpPr>
            <a:spLocks noGrp="1"/>
          </p:cNvSpPr>
          <p:nvPr>
            <p:ph type="sldNum" sz="quarter" idx="12"/>
          </p:nvPr>
        </p:nvSpPr>
        <p:spPr>
          <a:xfrm>
            <a:off x="15304" y="34131"/>
            <a:ext cx="1440000" cy="365125"/>
          </a:xfrm>
        </p:spPr>
        <p:txBody>
          <a:bodyPr/>
          <a:lstStyle/>
          <a:p>
            <a:r>
              <a:t>99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7.7%). The value for Rochester was 82.5% which is similar compared to Medway. The value for Medway Rainham was 81.9% which is similar compared to Medway. The value for Strood was 77.9% which is similar compared to Medway. The value for Medway South was 77.3% which is similar compared to Medway. The value for Medway Central was 75.8% which is similar compared to Medway. The value for Gillingham South was 75.1% which is similar compared to Medway. The value for Medway Peninsula was 74.6% which is similar compared to Medway. The value for ! MPA was 74.3%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life satisfaction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1682</TotalTime>
  <Words>10773</Words>
  <Application>Microsoft Office PowerPoint</Application>
  <PresentationFormat>Widescreen</PresentationFormat>
  <Paragraphs>1044</Paragraphs>
  <Slides>133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133</vt:i4>
      </vt:variant>
    </vt:vector>
  </HeadingPairs>
  <TitlesOfParts>
    <vt:vector size="137" baseType="lpstr">
      <vt:lpstr>Arial</vt:lpstr>
      <vt:lpstr>Calibri</vt:lpstr>
      <vt:lpstr>Wingdings</vt:lpstr>
      <vt:lpstr>PHIT profiles</vt:lpstr>
      <vt:lpstr>Medway Health and Wellbeing Survey</vt:lpstr>
      <vt:lpstr>PCN summary</vt:lpstr>
      <vt:lpstr>Ward summary</vt:lpstr>
      <vt:lpstr>Inequalities and wider determinants summary</vt:lpstr>
      <vt:lpstr>Contact details</vt:lpstr>
      <vt:lpstr>Introduction</vt:lpstr>
      <vt:lpstr>Sample</vt:lpstr>
      <vt:lpstr>Weighting</vt:lpstr>
      <vt:lpstr>Estimating proportions</vt:lpstr>
      <vt:lpstr>Confidence intervals</vt:lpstr>
      <vt:lpstr>Validation</vt:lpstr>
      <vt:lpstr>Inequalities and wider determinants</vt:lpstr>
      <vt:lpstr>Demographics</vt:lpstr>
      <vt:lpstr>Ward</vt:lpstr>
      <vt:lpstr>PCN</vt:lpstr>
      <vt:lpstr>Gender</vt:lpstr>
      <vt:lpstr>Age group</vt:lpstr>
      <vt:lpstr>Broad age group</vt:lpstr>
      <vt:lpstr>Deprivation</vt:lpstr>
      <vt:lpstr>Ethnic group</vt:lpstr>
      <vt:lpstr>Sexual orientation</vt:lpstr>
      <vt:lpstr>Provision of unpaid care</vt:lpstr>
      <vt:lpstr>Wider determinants</vt:lpstr>
      <vt:lpstr>Highest qualification</vt:lpstr>
      <vt:lpstr>Highest level of qualification</vt:lpstr>
      <vt:lpstr>Highest qualification at degree level or above by PCN</vt:lpstr>
      <vt:lpstr>Highest qualification at degree level or above by ward</vt:lpstr>
      <vt:lpstr>Economic activity</vt:lpstr>
      <vt:lpstr>Economic activity grouped</vt:lpstr>
      <vt:lpstr>Unemployed by PCN</vt:lpstr>
      <vt:lpstr>Unemployed by ward</vt:lpstr>
      <vt:lpstr>Housing tenure</vt:lpstr>
      <vt:lpstr>Distance to greenspace</vt:lpstr>
      <vt:lpstr>General health</vt:lpstr>
      <vt:lpstr>Self-reported general health</vt:lpstr>
      <vt:lpstr>Self-reported general health by PCN</vt:lpstr>
      <vt:lpstr>Self-reported general health by ward</vt:lpstr>
      <vt:lpstr>Self-reported general health by inequalities</vt:lpstr>
      <vt:lpstr>Self-reported general health by wider determinants</vt:lpstr>
      <vt:lpstr>Summary: Self-reported general health</vt:lpstr>
      <vt:lpstr>Long term health conditions</vt:lpstr>
      <vt:lpstr>Long term health conditions by PCN</vt:lpstr>
      <vt:lpstr>Long term health conditions by ward</vt:lpstr>
      <vt:lpstr>Long term health conditions by inequalities</vt:lpstr>
      <vt:lpstr>Long term health conditions by wider determinants</vt:lpstr>
      <vt:lpstr>Summary: Long term health conditions</vt:lpstr>
      <vt:lpstr>Registered with a GP</vt:lpstr>
      <vt:lpstr>Registered with a GP by PCN</vt:lpstr>
      <vt:lpstr>Registered with a GP by ward</vt:lpstr>
      <vt:lpstr>Registered with a GP by inequalities</vt:lpstr>
      <vt:lpstr>Registered with a GP by wider determinants</vt:lpstr>
      <vt:lpstr>Summary: Registered with a GP</vt:lpstr>
      <vt:lpstr>Registered with a dentist</vt:lpstr>
      <vt:lpstr>Registered with a dentist by PCN</vt:lpstr>
      <vt:lpstr>Registered with a dentist by ward</vt:lpstr>
      <vt:lpstr>Registered with a dentist by inequalities</vt:lpstr>
      <vt:lpstr>Registered with a dentist by wider determinants</vt:lpstr>
      <vt:lpstr>Summary: Registered with a dentist</vt:lpstr>
      <vt:lpstr>COVID-19</vt:lpstr>
      <vt:lpstr>Had COVID-19</vt:lpstr>
      <vt:lpstr>Had COVID-19 by PCN</vt:lpstr>
      <vt:lpstr>Had COVID-19 by ward</vt:lpstr>
      <vt:lpstr>Had COVID-19 by inequalities</vt:lpstr>
      <vt:lpstr>Had COVID-19 by wider determinants</vt:lpstr>
      <vt:lpstr>Summary: Had COVID-19</vt:lpstr>
      <vt:lpstr>COVID-19 vaccinated</vt:lpstr>
      <vt:lpstr>COVID-19 vaccinated by PCN</vt:lpstr>
      <vt:lpstr>COVID-19 vaccinated by ward</vt:lpstr>
      <vt:lpstr>COVID-19 vaccinated by inequalities</vt:lpstr>
      <vt:lpstr>COVID-19 vaccinated by wider determinants</vt:lpstr>
      <vt:lpstr>Summary: COVID-19 vaccinated</vt:lpstr>
      <vt:lpstr>Risk factors</vt:lpstr>
      <vt:lpstr>Smoking prevalence</vt:lpstr>
      <vt:lpstr>Current smokers by PCN</vt:lpstr>
      <vt:lpstr>Current smokers by ward</vt:lpstr>
      <vt:lpstr>Current smokers by inequalities</vt:lpstr>
      <vt:lpstr>Current smokers by wider determinants</vt:lpstr>
      <vt:lpstr>Summary: Current smokers</vt:lpstr>
      <vt:lpstr>Alcohol consumption</vt:lpstr>
      <vt:lpstr>High alcohol consumption by PCN</vt:lpstr>
      <vt:lpstr>High alcohol consumption by ward</vt:lpstr>
      <vt:lpstr>High alcohol consumption by inequalities</vt:lpstr>
      <vt:lpstr>High alcohol consumption by wider determinants</vt:lpstr>
      <vt:lpstr>Summary: High alcohol consumption</vt:lpstr>
      <vt:lpstr>BMI category</vt:lpstr>
      <vt:lpstr>Excess weight and obesity prevalence</vt:lpstr>
      <vt:lpstr>Excess weight prevalence by PCN</vt:lpstr>
      <vt:lpstr>Excess weight by inequalities</vt:lpstr>
      <vt:lpstr>Excess weight by wider determinants</vt:lpstr>
      <vt:lpstr>Summary: Excess weight</vt:lpstr>
      <vt:lpstr>Physical activity</vt:lpstr>
      <vt:lpstr>Physical inactivity by PCN</vt:lpstr>
      <vt:lpstr>Physical inactivity by ward</vt:lpstr>
      <vt:lpstr>Physical inactivity by inequalities</vt:lpstr>
      <vt:lpstr>Physical inactivity by wider determinants</vt:lpstr>
      <vt:lpstr>Summary: Physical inactivity</vt:lpstr>
      <vt:lpstr>Mental health and wellbeing</vt:lpstr>
      <vt:lpstr>Life satisfaction</vt:lpstr>
      <vt:lpstr>High or very high life satisfaction by PCN</vt:lpstr>
      <vt:lpstr>High or very high life satisfaction by ward</vt:lpstr>
      <vt:lpstr>High or very high life satisfaction by inequalities</vt:lpstr>
      <vt:lpstr>High or very high life satisfaction by wider determinants</vt:lpstr>
      <vt:lpstr>Summary: High or very high life satisfaction</vt:lpstr>
      <vt:lpstr>Worthwhile</vt:lpstr>
      <vt:lpstr>High or very high worthwhile by PCN</vt:lpstr>
      <vt:lpstr>High or very high worthwhile by ward</vt:lpstr>
      <vt:lpstr>High or very high worthwhile by inequalities</vt:lpstr>
      <vt:lpstr>High or very high worthwhile by wider determinants</vt:lpstr>
      <vt:lpstr>Summary: High or very high worthwhile</vt:lpstr>
      <vt:lpstr>Happiness</vt:lpstr>
      <vt:lpstr>High or very high happiness by PCN</vt:lpstr>
      <vt:lpstr>High or very high happiness by ward</vt:lpstr>
      <vt:lpstr>High or very high happiness by inequalities</vt:lpstr>
      <vt:lpstr>High or very high happiness by wider determinants</vt:lpstr>
      <vt:lpstr>Summary: High or very high happiness</vt:lpstr>
      <vt:lpstr>Anxiety</vt:lpstr>
      <vt:lpstr>Low or very low anxiety by PCN</vt:lpstr>
      <vt:lpstr>Low or very low anxiety by ward</vt:lpstr>
      <vt:lpstr>Low or very low anxiety by inequalities</vt:lpstr>
      <vt:lpstr>Low or very low anxiety by wider determinants</vt:lpstr>
      <vt:lpstr>Summary: Low or very low anxiety</vt:lpstr>
      <vt:lpstr>Social isolation</vt:lpstr>
      <vt:lpstr>Social isolation by PCN</vt:lpstr>
      <vt:lpstr>Social isolation by ward</vt:lpstr>
      <vt:lpstr>Social isolation by inequalities</vt:lpstr>
      <vt:lpstr>Social isolation by wider determinants</vt:lpstr>
      <vt:lpstr>Summary: Social isolation</vt:lpstr>
      <vt:lpstr>Loneliness</vt:lpstr>
      <vt:lpstr>Loneliness by PCN</vt:lpstr>
      <vt:lpstr>Loneliness by ward</vt:lpstr>
      <vt:lpstr>Loneliness by inequalities</vt:lpstr>
      <vt:lpstr>Loneliness by wider determinants</vt:lpstr>
      <vt:lpstr>Summary: Loneliness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148</cp:revision>
  <dcterms:created xsi:type="dcterms:W3CDTF">2017-02-13T16:18:36Z</dcterms:created>
  <dcterms:modified xsi:type="dcterms:W3CDTF">2023-08-07T14:51:30Z</dcterms:modified>
  <cp:category/>
</cp:coreProperties>
</file>