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Athena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Athena PCN. The total population of Athena PCN is 25,564. In Athena PCN, 17.6% of children are aged under 15 compared to 16.3% in England. In Athena PCN, 60.5% of people are aged 15 to 64 compared to 66.0% in England. In Athena PCN, 21.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thena PCN in July 2019. There are 3 LSOAs in the 9.4 - 20.7 value range. There are 8 LSOAs in the 20.7 - 27 value range. There are 2 LSOAs in the 27 - 34.1 value range. There are 0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Athena PCN compared to Kent and Medway ICS. In Athena PCN, 94.4% of the population were from the White British ethnic group compared to 89.2% in Kent and Medway ICS. In Athena PCN, 3% of the population were from the White other ethnic group compared to 3.8% in Kent and Medway ICS. In Athena PCN, 0.9% of the population were from the Mixed ethnic group compared to 1.6% in Kent and Medway ICS. In Athena PCN, 1.2% of the population were from the Asian ethnic group compared to 3.5% in Kent and Medway ICS. In Athena PCN, 0.4% of the population were from the Black ethnic group compared to 1.3% in Kent and Medway ICS. In Athena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thena PCN compared to Kent and Medway ICS as reported in the 2011 Census. In Athena PCN, 97.1% of the population spoke English as their main language compared to 95.2% in Kent and Medway ICS. In Athena PCN, 0.6% of the population spoke Polish as their main language compared to 0.7% in Kent and Medway ICS. In Athena PCN, 0.4% of the population spoke Lithuanian as their main language compared to 0.2% in Kent and Medway ICS. In Athena PCN, 0.2% of the population spoke Nepalese as their main language compared to 0.4% in Kent and Medway ICS. In Athena PCN, 0.2% of the population spoke Russian as their main language compared to 0.1% in Kent and Medway ICS. In Athena PCN, 0.1% of the population spoke French as their main language compared to 0.2% in Kent and Medway ICS. In Athena PCN, 0.1% of the population spoke Latvian as their main language compared to 0.1% in Kent and Medway ICS. In Athena PCN, 0.1% of the population spoke Bulgarian as their main language compared to 0.1% in Kent and Medway ICS. In Athena PCN, 0.1% of the population spoke Slovak as their main language compared to 0.2% in Kent and Medway ICS. In Athena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Athena PCN compared to Kent and Medway ICS. In Athena PCN, 3% of the population were from the White other ethnic group compared to 3.8% in Kent and Medway ICS. In Athena PCN, 0.9% of the population were from the Mixed ethnic group compared to 1.6% in Kent and Medway ICS. In Athena PCN, 1.2% of the population were from the Asian ethnic group compared to 3.5% in Kent and Medway ICS. In Athena PCN, 0.4% of the population were from the Black ethnic group compared to 1.3% in Kent and Medway ICS. In Athena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thena PCN compared to Kent and Medway ICS as reported in the 2011 Census. In Athena PCN, 0.6% of the population spoke Polish as their main language compared to 0.7% in Kent and Medway ICS. In Athena PCN, 0.4% of the population spoke Lithuanian as their main language compared to 0.2% in Kent and Medway ICS. In Athena PCN, 0.2% of the population spoke Nepalese as their main language compared to 0.4% in Kent and Medway ICS. In Athena PCN, 0.2% of the population spoke Russian as their main language compared to 0.1% in Kent and Medway ICS. In Athena PCN, 0.1% of the population spoke French as their main language compared to 0.2% in Kent and Medway ICS. In Athena PCN, 0.1% of the population spoke Latvian as their main language compared to 0.1% in Kent and Medway ICS. In Athena PCN, 0.1% of the population spoke Bulgarian as their main language compared to 0.1% in Kent and Medway ICS. In Athena PCN, 0.1% of the population spoke Slovak as their main language compared to 0.2% in Kent and Medway ICS. In Athena PCN, 0.1% of the population spoke Spanish as their main language compared to 0.1% in Kent and Medway ICS. In Athena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Athena PCN compared to Kent and Medway ICS. In Athena PCN, 81.8% of pupils were from the White British/Irish ethnic group compared to 72.3% in Kent and Medway ICS. In Athena PCN, 7.4% of pupils were from the White other ethnic group compared to 8.2% in Kent and Medway ICS. In Athena PCN, 5.8% of pupils were from the Mixed ethnic group compared to 6.5% in Kent and Medway ICS. In Athena PCN, 1.3% of pupils were from the Asian ethnic group compared to 5.4% in Kent and Medway ICS. In Athena PCN, 1.5% of pupils were from the Black ethnic group compared to 5% in Kent and Medway ICS. In Athena PCN, 0.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- 92.2% of pupils in Athena.
- 86% of pupils in Kent and Medway. 
Other than English as first language: 
- 7.8% of pupils in Athena.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Athena PCN. In Athena PCN, 0 (or 0%) of 13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Athena</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88794564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76867699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Athena PCN, as well the 7 domains of deprivation which combine to create the IMD 2019. For overall deprivation (IMD 2019), 0% of LSOAs in Athena PCN are in the most deprived 20% in England. For the Income Domain, 0% of LSOAs in Athena PCN are in the most deprived 20% in England. For the Employment Domain, 0% of LSOAs in Athena PCN are in the most deprived 20% in England. For the Education, Skills and Training Domain, 7.7% of LSOAs in Athena PCN are in the most deprived 20% in England. For the Health Deprivation and Disability Domain, 0% of LSOAs in Athena PCN are in the most deprived 20% in England. For the Crime Domain, 0% of LSOAs in Athena PCN are in the most deprived 20% in England. For the Barriers to Housing and Services Domain, 23.1% of LSOAs in Athena PCN are in the most deprived 20% in England. For the Living Environment Domain, 23.1% of LSOAs in Athena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Athena PCN was 6.1, which is worse compared to England. The value for peer group was 6.7,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thena PCN in 2022/23 compared to England. The value for England was 5.9. The value for Boughton Monchelsea Primary School was 8.8, which is worse compared to England. The value for Coxheath Primary School was 6.7, which is worse compared to England. The value for East Farleigh Primary School was 2.5, which is better compared to England. The value for Headcorn Primary School was 5.6, which is better compared to England. The value for Hunton Church of England Primary School was 4.8, which is better compared to England. The value for Loose Primary School was 5.6, which is similar compared to England. The value for Smarden Primary School was 3.2, which is better compared to England. The value for Tiger Primary School was 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3 years, up to 2022/23. In Athena PCN, the value was 4.4 in 2020/21 and 6.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Athena PCN was 3.3, which is better compared to England. The value for peer group was 3.6, which is bette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1/22. The value for England was 5.  The value for Boughton Monchelsea and Chart Sutton ward was 3, which is better compared to England. The value for Coxheath and Hunton ward was 4, which is better compared to England. The value for Headcorn ward was 3, which is better compared to England. The value for Loose ward was 2, which is better compared to England. The value for South ward was 3, which is better compared to England. The value for Weald North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Athena PCN was  7, which is lower compared to England. The value for peer group was  9,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 The value for England was 13.  The value for Boughton Monchelsea and Chart Sutton ward was 8. The value for Coxheath and Hunton ward was 8. The value for Headcorn ward was 9. The value for Loose ward was 6. The value for South ward was 6. The value for Weald North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Athena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thena PCN, the Male value was 81.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thena PCN in 2020 - 22. The value for England was 79.  The value for Boughton Monchelsea and Chart Sutton ward was not calculated due to small numbers, which is not compared to England. The value for Coxheath and Hunton ward was 81, which is similar compared to England. The value for Headcorn ward was 81, which is similar compared to England. The value for Loose ward was not calculated due to small numbers, which is not compared to England. The value for South ward was 81, which is better compared to England. The value for Weald North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Athena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thena PCN, the Female value was 84.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thena PCN in 2020 - 22. The value for England was 83.  The value for Boughton Monchelsea and Chart Sutton ward was not calculated due to small numbers, which is not compared to England. The value for Coxheath and Hunton ward was 87, which is better compared to England. The value for Headcorn ward was 83, which is similar compared to England. The value for Loose ward was not calculated due to small numbers, which is not compared to England. The value for South ward was 84, which is similar compared to England. The value for Weald North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Athena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Athena PCN was 12, which is lower compared to England. The value for peer group was 13, which is low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15. The value for Greensand Health Centre was 12, which is lower compared to England. The value for Headcorn Surgery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12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Athena PCN was 31, which is better compared to England. The value for peer group was 33, which is bette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21 - 22/23. The value for England was 37.  The value for Boughton Monchelsea and Chart Sutton ward was 26. The value for Coxheath and Hunton ward was 33. The value for Headcorn ward was 32. The value for Loose ward was 35. The value for South ward was 31. The value for Weald North ward was 2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13 years, up to 2020/21 - 22/23. In Athena PCN, the value was 32 in 2008/09 - 10/11 and 3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Athena PCN was 13, which is higher compared to England. The value for peer group was 12, which is highe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11. The value for Greensand Health Centre was 13, which is higher compared to England. The value for Headcorn Surgery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9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Athena PCN was 304, which is better compared to England. The value for peer group was 357,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583.  The value for Boughton Monchelsea and Chart Sutton ward was 309, which is similar compared to England. The value for Coxheath and Hunton ward was 354, which is better compared to England. The value for Headcorn ward was 504, which is similar compared to England. The value for Loose ward was not compared to England. The value for South ward was 318, which is better compared to England. The value for Weal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285 in 2018/19 and 30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Athena PCN was 0.23, which is simila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3 Q4 compared to England. The value for England was 0.23. The value for Greensand Health Centre was 0.20, which is lower compared to England. The value for Headcorn Surgery was 0.2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quarters, up to 2023 Q4. In Athena PCN, the value was 0.24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Athena PCN was 70, which is better compared to England. The value for peer group was 67, which is bette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1/22 compared to England. The value for England was 62. The value for Greensand Health Centre was 73, which is better compared to England. The value for Headcorn Surgery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4 years, up to 2021/22. In Athena PCN, the value was 72 in 2018/19 and 70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Athena PCN was 75, which is better compared to England. The value for peer group was 73,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67. The value for Greensand Health Centre was 73, which is better compared to England. The value for Headcorn Surgery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78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Athena PCN was 78, which is better compared to England. The value for peer group was 77, which is bette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72. The value for Greensand Health Centre was 79, which is better compared to England. The value for Headcorn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68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Athena PCN was 2.6, which is better compared to England. The value for peer group was 4.1,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16 - 20. The value for England was 7.  The value for Boughton Monchelsea and Chart Sutton ward was not calculated due to small numbers. The value for Coxheath and Hunton ward was 3. The value for Headcorn ward was 2. The value for Loose ward was not calculated due to small numbers. The value for South ward was 3. The value for Weald North ward was not calculated due to small numbers.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Athena PCN was  934, which is worse compared to England. The value for peer group was 1166,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795.  The value for Boughton Monchelsea and Chart Sutton ward was 732, which is similar compared to England. The value for Coxheath and Hunton ward was 907, which is worse compared to England. The value for Headcorn ward was 1120, which is worse compared to England. The value for Loose ward was 808, which is similar compared to England. The value for South ward was 974, which is worse compared to England. The value for Weald North ward was 101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539 in 2018/19 and 93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Athena PCN was  94, which is similar compared to England. The value for peer group was  81, which is bette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21 - 22/23. The value for England was 110.  The value for Boughton Monchelsea and Chart Sutton ward was not compared to England. The value for Coxheath and Hunton ward was not compared to England. The value for Headcorn ward was not compared to England. The value for Loose ward was not compared to England. The value for South ward was not compared to England. The value for Weal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0/21 - 22/23. In Athena PCN, the value was  69 in 2016/17 - 18/19 and  9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Athena PCN was 221, which is not compared compared to England. The value for peer group was 203, which is better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319.  The value for Boughton Monchelsea and Chart Sutton ward was not compared to England. The value for Coxheath and Hunton ward was not compared to England. The value for Headcorn ward was not compared to England. The value for Loose ward was not compared to England. The value for South ward was not compared to England. The value for Weal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340 in 2018/19 and 22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Athena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thena PCN for several indicators. Indicator 1. CHD (all ages). In 2022/23, the value for Athena PCN was 3.0 and the value for England was 3.0. The value for Greensand Health Centre was 3.0, which is similar compared to England. The value for Headcorn Surgery was 3.0, which is similar compared to England.   Indicator 2. Stroke (all ages). In 2022/23, the value for Athena PCN was 2.0 and the value for England was 1.8. The value for Greensand Health Centre was 2.1, which is similar compared to England. The value for Headcorn Surgery was 1.8, which is similar compared to England.   Indicator 3. PAD (all ages). In 2022/23, the value for Athena PCN was 0.5 and the value for England was 0.6. The value for Greensand Health Centre was 0.5, which is similar compared to England. The value for Headcorn Surgery was 0.4, which is similar compared to England.   Indicator 4. Heart failure (all ages). In 2022/23, the value for Athena PCN was 1.1 and the value for England was 1.0. The value for Greensand Health Centre was 1.2, which is similar compared to England. The value for Headcorn Surgery was 1.1, which is similar compared to England.   Indicator 5. Atrial fibrillation (all ages). In 2022/23, the value for Athena PCN was 2.7 and the value for England was 2.1. The value for Greensand Health Centre was 2.7, which is higher compared to England. The value for Headcorn Surgery was 2.8, which is higher compared to England.   Indicator 6. Hypertension (all ages). In 2022/23, the value for Athena PCN was 16.7 and the value for England was 14.4. The value for Greensand Health Centre was 15.5, which is higher compared to England. The value for Headcorn Surgery was 18.6, which is higher compared to England.   Indicator 7. Smoking (15+). In 2022/23, the value for Athena PCN was 11.7 and the value for England was 14.7. The value for Greensand Health Centre was 11.9, which is lower compared to England. The value for Headcorn Surgery was 11.4, which is lower compared to England.   Indicator 8. CKD (18+). In 2022/23, the value for Athena PCN was 6.4 and the value for England was 4.2. The value for Greensand Health Centre was 6.8, which is higher compared to England. The value for Headcorn Surgery was 5.8,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thena PCN for several indicators. Indicator 1. Cancer (all ages). In 22/23, the value for Athena PCN was 5.0 and the value for England was 3.5. The value for Greensand Health Centre was 4.6, which is higher compared to England. The value for Headcorn Surgery was 5.6, which is higher compared to England.   Indicator 2. Diabetes (17+ yrs). In 22/23, the value for Athena PCN was 7.3 and the value for England was 7.5. The value for Greensand Health Centre was 7.2, which is similar compared to England. The value for Headcorn Surgery was 7.3, which is similar compared to England.   Indicator 3. COPD (all ages). In 22/23, the value for Athena PCN was 1.8 and the value for England was 1.8. The value for Greensand Health Centre was 1.8, which is similar compared to England. The value for Headcorn Surgery was 2.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thena PCN for several indicators. Indicator 1. Serious Mental Illness (all ages). In 22/23, the value for Athena PCN was 0.7 and the value for England was 1.0. The value for Greensand Health Centre was 0.7, which is lower compared to England. The value for Headcorn Surgery was 0.7, which is similar compared to England.   Indicator 2. Depression (18+ yrs). In 22/23, the value for Athena PCN was 15.1 and the value for England was 13.2. The value for Greensand Health Centre was 13.6, which is similar compared to England. The value for Headcorn Surgery was 17.8, which is higher compared to England.   Indicator 3. Dementia (all ages). In 22/23, the value for Athena PCN was 0.8 and the value for England was 0.7. The value for Greensand Health Centre was 0.8, which is similar compared to England. The value for Headcorn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Athena PCN was 702, which is better compared to England. The value for peer group was 645, which is better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856.  The value for Boughton Monchelsea and Chart Sutton ward was 459, which is better compared to England. The value for Coxheath and Hunton ward was 955, which is similar compared to England. The value for Headcorn ward was 566, which is better compared to England. The value for Loose ward was 761, which is similar compared to England. The value for South ward was 687, which is similar compared to England. The value for Weald North ward was 34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10 years, up to 2022/23. In Athena PCN, the value was 788 in 2013/14 and 702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Athena PCN was 272, which is better compared to England. The value for peer group was 305, which is better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 - 22. The value for England was 355.  The value for Boughton Monchelsea and Chart Sutton ward was 241, which is similar compared to England. The value for Coxheath and Hunton ward was 267, which is better compared to England. The value for Headcorn ward was 292, which is similar compared to England. The value for Loose ward was 287, which is similar compared to England. The value for South ward was 286, which is similar compared to England. The value for Weald North ward was 23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4 years, up to 2020 - 22. In Athena PCN, the value was 257 in 2017 - 19 and 27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thena PCN, the Cancer mortality (under 75 yrs) value was 105.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thena PCN in 2020 - 22. The value for England was 123.  The value for Boughton Monchelsea and Chart Sutton ward was not compared to England. The value for Coxheath and Hunton ward was 133, which is similar compared to England. The value for Headcorn ward was 89, which is similar compared to England. The value for Loose ward was 133, which is similar compared to England. The value for South ward was 100, which is similar compared to England. The value for Weald North ward wa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thena PCN, the Circulatory mortality (under 75 yrs) value was 5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thena PCN in 2020 - 22. The value for England was 123.  The value for Boughton Monchelsea and Chart Sutton ward was not compared to England. The value for Coxheath and Hunton ward was 133, which is similar compared to England. The value for Headcorn ward was 89, which is similar compared to England. The value for Loose ward was 133, which is similar compared to England. The value for South ward was 100, which is similar compared to England. The value for Weald North ward wa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Athena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Athena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thena PCN, the Osteoporosis prev 50+ [%] value was 1.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thena PCN in 2022/23 compared to England. The value for England was 1.0. The value for Greensand Health Centre was 2.1, which is higher compared to England. The value for Headcorn Surgery was 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thena PCN, the Hip fracture hospital admissions 65+ value was  9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thena PCN in 2016/17 - 20/21. The value for England was 100.  The value for Boughton Monchelsea and Chart Sutton ward was 53, which is similar compared to England. The value for Coxheath and Hunton ward was 106, which is similar compared to England. The value for Headcorn ward was 83, which is similar compared to England. The value for Loose ward was 124, which is similar compared to England. The value for South ward was 96, which is similar compared to England. The value for Weald North ward was 10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Athena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Athena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Athena PCN is in West Kent HCP. The PCN is in the local authority districts of Ashford and Maidstone. The PCN covers the following wards: Weald North, Boughton Monchelsea and Chart Sutton, Coxheath and Hunton, Headcorn, Loose, and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2 GP practices in Athena PCN: Greensand Health Centre and Headcorn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8 primary schools in Athena PCN: Boughton Monchelsea Primary School, Coxheath Primary School, East Farleigh Primary School, Headcorn Primary School, Hunton Church of England Primary School, Loose Primary School, Smarden Primary School, and Tiger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Athena PCN</vt:lpstr>
      <vt:lpstr>Summary: Athena</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