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MPA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PA PCN. The total population of MPA PCN is 38,256. In MPA PCN, 21.7% of children are aged under 15 compared to 16.3% in England. In MPA PCN, 67.7% of people are aged 15 to 64 compared to 66.0% in England. In MPA PCN, 10.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PA PCN in July 2019. There is 1 LSOA in the 9.4 - 20.7 value range. There is 1 LSOA in the 20.7 - 27 value range. There are 5 LSOAs in the 27 - 34.1 value range. There is 1 LSOA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PA PCN compared to Kent and Medway ICS. In MPA PCN, 77.4% of the population were from the White British ethnic group compared to 89.2% in Kent and Medway ICS. In MPA PCN, 5.1% of the population were from the White other ethnic group compared to 3.8% in Kent and Medway ICS. In MPA PCN, 2.5% of the population were from the Mixed ethnic group compared to 1.6% in Kent and Medway ICS. In MPA PCN, 7.8% of the population were from the Asian ethnic group compared to 3.5% in Kent and Medway ICS. In MPA PCN, 5.9% of the population were from the Black ethnic group compared to 1.3% in Kent and Medway ICS. In MPA PCN, 1.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PA PCN compared to Kent and Medway ICS as reported in the 2011 Census. In MPA PCN, 91.5% of the population spoke English as their main language compared to 95.2% in Kent and Medway ICS. In MPA PCN, 1% of the population spoke Polish as their main language compared to 0.7% in Kent and Medway ICS. In MPA PCN, 0.6% of the population spoke Lithuanian as their main language compared to 0.2% in Kent and Medway ICS. In MPA PCN, 0.5% of the population spoke Urdu as their main language compared to 0.1% in Kent and Medway ICS. In MPA PCN, 0.5% of the population spoke Panjabi as their main language compared to 0.3% in Kent and Medway ICS. In MPA PCN, 0.5% of the population spoke Latvian as their main language compared to 0.1% in Kent and Medway ICS. In MPA PCN, 0.4% of the population spoke Slovak as their main language compared to 0.2% in Kent and Medway ICS. In MPA PCN, 0.4% of the population spoke Bengali as their main language compared to 0.2% in Kent and Medway ICS. In MPA PCN, 0.3% of the population spoke Turkish as their main language compared to 0.1% in Kent and Medway ICS. In MPA PCN, 0.3% of the population spoke Persian/Fars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PA PCN compared to Kent and Medway ICS. In MPA PCN, 5.1% of the population were from the White other ethnic group compared to 3.8% in Kent and Medway ICS. In MPA PCN, 2.5% of the population were from the Mixed ethnic group compared to 1.6% in Kent and Medway ICS. In MPA PCN, 7.8% of the population were from the Asian ethnic group compared to 3.5% in Kent and Medway ICS. In MPA PCN, 5.9% of the population were from the Black ethnic group compared to 1.3% in Kent and Medway ICS. In MPA PCN, 1.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PA PCN compared to Kent and Medway ICS as reported in the 2011 Census. In MPA PCN, 1% of the population spoke Polish as their main language compared to 0.7% in Kent and Medway ICS. In MPA PCN, 0.6% of the population spoke Lithuanian as their main language compared to 0.2% in Kent and Medway ICS. In MPA PCN, 0.5% of the population spoke Urdu as their main language compared to 0.1% in Kent and Medway ICS. In MPA PCN, 0.5% of the population spoke Panjabi as their main language compared to 0.3% in Kent and Medway ICS. In MPA PCN, 0.5% of the population spoke Latvian as their main language compared to 0.1% in Kent and Medway ICS. In MPA PCN, 0.4% of the population spoke Slovak as their main language compared to 0.2% in Kent and Medway ICS. In MPA PCN, 0.4% of the population spoke Bengali as their main language compared to 0.2% in Kent and Medway ICS. In MPA PCN, 0.3% of the population spoke Turkish as their main language compared to 0.1% in Kent and Medway ICS. In MPA PCN, 0.3% of the population spoke Persian/Farsi as their main language compared to 0.1% in Kent and Medway ICS. In MPA PCN, 0.2%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PA PCN compared to Kent and Medway ICS. In MPA PCN, 62.5% of pupils were from the White British/Irish ethnic group compared to 72.3% in Kent and Medway ICS. In MPA PCN, 9.4% of pupils were from the White other ethnic group compared to 8.2% in Kent and Medway ICS. In MPA PCN, 7.1% of pupils were from the Mixed ethnic group compared to 6.5% in Kent and Medway ICS. In MPA PCN, 3.2% of pupils were from the Asian ethnic group compared to 5.4% in Kent and Medway ICS. In MPA PCN, 13.6% of pupils were from the Black ethnic group compared to 5% in Kent and Medway ICS. In MPA PCN, 2.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- 80.6% of pupils in MPA.
- 86% of pupils in Kent and Medway. 
Other than English as first language: 
- 19.3% of pupils in MPA.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PA PCN. In MPA PCN, 6 (or 60%) of 10 LSOAs are in the most deprived 20% of areas nationally. These most deprived LSOAs can be found in the following wards: Gillingham North; Gillingham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MPA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31475568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42846491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PA PCN, as well the 7 domains of deprivation which combine to create the IMD 2019. For overall deprivation (IMD 2019), 60% of LSOAs in MPA PCN are in the most deprived 20% in England. For the Income Domain, 40% of LSOAs in MPA PCN are in the most deprived 20% in England. For the Employment Domain, 30% of LSOAs in MPA PCN are in the most deprived 20% in England. For the Education, Skills and Training Domain, 70% of LSOAs in MPA PCN are in the most deprived 20% in England. For the Health Deprivation and Disability Domain, 40% of LSOAs in MPA PCN are in the most deprived 20% in England. For the Crime Domain, 70% of LSOAs in MPA PCN are in the most deprived 20% in England. For the Barriers to Housing and Services Domain, 0% of LSOAs in MPA PCN are in the most deprived 20% in England. For the Living Environment Domain, 60% of LSOAs in MP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PA PCN was 8.8,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PA PCN in 2022/23 compared to England. The value for England was 5.9. The value for Burnt Oak Primary School was 11.6, which is worse compared to England. The value for Iwade School was  5.1, which is better compared to England. The value for Oasis Academy Skinner Street was 11.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3 years, up to 2022/23. In MPA PCN, the value was 6.8 in 2020/21 and 8.8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PA PCN was 6.3,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1/22. The value for England was 5.  The value for Bobbing, Iwade and Lower Halstow ward was 3, which is better compared to England. The value for Gillingham North ward was 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PA PCN was 14, which is simila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 The value for England was 13.  The value for Bobbing, Iwade and Lower Halstow ward was 6. The value for Gillingham North ward was 1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PA PCN, the Male value was 76.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PA PCN in 2020 - 22. The value for England was 79.  The value for Bobbing, Iwade and Lower Halstow ward was 84, which is better compared to England. The value for Gillingham North ward was 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MPA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PA PCN, the Female value was 80.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PA PCN in 2020 - 22. The value for England was 83.  The value for Bobbing, Iwade and Lower Halstow ward was 84, which is similar compared to England. The value for Gillingham North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MPA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PA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15. The value for Castle Medical Practice was 18, which is higher compared to England. The value for Maidstone Rd Chatham Surgery was 11, which is lower compared to England. The value for Princes Park Medical Centre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PA PCN was 40, which is similar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21 - 22/23. The value for England was 37.  The value for Bobbing, Iwade and Lower Halstow ward was 30. The value for Gillingham North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13 years, up to 2020/21 - 22/23. In MPA PCN, the value was 37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PA PCN was 11,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11. The value for Castle Medical Practice was 14, which is higher compared to England. The value for Maidstone Rd Chatham Surgery was 10, which is similar compared to England. The value for Princes Park Medical Centre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11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PA PCN was 626, which is simila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583.  The value for Bobbing, Iwade and Lower Halstow ward was 198, which is better compared to England. The value for Gillingham North ward was 6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462 in 2018/19 and 62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PA PCN was 0.21, which is low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3 Q4 compared to England. The value for England was 0.23. The value for Castle Medical Practice was 0.22, which is similar compared to England. The value for Maidstone Rd Chatham Surgery was 0.24, which is similar compared to England. The value for Princes Park Medical Centre was 0.2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quarters, up to 2023 Q4. In MPA PCN, the value was 0.25 in 2022 Q4 and 0.21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PA PCN was 55,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1/22 compared to England. The value for England was 62. The value for Castle Medical Practice was 62, which is similar compared to England. The value for Maidstone Rd Chatham Surgery was 65, which is similar compared to England. The value for Princes Park Medical Centre was 4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4 years, up to 2021/22. In MPA PCN, the value was 72 in 2018/19 and 55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PA PCN was 59, which is worse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67. The value for Castle Medical Practice was 69, which is similar compared to England. The value for Maidstone Rd Chatham Surgery was 69, which is similar compared to England. The value for Princes Park Medical Centre was 5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73 in 2018/19 and 5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PA PCN was 67,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72. The value for Castle Medical Practice was 69, which is similar compared to England. The value for Maidstone Rd Chatham Surgery was 73, which is similar compared to England. The value for Princes Park Medical Centre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57 in 2018/19 and 6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PA PCN was 4.9,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16 - 20. The value for England was 7.  The value for Bobbing, Iwade and Lower Halstow ward was 5. The value for Gillingham Nor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MPA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PA PCN was 104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795.  The value for Bobbing, Iwade and Lower Halstow ward was 907, which is worse compared to England. The value for Gillingham North ward was 103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736 in 2018/19 and 104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PA PCN was 185, which is worse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21 - 22/23. The value for England was 110.  The value for Bobbing, Iwade and Lower Halstow ward was not compared to England. The value for Gillingham North ward was 1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0/21 - 22/23. In MPA PCN, the value was 218 in 2016/17 - 18/19 and 18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PA PCN was 593,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319.  The value for Bobbing, Iwade and Lower Halstow ward was not compared to England. The value for Gillingham North ward was 6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275 in 2018/19 and 59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PA PCN for several indicators. Indicator 1. CHD (all ages). In 2022/23, the value for MPA PCN was 1.8 and the value for England was 3.0. The value for Castle Medical Practice was 2.1, which is lower compared to England. The value for Maidstone Rd Chatham Surgery was 3.0, which is similar compared to England. The value for Princes Park Medical Centre was 1.6, which is lower compared to England.   Indicator 2. Stroke (all ages). In 2022/23, the value for MPA PCN was 1.2 and the value for England was 1.8. The value for Castle Medical Practice was 1.3, which is similar compared to England. The value for Maidstone Rd Chatham Surgery was 1.6, which is similar compared to England. The value for Princes Park Medical Centre was 1.1, which is lower compared to England.   Indicator 3. PAD (all ages). In 2022/23, the value for MPA PCN was 0.4 and the value for England was 0.6. The value for Castle Medical Practice was 0.5, which is similar compared to England. The value for Maidstone Rd Chatham Surgery was 0.3, which is similar compared to England. The value for Princes Park Medical Centre was 0.4, which is lower compared to England.   Indicator 4. Heart failure (all ages). In 2022/23, the value for MPA PCN was 0.7 and the value for England was 1.0. The value for Castle Medical Practice was 1.1, which is similar compared to England. The value for Maidstone Rd Chatham Surgery was 1.0, which is similar compared to England. The value for Princes Park Medical Centre was 0.6, which is lower compared to England.   Indicator 5. Atrial fibrillation (all ages). In 2022/23, the value for MPA PCN was 1.2 and the value for England was 2.1. The value for Castle Medical Practice was 1.6, which is similar compared to England. The value for Maidstone Rd Chatham Surgery was 1.7, which is similar compared to England. The value for Princes Park Medical Centre was 1.0, which is lower compared to England.   Indicator 6. Hypertension (all ages). In 2022/23, the value for MPA PCN was 11.4 and the value for England was 14.4. The value for Castle Medical Practice was 13.1, which is similar compared to England. The value for Maidstone Rd Chatham Surgery was 16.6, which is higher compared to England. The value for Princes Park Medical Centre was 10.4, which is lower compared to England.   Indicator 7. Smoking (15+). In 2022/23, the value for MPA PCN was 17.2 and the value for England was 14.7. The value for Castle Medical Practice was 18.1, which is higher compared to England. The value for Maidstone Rd Chatham Surgery was 10.8, which is lower compared to England. The value for Princes Park Medical Centre was 17.9, which is higher compared to England.   Indicator 8. CKD (18+). In 2022/23, the value for MPA PCN was 2.8 and the value for England was 4.2. The value for Castle Medical Practice was 3.5, which is similar compared to England. The value for Maidstone Rd Chatham Surgery was 2.8, which is lower compared to England. The value for Princes Park Medical Centre was 2.7,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PA PCN for several indicators. Indicator 1. Cancer (all ages). In 22/23, the value for MPA PCN was 2.5 and the value for England was 3.5. The value for Castle Medical Practice was 2.8, which is similar compared to England. The value for Maidstone Rd Chatham Surgery was 3.7, which is similar compared to England. The value for Princes Park Medical Centre was 2.3, which is lower compared to England.   Indicator 2. Diabetes (17+ yrs). In 22/23, the value for MPA PCN was 6.9 and the value for England was 7.5. The value for Castle Medical Practice was 7.1, which is similar compared to England. The value for Maidstone Rd Chatham Surgery was 9.2, which is higher compared to England. The value for Princes Park Medical Centre was 6.6, which is lower compared to England.   Indicator 3. COPD (all ages). In 22/23, the value for MPA PCN was 1.7 and the value for England was 1.8. The value for Castle Medical Practice was 1.8, which is similar compared to England. The value for Maidstone Rd Chatham Surgery was 2.1, which is similar compared to England. The value for Princes Park Medical Centre was 1.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PA PCN for several indicators. Indicator 1. Serious Mental Illness (all ages). In 22/23, the value for MPA PCN was 1.0 and the value for England was 1.0. The value for Castle Medical Practice was 1.0, which is similar compared to England. The value for Maidstone Rd Chatham Surgery was 1.2, which is similar compared to England. The value for Princes Park Medical Centre was 1.0, which is similar compared to England.   Indicator 2. Depression (18+ yrs). In 22/23, the value for MPA PCN was 18.0 and the value for England was 13.2. The value for Castle Medical Practice was 16.9, which is higher compared to England. The value for Maidstone Rd Chatham Surgery was 18.4, which is higher compared to England. The value for Princes Park Medical Centre was 18.1, which is higher compared to England.   Indicator 3. Dementia (all ages). In 22/23, the value for MPA PCN was 0.8 and the value for England was 0.7. The value for Castle Medical Practice was 0.3, which is lower compared to England. The value for Maidstone Rd Chatham Surgery was 1.1, which is similar compared to England. The value for Princes Park Medical Centre was 0.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PA PCN was 1586,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856.  The value for Bobbing, Iwade and Lower Halstow ward was 600, which is similar compared to England. The value for Gillingham North ward was 175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PA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10 years, up to 2022/23. In MPA PCN, the value was 1273 in 2013/14 and 158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PA PCN was 475,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 - 22. The value for England was 355.  The value for Bobbing, Iwade and Lower Halstow ward was 263, which is similar compared to England. The value for Gillingham North ward was 59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4 years, up to 2020 - 22. In MPA PCN, the value was 473 in 2017 - 19 and 47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PA PCN, the Cancer mortality (under 75 yrs) value was 16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PA PCN in 2020 - 22. The value for England was 123.  The value for Bobbing, Iwade and Lower Halstow ward was 167, which is similar compared to England. The value for Gillingham North ward was 1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PA PCN, the Circulatory mortality (under 75 yrs) value was 9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PA PCN in 2020 - 22. The value for England was 123.  The value for Bobbing, Iwade and Lower Halstow ward was 167, which is similar compared to England. The value for Gillingham North ward was 175,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MPA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MPA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PA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PA PCN in 2022/23 compared to England. The value for England was 1.0. The value for Castle Medical Practice was 2.1, which is higher compared to England. The value for Maidstone Rd Chatham Surgery was 0.1, which is lower compared to England. The value for Princes Park Medical Centre was 0.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PA PCN, the Hip fracture hospital admissions 65+ value was  8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PA PCN in 2016/17 - 20/21. The value for England was 100.  The value for Bobbing, Iwade and Lower Halstow ward was 57, which is similar compared to England. The value for Gillingham North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MPA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MPA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PA PCN is in Medway and Swale HCP. The PCN is in the local authority districts of Medway and Swale. The PCN covers the following wards: Gillingham North, Gillingham South, and Bobbing, Iwade and Lower Halstow."/>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MPA PCN: Castle Medical Practice, Maidstone Rd Chatham Surgery, and Princes Park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primary schools in MPA PCN: Burnt Oak Primary School, Iwade School, and Oasis Academy Skinner Stree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MPA PCN</vt:lpstr>
      <vt:lpstr>Summary: MPA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