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81"/>
  </p:handoutMasterIdLst>
  <p:sldIdLst>
    <p:sldId id="256" r:id="rId2"/>
    <p:sldId id="33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Lst>
  <p:sldSz cx="12192000" cy="6858000"/>
  <p:notesSz cx="6858000" cy="9144000"/>
  <p:embeddedFontLst>
    <p:embeddedFont>
      <p:font typeface="Calibri" panose="020F0502020204030204" pitchFamily="34" charset="0"/>
      <p:regular r:id="rId82"/>
      <p:bold r:id="rId83"/>
      <p:italic r:id="rId84"/>
      <p:boldItalic r:id="rId85"/>
    </p:embeddedFont>
  </p:embeddedFontLst>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114" y="20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DB458666-2414-4C6A-A815-E43A4534EABF}"/>
    <pc:docChg chg="modSld">
      <pc:chgData name="goldring, natalie" userId="c4d83fa0-7ac2-4b35-9460-146c7a42ff8a" providerId="ADAL" clId="{DB458666-2414-4C6A-A815-E43A4534EABF}" dt="2023-07-27T07:45:40.775" v="278" actId="13238"/>
      <pc:docMkLst>
        <pc:docMk/>
      </pc:docMkLst>
      <pc:sldChg chg="modSp mod">
        <pc:chgData name="goldring, natalie" userId="c4d83fa0-7ac2-4b35-9460-146c7a42ff8a" providerId="ADAL" clId="{DB458666-2414-4C6A-A815-E43A4534EABF}" dt="2023-07-27T07:45:40.775" v="278" actId="13238"/>
        <pc:sldMkLst>
          <pc:docMk/>
          <pc:sldMk cId="0" sldId="271"/>
        </pc:sldMkLst>
        <pc:graphicFrameChg chg="mod modGraphic">
          <ac:chgData name="goldring, natalie" userId="c4d83fa0-7ac2-4b35-9460-146c7a42ff8a" providerId="ADAL" clId="{DB458666-2414-4C6A-A815-E43A4534EABF}" dt="2023-07-27T07:45:40.775" v="278" actId="13238"/>
          <ac:graphicFrameMkLst>
            <pc:docMk/>
            <pc:sldMk cId="0" sldId="271"/>
            <ac:graphicFrameMk id="6" creationId="{00000000-0000-0000-0000-000000000000}"/>
          </ac:graphicFrameMkLst>
        </pc:graphicFrameChg>
      </pc:sldChg>
      <pc:sldChg chg="modSp mod">
        <pc:chgData name="goldring, natalie" userId="c4d83fa0-7ac2-4b35-9460-146c7a42ff8a" providerId="ADAL" clId="{DB458666-2414-4C6A-A815-E43A4534EABF}" dt="2023-07-27T07:27:58.892" v="49" actId="20577"/>
        <pc:sldMkLst>
          <pc:docMk/>
          <pc:sldMk cId="0" sldId="280"/>
        </pc:sldMkLst>
        <pc:spChg chg="mod">
          <ac:chgData name="goldring, natalie" userId="c4d83fa0-7ac2-4b35-9460-146c7a42ff8a" providerId="ADAL" clId="{DB458666-2414-4C6A-A815-E43A4534EABF}" dt="2023-07-27T07:27:58.892" v="49" actId="20577"/>
          <ac:spMkLst>
            <pc:docMk/>
            <pc:sldMk cId="0" sldId="280"/>
            <ac:spMk id="10" creationId="{00000000-0000-0000-0000-000000000000}"/>
          </ac:spMkLst>
        </pc:spChg>
      </pc:sldChg>
      <pc:sldChg chg="modSp mod">
        <pc:chgData name="goldring, natalie" userId="c4d83fa0-7ac2-4b35-9460-146c7a42ff8a" providerId="ADAL" clId="{DB458666-2414-4C6A-A815-E43A4534EABF}" dt="2023-07-27T07:28:05.355" v="54" actId="20577"/>
        <pc:sldMkLst>
          <pc:docMk/>
          <pc:sldMk cId="0" sldId="284"/>
        </pc:sldMkLst>
        <pc:spChg chg="mod">
          <ac:chgData name="goldring, natalie" userId="c4d83fa0-7ac2-4b35-9460-146c7a42ff8a" providerId="ADAL" clId="{DB458666-2414-4C6A-A815-E43A4534EABF}" dt="2023-07-27T07:28:05.355" v="54" actId="20577"/>
          <ac:spMkLst>
            <pc:docMk/>
            <pc:sldMk cId="0" sldId="284"/>
            <ac:spMk id="10" creationId="{00000000-0000-0000-0000-000000000000}"/>
          </ac:spMkLst>
        </pc:spChg>
      </pc:sldChg>
      <pc:sldChg chg="modSp mod">
        <pc:chgData name="goldring, natalie" userId="c4d83fa0-7ac2-4b35-9460-146c7a42ff8a" providerId="ADAL" clId="{DB458666-2414-4C6A-A815-E43A4534EABF}" dt="2023-07-27T07:26:58.438" v="4" actId="20577"/>
        <pc:sldMkLst>
          <pc:docMk/>
          <pc:sldMk cId="0" sldId="298"/>
        </pc:sldMkLst>
        <pc:spChg chg="mod">
          <ac:chgData name="goldring, natalie" userId="c4d83fa0-7ac2-4b35-9460-146c7a42ff8a" providerId="ADAL" clId="{DB458666-2414-4C6A-A815-E43A4534EABF}" dt="2023-07-27T07:26:58.438" v="4" actId="20577"/>
          <ac:spMkLst>
            <pc:docMk/>
            <pc:sldMk cId="0" sldId="298"/>
            <ac:spMk id="10" creationId="{00000000-0000-0000-0000-000000000000}"/>
          </ac:spMkLst>
        </pc:spChg>
      </pc:sldChg>
      <pc:sldChg chg="modSp mod">
        <pc:chgData name="goldring, natalie" userId="c4d83fa0-7ac2-4b35-9460-146c7a42ff8a" providerId="ADAL" clId="{DB458666-2414-4C6A-A815-E43A4534EABF}" dt="2023-07-27T07:27:05.060" v="9" actId="20577"/>
        <pc:sldMkLst>
          <pc:docMk/>
          <pc:sldMk cId="0" sldId="302"/>
        </pc:sldMkLst>
        <pc:spChg chg="mod">
          <ac:chgData name="goldring, natalie" userId="c4d83fa0-7ac2-4b35-9460-146c7a42ff8a" providerId="ADAL" clId="{DB458666-2414-4C6A-A815-E43A4534EABF}" dt="2023-07-27T07:27:05.060" v="9" actId="20577"/>
          <ac:spMkLst>
            <pc:docMk/>
            <pc:sldMk cId="0" sldId="302"/>
            <ac:spMk id="10" creationId="{00000000-0000-0000-0000-000000000000}"/>
          </ac:spMkLst>
        </pc:spChg>
      </pc:sldChg>
      <pc:sldChg chg="modSp mod">
        <pc:chgData name="goldring, natalie" userId="c4d83fa0-7ac2-4b35-9460-146c7a42ff8a" providerId="ADAL" clId="{DB458666-2414-4C6A-A815-E43A4534EABF}" dt="2023-07-27T07:27:12.304" v="14" actId="20577"/>
        <pc:sldMkLst>
          <pc:docMk/>
          <pc:sldMk cId="0" sldId="304"/>
        </pc:sldMkLst>
        <pc:spChg chg="mod">
          <ac:chgData name="goldring, natalie" userId="c4d83fa0-7ac2-4b35-9460-146c7a42ff8a" providerId="ADAL" clId="{DB458666-2414-4C6A-A815-E43A4534EABF}" dt="2023-07-27T07:27:12.304" v="14" actId="20577"/>
          <ac:spMkLst>
            <pc:docMk/>
            <pc:sldMk cId="0" sldId="304"/>
            <ac:spMk id="10" creationId="{00000000-0000-0000-0000-000000000000}"/>
          </ac:spMkLst>
        </pc:spChg>
      </pc:sldChg>
      <pc:sldChg chg="modSp mod">
        <pc:chgData name="goldring, natalie" userId="c4d83fa0-7ac2-4b35-9460-146c7a42ff8a" providerId="ADAL" clId="{DB458666-2414-4C6A-A815-E43A4534EABF}" dt="2023-07-27T07:27:17.187" v="19" actId="20577"/>
        <pc:sldMkLst>
          <pc:docMk/>
          <pc:sldMk cId="0" sldId="307"/>
        </pc:sldMkLst>
        <pc:spChg chg="mod">
          <ac:chgData name="goldring, natalie" userId="c4d83fa0-7ac2-4b35-9460-146c7a42ff8a" providerId="ADAL" clId="{DB458666-2414-4C6A-A815-E43A4534EABF}" dt="2023-07-27T07:27:17.187" v="19" actId="20577"/>
          <ac:spMkLst>
            <pc:docMk/>
            <pc:sldMk cId="0" sldId="307"/>
            <ac:spMk id="10" creationId="{00000000-0000-0000-0000-000000000000}"/>
          </ac:spMkLst>
        </pc:spChg>
      </pc:sldChg>
      <pc:sldChg chg="modSp mod">
        <pc:chgData name="goldring, natalie" userId="c4d83fa0-7ac2-4b35-9460-146c7a42ff8a" providerId="ADAL" clId="{DB458666-2414-4C6A-A815-E43A4534EABF}" dt="2023-07-27T07:27:22.892" v="24" actId="20577"/>
        <pc:sldMkLst>
          <pc:docMk/>
          <pc:sldMk cId="0" sldId="315"/>
        </pc:sldMkLst>
        <pc:spChg chg="mod">
          <ac:chgData name="goldring, natalie" userId="c4d83fa0-7ac2-4b35-9460-146c7a42ff8a" providerId="ADAL" clId="{DB458666-2414-4C6A-A815-E43A4534EABF}" dt="2023-07-27T07:27:22.892" v="24" actId="20577"/>
          <ac:spMkLst>
            <pc:docMk/>
            <pc:sldMk cId="0" sldId="315"/>
            <ac:spMk id="10" creationId="{00000000-0000-0000-0000-000000000000}"/>
          </ac:spMkLst>
        </pc:spChg>
      </pc:sldChg>
      <pc:sldChg chg="modSp mod">
        <pc:chgData name="goldring, natalie" userId="c4d83fa0-7ac2-4b35-9460-146c7a42ff8a" providerId="ADAL" clId="{DB458666-2414-4C6A-A815-E43A4534EABF}" dt="2023-07-27T07:27:30.086" v="29" actId="20577"/>
        <pc:sldMkLst>
          <pc:docMk/>
          <pc:sldMk cId="0" sldId="318"/>
        </pc:sldMkLst>
        <pc:spChg chg="mod">
          <ac:chgData name="goldring, natalie" userId="c4d83fa0-7ac2-4b35-9460-146c7a42ff8a" providerId="ADAL" clId="{DB458666-2414-4C6A-A815-E43A4534EABF}" dt="2023-07-27T07:27:30.086" v="29" actId="20577"/>
          <ac:spMkLst>
            <pc:docMk/>
            <pc:sldMk cId="0" sldId="318"/>
            <ac:spMk id="10" creationId="{00000000-0000-0000-0000-000000000000}"/>
          </ac:spMkLst>
        </pc:spChg>
      </pc:sldChg>
      <pc:sldChg chg="modSp mod">
        <pc:chgData name="goldring, natalie" userId="c4d83fa0-7ac2-4b35-9460-146c7a42ff8a" providerId="ADAL" clId="{DB458666-2414-4C6A-A815-E43A4534EABF}" dt="2023-07-27T07:27:36.954" v="34" actId="20577"/>
        <pc:sldMkLst>
          <pc:docMk/>
          <pc:sldMk cId="0" sldId="320"/>
        </pc:sldMkLst>
        <pc:spChg chg="mod">
          <ac:chgData name="goldring, natalie" userId="c4d83fa0-7ac2-4b35-9460-146c7a42ff8a" providerId="ADAL" clId="{DB458666-2414-4C6A-A815-E43A4534EABF}" dt="2023-07-27T07:27:36.954" v="34" actId="20577"/>
          <ac:spMkLst>
            <pc:docMk/>
            <pc:sldMk cId="0" sldId="320"/>
            <ac:spMk id="10" creationId="{00000000-0000-0000-0000-000000000000}"/>
          </ac:spMkLst>
        </pc:spChg>
      </pc:sldChg>
      <pc:sldChg chg="modSp mod">
        <pc:chgData name="goldring, natalie" userId="c4d83fa0-7ac2-4b35-9460-146c7a42ff8a" providerId="ADAL" clId="{DB458666-2414-4C6A-A815-E43A4534EABF}" dt="2023-07-27T07:27:44.021" v="39" actId="20577"/>
        <pc:sldMkLst>
          <pc:docMk/>
          <pc:sldMk cId="0" sldId="323"/>
        </pc:sldMkLst>
        <pc:spChg chg="mod">
          <ac:chgData name="goldring, natalie" userId="c4d83fa0-7ac2-4b35-9460-146c7a42ff8a" providerId="ADAL" clId="{DB458666-2414-4C6A-A815-E43A4534EABF}" dt="2023-07-27T07:27:44.021" v="39" actId="20577"/>
          <ac:spMkLst>
            <pc:docMk/>
            <pc:sldMk cId="0" sldId="323"/>
            <ac:spMk id="10" creationId="{00000000-0000-0000-0000-000000000000}"/>
          </ac:spMkLst>
        </pc:spChg>
      </pc:sldChg>
      <pc:sldChg chg="modSp mod">
        <pc:chgData name="goldring, natalie" userId="c4d83fa0-7ac2-4b35-9460-146c7a42ff8a" providerId="ADAL" clId="{DB458666-2414-4C6A-A815-E43A4534EABF}" dt="2023-07-27T07:27:51.287" v="44" actId="20577"/>
        <pc:sldMkLst>
          <pc:docMk/>
          <pc:sldMk cId="0" sldId="324"/>
        </pc:sldMkLst>
        <pc:spChg chg="mod">
          <ac:chgData name="goldring, natalie" userId="c4d83fa0-7ac2-4b35-9460-146c7a42ff8a" providerId="ADAL" clId="{DB458666-2414-4C6A-A815-E43A4534EABF}" dt="2023-07-27T07:27:51.287" v="44" actId="20577"/>
          <ac:spMkLst>
            <pc:docMk/>
            <pc:sldMk cId="0" sldId="324"/>
            <ac:spMk id="10" creationId="{00000000-0000-0000-0000-000000000000}"/>
          </ac:spMkLst>
        </pc:spChg>
      </pc:sldChg>
      <pc:sldChg chg="modSp mod">
        <pc:chgData name="goldring, natalie" userId="c4d83fa0-7ac2-4b35-9460-146c7a42ff8a" providerId="ADAL" clId="{DB458666-2414-4C6A-A815-E43A4534EABF}" dt="2023-07-27T07:44:49.928" v="69" actId="962"/>
        <pc:sldMkLst>
          <pc:docMk/>
          <pc:sldMk cId="0" sldId="334"/>
        </pc:sldMkLst>
        <pc:graphicFrameChg chg="mod modGraphic">
          <ac:chgData name="goldring, natalie" userId="c4d83fa0-7ac2-4b35-9460-146c7a42ff8a" providerId="ADAL" clId="{DB458666-2414-4C6A-A815-E43A4534EABF}" dt="2023-07-27T07:44:45.074" v="61" actId="962"/>
          <ac:graphicFrameMkLst>
            <pc:docMk/>
            <pc:sldMk cId="0" sldId="334"/>
            <ac:graphicFrameMk id="6" creationId="{00000000-0000-0000-0000-000000000000}"/>
          </ac:graphicFrameMkLst>
        </pc:graphicFrameChg>
        <pc:graphicFrameChg chg="mod modGraphic">
          <ac:chgData name="goldring, natalie" userId="c4d83fa0-7ac2-4b35-9460-146c7a42ff8a" providerId="ADAL" clId="{DB458666-2414-4C6A-A815-E43A4534EABF}" dt="2023-07-27T07:44:47.608" v="65" actId="962"/>
          <ac:graphicFrameMkLst>
            <pc:docMk/>
            <pc:sldMk cId="0" sldId="334"/>
            <ac:graphicFrameMk id="7" creationId="{00000000-0000-0000-0000-000000000000}"/>
          </ac:graphicFrameMkLst>
        </pc:graphicFrameChg>
        <pc:graphicFrameChg chg="mod modGraphic">
          <ac:chgData name="goldring, natalie" userId="c4d83fa0-7ac2-4b35-9460-146c7a42ff8a" providerId="ADAL" clId="{DB458666-2414-4C6A-A815-E43A4534EABF}" dt="2023-07-27T07:44:49.928" v="69" actId="962"/>
          <ac:graphicFrameMkLst>
            <pc:docMk/>
            <pc:sldMk cId="0" sldId="334"/>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27/07/2023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6D5408-2AE9-E8FF-144B-FD4D6DF6F515}"/>
              </a:ext>
            </a:extLst>
          </p:cNvPr>
          <p:cNvPicPr>
            <a:picLocks noChangeAspect="1"/>
          </p:cNvPicPr>
          <p:nvPr userDrawn="1"/>
        </p:nvPicPr>
        <p:blipFill>
          <a:blip r:embed="rId2"/>
          <a:stretch>
            <a:fillRect/>
          </a:stretch>
        </p:blipFill>
        <p:spPr>
          <a:xfrm>
            <a:off x="2614780" y="2662317"/>
            <a:ext cx="6831893" cy="346670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(24).</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6FBB03-1BC7-8E42-B37B-2B7B9A5AF00F}"/>
              </a:ext>
            </a:extLst>
          </p:cNvPr>
          <p:cNvPicPr>
            <a:picLocks noChangeAspect="1"/>
          </p:cNvPicPr>
          <p:nvPr userDrawn="1"/>
        </p:nvPicPr>
        <p:blipFill>
          <a:blip r:embed="rId2"/>
          <a:stretch>
            <a:fillRect/>
          </a:stretch>
        </p:blipFill>
        <p:spPr>
          <a:xfrm>
            <a:off x="2533986" y="2636660"/>
            <a:ext cx="6893166" cy="3552959"/>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0.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0.xml"/><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0.xml"/><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0.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0.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0.xml"/><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0.xml"/><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0.xml"/><Relationship Id="rId5" Type="http://schemas.openxmlformats.org/officeDocument/2006/relationships/image" Target="../media/image106.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0.xml"/><Relationship Id="rId5" Type="http://schemas.openxmlformats.org/officeDocument/2006/relationships/image" Target="../media/image110.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0.xml"/><Relationship Id="rId5" Type="http://schemas.openxmlformats.org/officeDocument/2006/relationships/image" Target="../media/image114.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0.xml"/><Relationship Id="rId5" Type="http://schemas.openxmlformats.org/officeDocument/2006/relationships/image" Target="../media/image118.png"/><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0.xml"/><Relationship Id="rId5" Type="http://schemas.openxmlformats.org/officeDocument/2006/relationships/image" Target="../media/image122.png"/><Relationship Id="rId4" Type="http://schemas.openxmlformats.org/officeDocument/2006/relationships/image" Target="../media/image121.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0.xml"/><Relationship Id="rId5" Type="http://schemas.openxmlformats.org/officeDocument/2006/relationships/image" Target="../media/image126.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0.xml"/><Relationship Id="rId5" Type="http://schemas.openxmlformats.org/officeDocument/2006/relationships/image" Target="../media/image130.png"/><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0.xml"/><Relationship Id="rId5" Type="http://schemas.openxmlformats.org/officeDocument/2006/relationships/image" Target="../media/image134.png"/><Relationship Id="rId4" Type="http://schemas.openxmlformats.org/officeDocument/2006/relationships/image" Target="../media/image1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0.xml"/><Relationship Id="rId5" Type="http://schemas.openxmlformats.org/officeDocument/2006/relationships/image" Target="../media/image138.pn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0.xml"/><Relationship Id="rId5" Type="http://schemas.openxmlformats.org/officeDocument/2006/relationships/image" Target="../media/image142.png"/><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0.xml"/><Relationship Id="rId5" Type="http://schemas.openxmlformats.org/officeDocument/2006/relationships/image" Target="../media/image150.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0.xml"/><Relationship Id="rId5" Type="http://schemas.openxmlformats.org/officeDocument/2006/relationships/image" Target="../media/image154.png"/><Relationship Id="rId4" Type="http://schemas.openxmlformats.org/officeDocument/2006/relationships/image" Target="../media/image1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0.xml"/><Relationship Id="rId5" Type="http://schemas.openxmlformats.org/officeDocument/2006/relationships/image" Target="../media/image94.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5.xml"/><Relationship Id="rId5" Type="http://schemas.openxmlformats.org/officeDocument/2006/relationships/image" Target="../media/image158.pn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5.xml"/><Relationship Id="rId5" Type="http://schemas.openxmlformats.org/officeDocument/2006/relationships/image" Target="../media/image162.png"/><Relationship Id="rId4" Type="http://schemas.openxmlformats.org/officeDocument/2006/relationships/image" Target="../media/image1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5.xml"/><Relationship Id="rId5" Type="http://schemas.openxmlformats.org/officeDocument/2006/relationships/image" Target="../media/image166.png"/><Relationship Id="rId4" Type="http://schemas.openxmlformats.org/officeDocument/2006/relationships/image" Target="../media/image1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1.xml"/><Relationship Id="rId5" Type="http://schemas.openxmlformats.org/officeDocument/2006/relationships/image" Target="../media/image170.png"/><Relationship Id="rId4" Type="http://schemas.openxmlformats.org/officeDocument/2006/relationships/image" Target="../media/image169.png"/></Relationships>
</file>

<file path=ppt/slides/_rels/slide7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1.xml"/><Relationship Id="rId5" Type="http://schemas.openxmlformats.org/officeDocument/2006/relationships/image" Target="../media/image174.png"/><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1.xml"/><Relationship Id="rId4" Type="http://schemas.openxmlformats.org/officeDocument/2006/relationships/image" Target="../media/image177.png"/></Relationships>
</file>

<file path=ppt/slides/_rels/slide7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1.xml"/><Relationship Id="rId4" Type="http://schemas.openxmlformats.org/officeDocument/2006/relationships/image" Target="../media/image180.png"/></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1.xml"/><Relationship Id="rId4" Type="http://schemas.openxmlformats.org/officeDocument/2006/relationships/image" Target="../media/image183.png"/></Relationships>
</file>

<file path=ppt/slides/_rels/slide7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41.xml"/><Relationship Id="rId4" Type="http://schemas.openxmlformats.org/officeDocument/2006/relationships/image" Target="../media/image186.png"/></Relationships>
</file>

<file path=ppt/slides/_rels/slide7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1.xml"/><Relationship Id="rId4" Type="http://schemas.openxmlformats.org/officeDocument/2006/relationships/image" Target="../media/image1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Medway</a:t>
            </a:r>
          </a:p>
        </p:txBody>
      </p:sp>
      <p:sp>
        <p:nvSpPr>
          <p:cNvPr id="3" name="Title"/>
          <p:cNvSpPr>
            <a:spLocks noGrp="1"/>
          </p:cNvSpPr>
          <p:nvPr>
            <p:ph type="ctrTitle"/>
          </p:nvPr>
        </p:nvSpPr>
        <p:spPr>
          <a:xfrm>
            <a:off x="911424" y="2132855"/>
            <a:ext cx="10363200" cy="1831473"/>
          </a:xfrm>
        </p:spPr>
        <p:txBody>
          <a:bodyPr/>
          <a:lstStyle/>
          <a:p>
            <a:r>
              <a:t>Health and Wellbeing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26/07/2023</a:t>
            </a:r>
          </a:p>
        </p:txBody>
      </p:sp>
      <p:sp>
        <p:nvSpPr>
          <p:cNvPr id="5" name="Footer"/>
          <p:cNvSpPr>
            <a:spLocks noGrp="1"/>
          </p:cNvSpPr>
          <p:nvPr>
            <p:ph type="ftr" sz="quarter" idx="11"/>
          </p:nvPr>
        </p:nvSpPr>
        <p:spPr>
          <a:xfrm>
            <a:off x="10416480" y="122083"/>
            <a:ext cx="1645078" cy="365126"/>
          </a:xfrm>
        </p:spPr>
        <p:txBody>
          <a:bodyPr/>
          <a:lstStyle/>
          <a:p>
            <a:r>
              <a:t>Version 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11</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(usually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12</a:t>
            </a:r>
          </a:p>
        </p:txBody>
      </p:sp>
      <p:sp>
        <p:nvSpPr>
          <p:cNvPr id="5"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Left content" descr="The population pyramid shows the age profile of Medway. The total population of Medway is 279,775. In Medway, 19.2% of children are aged under 15 compared to 17.4% in England. In Medway, 64.4% of people are aged 15 to 64 compared to 64.2% in England. In Medway, 16.5% of people are aged 65 and over compared to 18.4% in England. Source: nomis. Census 2021. RM121 - Sex by age. LSOA level data."/>
          <p:cNvPicPr>
            <a:picLocks noGrp="1"/>
          </p:cNvPicPr>
          <p:nvPr>
            <p:ph sz="quarter" idx="14"/>
          </p:nvPr>
        </p:nvPicPr>
        <p:blipFill>
          <a:blip r:embed="rId2" cstate="print"/>
          <a:stretch>
            <a:fillRect/>
          </a:stretch>
        </p:blipFill>
        <p:spPr>
          <a:xfrm>
            <a:off x="551385" y="1262339"/>
            <a:ext cx="5256584" cy="4965571"/>
          </a:xfrm>
          <a:prstGeom prst="rect">
            <a:avLst/>
          </a:prstGeom>
        </p:spPr>
      </p:pic>
      <p:pic>
        <p:nvPicPr>
          <p:cNvPr id="6" name="Right content" descr="The plot shows the age profile of Medway compared to England. In Medway, 19.2% of children are aged under 15 compared to 17.4% in England. In Medway, 11.5% of people are aged 15 to 24 compared to 11.7% in England. In Medway, 13.8% of people are aged 25 to 34 compared to 13.6% in England. In Medway, 19.9% of people are aged 35 to 49 compared to 19.4% in England. In Medway, 19.2% of people are aged 50 to 64 compared to 19.4% in England. In Medway, 14.6% of people are aged 65 to 84 compared to 16.0% in England. In Medway, 1.8% of people are aged 85 and over compared to 2.4% in England. Source: nomis. Census 2021. RM121 - Sex by age. LSOA level data."/>
          <p:cNvPicPr>
            <a:picLocks noGrp="1"/>
          </p:cNvPicPr>
          <p:nvPr>
            <p:ph sz="quarter" idx="15"/>
          </p:nvPr>
        </p:nvPicPr>
        <p:blipFill>
          <a:blip r:embed="rId3" cstate="print"/>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Left content" descr="The bar plot shows the percentage of people from each ethnic group from the 2021 Census for Medway compared to England. In Medway, 78.9% of the population were from the White/Irish ethnic group compared to 74.4% in England. In Medway, 5.3% of the population were from the White other ethnic group compared to 6.6% in England. In Medway, 2.8% of the population were from the Mixed or Multiple ethnic group compared to 3.0% in England. In Medway, 5.9% of the population were from the Asian, Asian British or Asian Welsh ethnic group compared to 9.6% in England. In Medway, 5.6% of the population were from the Black, Black British, Black Welsh, Caribbean or African ethnic group compared to 4.2% in England. In Medway, 1.4% of the population were from the Other ethnic group compared to 2.2% in England. Source: Office for National Statistics. 2021 Census."/>
          <p:cNvPicPr>
            <a:picLocks noGrp="1"/>
          </p:cNvPicPr>
          <p:nvPr>
            <p:ph sz="quarter" idx="14"/>
          </p:nvPr>
        </p:nvPicPr>
        <p:blipFill>
          <a:blip r:embed="rId2" cstate="print"/>
          <a:stretch>
            <a:fillRect/>
          </a:stretch>
        </p:blipFill>
        <p:spPr>
          <a:xfrm>
            <a:off x="551385" y="1262339"/>
            <a:ext cx="5256584" cy="4965571"/>
          </a:xfrm>
          <a:prstGeom prst="rect">
            <a:avLst/>
          </a:prstGeom>
        </p:spPr>
      </p:pic>
      <p:pic>
        <p:nvPicPr>
          <p:cNvPr id="6" name="Right content" descr="The bar plot shows the top 10 main languages spoken in Medway compared to England, as reported in the 2021 Census. In Medway, 93.5% of the population spoke English as their main language compared to 90.8% in England. In Medway, 0.8% of the population spoke Romanian as their main language compared to 0.9% in England. In Medway, 0.7% of the population spoke Polish as their main language compared to 1.1% in England. In Medway, 0.6% of the population spoke Panjabi as their main language compared to 0.5% in England. In Medway, 0.5% of the population spoke Bulgarian as their main language compared to 0.2% in England. In Medway, 0.3% of the population spoke Lithuanian as their main language compared to 0.2% in England. In Medway, 0.2% of the population spoke Russian as their main language compared to 0.2% in England. In Medway, 0.2% of the population spoke Bengali as their main language compared to 0.4% in England. In Medway, 0.2% of the population spoke Portuguese as their main language compared to 0.4% in England. In Medway, 0.2% of the population spoke Slovak as their main language compared to 0.1% in England. Source: Office for National Statistics, Census, 2021. "/>
          <p:cNvPicPr>
            <a:picLocks noGrp="1"/>
          </p:cNvPicPr>
          <p:nvPr>
            <p:ph sz="quarter" idx="15"/>
          </p:nvPr>
        </p:nvPicPr>
        <p:blipFill>
          <a:blip r:embed="rId3" cstate="print"/>
          <a:stretch>
            <a:fillRect/>
          </a:stretch>
        </p:blipFill>
        <p:spPr>
          <a:xfrm>
            <a:off x="6384032" y="1261822"/>
            <a:ext cx="5256584" cy="496557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Left content" descr="The thematic map shows the Index of Multiple Deprivation (IMD) 2019 for all LSOAs in Medway."/>
          <p:cNvPicPr>
            <a:picLocks noGrp="1"/>
          </p:cNvPicPr>
          <p:nvPr>
            <p:ph sz="quarter" idx="14"/>
          </p:nvPr>
        </p:nvPicPr>
        <p:blipFill>
          <a:blip r:embed="rId2" cstate="print"/>
          <a:stretch>
            <a:fillRect/>
          </a:stretch>
        </p:blipFill>
        <p:spPr>
          <a:xfrm>
            <a:off x="274458" y="1271740"/>
            <a:ext cx="6829654" cy="4965571"/>
          </a:xfrm>
          <a:prstGeom prst="rect">
            <a:avLst/>
          </a:prstGeom>
        </p:spPr>
      </p:pic>
      <p:graphicFrame>
        <p:nvGraphicFramePr>
          <p:cNvPr id="6" name="Right content" descr="Table showing the percentage of Medway residents in each Index of Multiple Deprivation (IMD) decile. "/>
          <p:cNvGraphicFramePr>
            <a:graphicFrameLocks noGrp="1"/>
          </p:cNvGraphicFramePr>
          <p:nvPr>
            <p:extLst>
              <p:ext uri="{D42A27DB-BD31-4B8C-83A1-F6EECF244321}">
                <p14:modId xmlns:p14="http://schemas.microsoft.com/office/powerpoint/2010/main" val="1535929479"/>
              </p:ext>
            </p:extLst>
          </p:nvPr>
        </p:nvGraphicFramePr>
        <p:xfrm>
          <a:off x="7248128" y="1271739"/>
          <a:ext cx="3474720" cy="4084320"/>
        </p:xfrm>
        <a:graphic>
          <a:graphicData uri="http://schemas.openxmlformats.org/drawingml/2006/table">
            <a:tbl>
              <a:tblPr firstRow="1"/>
              <a:tblGrid>
                <a:gridCol w="182880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tblGrid>
              <a:tr h="228600">
                <a:tc>
                  <a:txBody>
                    <a:bodyPr/>
                    <a:lstStyle/>
                    <a:p>
                      <a:pPr marL="63500" marR="63500" algn="l">
                        <a:lnSpc>
                          <a:spcPct val="100000"/>
                        </a:lnSpc>
                        <a:spcBef>
                          <a:spcPts val="500"/>
                        </a:spcBef>
                        <a:spcAft>
                          <a:spcPts val="500"/>
                        </a:spcAft>
                        <a:buNone/>
                      </a:pPr>
                      <a:r>
                        <a:rPr sz="1400" dirty="0">
                          <a:solidFill>
                            <a:srgbClr val="000000">
                              <a:alpha val="100000"/>
                            </a:srgbClr>
                          </a:solidFill>
                          <a:latin typeface="Calibri"/>
                          <a:cs typeface="Calibri"/>
                          <a:sym typeface="Calibri"/>
                        </a:rPr>
                        <a:t>IMD decile</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25400" cap="flat" cmpd="sng" algn="ctr">
                      <a:solidFill>
                        <a:srgbClr val="666666">
                          <a:alpha val="100000"/>
                        </a:srgbClr>
                      </a:solidFill>
                      <a:prstDash val="solid"/>
                    </a:lnT>
                    <a:lnB w="25400" cap="flat" cmpd="sng" algn="ctr">
                      <a:solidFill>
                        <a:srgbClr val="666666">
                          <a:alpha val="10000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Percentage of Medway residents</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25400" cap="flat" cmpd="sng" algn="ctr">
                      <a:solidFill>
                        <a:srgbClr val="666666">
                          <a:alpha val="100000"/>
                        </a:srgbClr>
                      </a:solidFill>
                      <a:prstDash val="solid"/>
                    </a:lnT>
                    <a:lnB w="25400" cap="flat" cmpd="sng" algn="ctr">
                      <a:solidFill>
                        <a:srgbClr val="666666">
                          <a:alpha val="100000"/>
                        </a:srgbClr>
                      </a:solidFill>
                      <a:prstDash val="solid"/>
                    </a:lnB>
                  </a:tcPr>
                </a:tc>
                <a:extLst>
                  <a:ext uri="{0D108BD9-81ED-4DB2-BD59-A6C34878D82A}">
                    <a16:rowId xmlns:a16="http://schemas.microsoft.com/office/drawing/2014/main" val="10000"/>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1 - Most deprived</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25400" cap="flat" cmpd="sng" algn="ctr">
                      <a:solidFill>
                        <a:srgbClr val="666666"/>
                      </a:solidFill>
                      <a:prstDash val="solid"/>
                      <a:round/>
                      <a:headEnd type="none" w="med" len="med"/>
                      <a:tailEnd type="none" w="med" len="me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 8.6%</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25400" cap="flat" cmpd="sng" algn="ctr">
                      <a:solidFill>
                        <a:srgbClr val="666666"/>
                      </a:solidFill>
                      <a:prstDash val="solid"/>
                      <a:round/>
                      <a:headEnd type="none" w="med" len="med"/>
                      <a:tailEnd type="none" w="med" len="med"/>
                    </a:lnT>
                    <a:lnB w="0" cap="flat" cmpd="sng" algn="ctr">
                      <a:solidFill>
                        <a:srgbClr val="FFFFFF">
                          <a:alpha val="0"/>
                        </a:srgbClr>
                      </a:solidFill>
                      <a:prstDash val="solid"/>
                    </a:lnB>
                  </a:tcPr>
                </a:tc>
                <a:extLst>
                  <a:ext uri="{0D108BD9-81ED-4DB2-BD59-A6C34878D82A}">
                    <a16:rowId xmlns:a16="http://schemas.microsoft.com/office/drawing/2014/main" val="10001"/>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2</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14.6%</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extLst>
                  <a:ext uri="{0D108BD9-81ED-4DB2-BD59-A6C34878D82A}">
                    <a16:rowId xmlns:a16="http://schemas.microsoft.com/office/drawing/2014/main" val="10002"/>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3</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17.0%</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extLst>
                  <a:ext uri="{0D108BD9-81ED-4DB2-BD59-A6C34878D82A}">
                    <a16:rowId xmlns:a16="http://schemas.microsoft.com/office/drawing/2014/main" val="10003"/>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4</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11.9%</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extLst>
                  <a:ext uri="{0D108BD9-81ED-4DB2-BD59-A6C34878D82A}">
                    <a16:rowId xmlns:a16="http://schemas.microsoft.com/office/drawing/2014/main" val="10004"/>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5</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10.3%</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extLst>
                  <a:ext uri="{0D108BD9-81ED-4DB2-BD59-A6C34878D82A}">
                    <a16:rowId xmlns:a16="http://schemas.microsoft.com/office/drawing/2014/main" val="10005"/>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6</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 6.0%</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extLst>
                  <a:ext uri="{0D108BD9-81ED-4DB2-BD59-A6C34878D82A}">
                    <a16:rowId xmlns:a16="http://schemas.microsoft.com/office/drawing/2014/main" val="10006"/>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7</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 9.1%</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extLst>
                  <a:ext uri="{0D108BD9-81ED-4DB2-BD59-A6C34878D82A}">
                    <a16:rowId xmlns:a16="http://schemas.microsoft.com/office/drawing/2014/main" val="10007"/>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8</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10.3%</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extLst>
                  <a:ext uri="{0D108BD9-81ED-4DB2-BD59-A6C34878D82A}">
                    <a16:rowId xmlns:a16="http://schemas.microsoft.com/office/drawing/2014/main" val="10008"/>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9</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tc>
                  <a:txBody>
                    <a:bodyPr/>
                    <a:lstStyle/>
                    <a:p>
                      <a:pPr marL="63500" marR="63500" algn="r">
                        <a:lnSpc>
                          <a:spcPct val="100000"/>
                        </a:lnSpc>
                        <a:spcBef>
                          <a:spcPts val="500"/>
                        </a:spcBef>
                        <a:spcAft>
                          <a:spcPts val="500"/>
                        </a:spcAft>
                        <a:buNone/>
                      </a:pPr>
                      <a:r>
                        <a:rPr sz="1400">
                          <a:solidFill>
                            <a:srgbClr val="000000">
                              <a:alpha val="100000"/>
                            </a:srgbClr>
                          </a:solidFill>
                          <a:latin typeface="Calibri"/>
                          <a:cs typeface="Calibri"/>
                          <a:sym typeface="Calibri"/>
                        </a:rPr>
                        <a:t>10.0%</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0" cap="flat" cmpd="sng" algn="ctr">
                      <a:solidFill>
                        <a:srgbClr val="FFFFFF">
                          <a:alpha val="0"/>
                        </a:srgbClr>
                      </a:solidFill>
                      <a:prstDash val="solid"/>
                    </a:lnB>
                  </a:tcPr>
                </a:tc>
                <a:extLst>
                  <a:ext uri="{0D108BD9-81ED-4DB2-BD59-A6C34878D82A}">
                    <a16:rowId xmlns:a16="http://schemas.microsoft.com/office/drawing/2014/main" val="10009"/>
                  </a:ext>
                </a:extLst>
              </a:tr>
              <a:tr h="365760">
                <a:tc>
                  <a:txBody>
                    <a:bodyPr/>
                    <a:lstStyle/>
                    <a:p>
                      <a:pPr marL="63500" marR="63500" algn="l">
                        <a:lnSpc>
                          <a:spcPct val="100000"/>
                        </a:lnSpc>
                        <a:spcBef>
                          <a:spcPts val="500"/>
                        </a:spcBef>
                        <a:spcAft>
                          <a:spcPts val="500"/>
                        </a:spcAft>
                        <a:buNone/>
                      </a:pPr>
                      <a:r>
                        <a:rPr sz="1400">
                          <a:solidFill>
                            <a:srgbClr val="000000">
                              <a:alpha val="100000"/>
                            </a:srgbClr>
                          </a:solidFill>
                          <a:latin typeface="Calibri"/>
                          <a:cs typeface="Calibri"/>
                          <a:sym typeface="Calibri"/>
                        </a:rPr>
                        <a:t>10 - Least deprived</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25400" cap="flat" cmpd="sng" algn="ctr">
                      <a:solidFill>
                        <a:srgbClr val="666666">
                          <a:alpha val="100000"/>
                        </a:srgbClr>
                      </a:solidFill>
                      <a:prstDash val="solid"/>
                    </a:lnB>
                  </a:tcPr>
                </a:tc>
                <a:tc>
                  <a:txBody>
                    <a:bodyPr/>
                    <a:lstStyle/>
                    <a:p>
                      <a:pPr marL="63500" marR="63500" algn="r">
                        <a:lnSpc>
                          <a:spcPct val="100000"/>
                        </a:lnSpc>
                        <a:spcBef>
                          <a:spcPts val="500"/>
                        </a:spcBef>
                        <a:spcAft>
                          <a:spcPts val="500"/>
                        </a:spcAft>
                        <a:buNone/>
                      </a:pPr>
                      <a:r>
                        <a:rPr sz="1400" dirty="0">
                          <a:solidFill>
                            <a:srgbClr val="000000">
                              <a:alpha val="100000"/>
                            </a:srgbClr>
                          </a:solidFill>
                          <a:latin typeface="Calibri"/>
                          <a:cs typeface="Calibri"/>
                          <a:sym typeface="Calibri"/>
                        </a:rPr>
                        <a:t> 2.2%</a:t>
                      </a:r>
                    </a:p>
                  </a:txBody>
                  <a:tcPr marL="0" marR="0" marT="0" marB="0" anchor="ctr">
                    <a:lnL w="0" cap="flat" cmpd="sng" algn="ctr">
                      <a:solidFill>
                        <a:srgbClr val="FFFFFF">
                          <a:alpha val="0"/>
                        </a:srgbClr>
                      </a:solidFill>
                      <a:prstDash val="solid"/>
                    </a:lnL>
                    <a:lnR w="0" cap="flat" cmpd="sng" algn="ctr">
                      <a:solidFill>
                        <a:srgbClr val="FFFFFF">
                          <a:alpha val="0"/>
                        </a:srgbClr>
                      </a:solidFill>
                      <a:prstDash val="solid"/>
                    </a:lnR>
                    <a:lnT w="0" cap="flat" cmpd="sng" algn="ctr">
                      <a:solidFill>
                        <a:srgbClr val="FFFFFF">
                          <a:alpha val="0"/>
                        </a:srgbClr>
                      </a:solidFill>
                      <a:prstDash val="solid"/>
                    </a:lnT>
                    <a:lnB w="25400" cap="flat" cmpd="sng" algn="ctr">
                      <a:solidFill>
                        <a:srgbClr val="666666">
                          <a:alpha val="100000"/>
                        </a:srgbClr>
                      </a:solidFill>
                      <a:prstDash val="solid"/>
                    </a:lnB>
                  </a:tcPr>
                </a:tc>
                <a:extLst>
                  <a:ext uri="{0D108BD9-81ED-4DB2-BD59-A6C34878D82A}">
                    <a16:rowId xmlns:a16="http://schemas.microsoft.com/office/drawing/2014/main" val="10010"/>
                  </a:ext>
                </a:extLst>
              </a:tr>
            </a:tbl>
          </a:graphicData>
        </a:graphic>
      </p:graphicFrame>
      <p:sp>
        <p:nvSpPr>
          <p:cNvPr id="7"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Content" descr="The stacked bar plot shows the Index of Multiple Deprivation (IMD 2019) for Medway compared to England, as well the 7 domains of deprivation which combine to create the IMD 2019. For overall deprivation (IMD 2019), 22.7% of LSOAs in Medway are in the most deprived 20% in England. For the Income Domain, 18.4% of LSOAs in Medway are in the most deprived 20% in England. For the Employment Domain, 20.9% of LSOAs in Medway are in the most deprived 20% in England. For the Education, Skills and Training Domain, 25.8% of LSOAs in Medway are in the most deprived 20% in England. For the Health Deprivation and Disability Domain, 12.3% of LSOAs in Medway are in the most deprived 20% in England. For the Crime Domain, 42.9% of LSOAs in Medway are in the most deprived 20% in England. For the Barriers to Housing and Services Domain, 4.3% of LSOAs in Medway are in the most deprived 20% in England. For the Living Environment Domain, 24.5% of LSOAs in Medway are in the most deprived 20% in England. "/>
          <p:cNvPicPr>
            <a:picLocks noGrp="1"/>
          </p:cNvPicPr>
          <p:nvPr>
            <p:ph sz="quarter" idx="14"/>
          </p:nvPr>
        </p:nvPicPr>
        <p:blipFill>
          <a:blip r:embed="rId2" cstate="print"/>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Medway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Medway Health and Wellbeing</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Footer"/>
          <p:cNvSpPr>
            <a:spLocks noGrp="1"/>
          </p:cNvSpPr>
          <p:nvPr>
            <p:ph type="ftr" sz="quarter" idx="13"/>
          </p:nvPr>
        </p:nvSpPr>
        <p:spPr>
          <a:xfrm>
            <a:off x="274458" y="1196752"/>
            <a:ext cx="11643084" cy="720080"/>
          </a:xfrm>
        </p:spPr>
        <p:txBody>
          <a:bodyPr/>
          <a:lstStyle/>
          <a:p>
            <a:r>
              <a:t>The aim of the Medway health and wellbeing profile is to provide an overview of the current health and wellbeing needs of Medway's residents.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798911771"/>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773143209"/>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160758452"/>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higher than England.</a:t>
            </a:r>
          </a:p>
        </p:txBody>
      </p:sp>
      <p:pic>
        <p:nvPicPr>
          <p:cNvPr id="6" name="Battenberg" descr="In Medway, the value was 63.8. In England, the value was 59.2. The time period is 2016 - 20. The value type is crude rate."/>
          <p:cNvPicPr>
            <a:picLocks noGrp="1"/>
          </p:cNvPicPr>
          <p:nvPr>
            <p:ph sz="quarter" idx="21"/>
          </p:nvPr>
        </p:nvPicPr>
        <p:blipFill>
          <a:blip r:embed="rId2" cstate="print"/>
          <a:stretch>
            <a:fillRect/>
          </a:stretch>
        </p:blipFill>
        <p:spPr>
          <a:xfrm>
            <a:off x="119336" y="2458656"/>
            <a:ext cx="3384376" cy="1762432"/>
          </a:xfrm>
          <a:prstGeom prst="rect">
            <a:avLst/>
          </a:prstGeom>
        </p:spPr>
      </p:pic>
      <p:sp>
        <p:nvSpPr>
          <p:cNvPr id="7" name="Trend"/>
          <p:cNvSpPr>
            <a:spLocks noGrp="1"/>
          </p:cNvSpPr>
          <p:nvPr>
            <p:ph sz="quarter" idx="17"/>
          </p:nvPr>
        </p:nvSpPr>
        <p:spPr>
          <a:xfrm>
            <a:off x="120937" y="4330864"/>
            <a:ext cx="3382774" cy="2415365"/>
          </a:xfrm>
        </p:spPr>
        <p:txBody>
          <a:bodyPr/>
          <a:lstStyle/>
          <a:p>
            <a:r>
              <a:t>No trend data available.</a:t>
            </a:r>
          </a:p>
        </p:txBody>
      </p:sp>
      <p:pic>
        <p:nvPicPr>
          <p:cNvPr id="8" name="Barplot" descr="The bar plot shows the values for all wards in Medway ordered from highest to lowest. The value for Luton ward is 83.6, which is higher compared to England. The value for All Saints ward is 71.7, which is higher compared to England. The value for Gillingham South ward is 71.4, which is higher compared to England. The value for Cuxton, Halling and Riverside ward is 69.9, which is higher compared to England. The value for Hoo St Werburgh and High Halstow ward is 69.1, which is higher compared to England. The value for Fort Pitt ward is 68.2, which is higher compared to England. The value for Chatham Central and Brompton ward is 66.7, which is higher compared to England. The value for Strood West ward is 66.2, which is higher compared to England. The value for Strood Rural ward is 66.1, which is higher compared to England. The value for Rochester East and Warren Wood ward is 65.7, which is higher compared to England. The value for Wayfield and Weeds Wood ward is 64.7, which is similar compared to England. The value for Princes Park ward is 63.1, which is similar compared to England. The value for Rainham South East ward is 62.8, which is similar compared to England. The value for Lordswood and Walderslade ward is 62.7, which is similar compared to England. The value for Strood North and Frindsbury ward is 60.4, which is similar compared to England. The value for Rainham North ward is 60, which is similar compared to England. The value for Rochester West and Borstal ward is 59.8, which is similar compared to England. The value for Watling ward is 59.3, which is similar compared to England. The value for Fort Horsted ward is 58.9, which is similar compared to England. The value for Twydall ward is 58.6, which is similar compared to England. The value for St Mary's Island ward is 58.2, which is similar compared to England. The value for Gillingham North ward is 57.5, which is similar compared to England. The value for Hempstead and Wigmore ward is 52.2, which is lower compared to England. The value for Rainham South West ward is 49.8, which is lower compared to England. "/>
          <p:cNvPicPr>
            <a:picLocks noGrp="1"/>
          </p:cNvPicPr>
          <p:nvPr>
            <p:ph sz="quarter" idx="13"/>
          </p:nvPr>
        </p:nvPicPr>
        <p:blipFill>
          <a:blip r:embed="rId3"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6 - 20 compared to England (59.2) The value for Broomhill was 57.3, which is similar compared to England. The value for Capstone was 57.9, which is similar compared to England. The value for Chatham Central and Rochester Riverside was 73.8, which is higher compared to England. The value for Chatham Maritime was 58.2, which is similar compared to England. The value for Chatham Maritime was 58.2, which is similar compared to England. The value for Chatham South East was 77.2, which is higher compared to England. The value for Chatham South West was 64.6, which is similar compared to England. The value for Cliffe was 57.7, which is similar compared to England. The value for Cuxton and Halling was 69.9, which is higher compared to England. The value for Gillingham Central was 73.3, which is higher compared to England. The value for Gillingham East was 60.9, which is similar compared to England. The value for Gillingham North was 50.1, which is lower compared to England. The value for Gillingham North East was 67.5, which is higher compared to England. The value for Gillingham South was 69.2, which is higher compared to England. The value for Gillingham South East was 56.9, which is similar compared to England. The value for Hempstead and Wigmore was 52.2, which is lower compared to England. The value for Hoo Peninsula was 71.7, which is higher compared to England. The value for Hoo St Werburgh and High Halstow was 69.1, which is higher compared to England. The value for Horsted was 58.9, which is similar compared to England. The value for Lordswood was 65.4, which is higher compared to England. The value for Luton was 83.6, which is higher compared to England. The value for Parkwood East was 64.8, which is similar compared to England. The value for Parkwood West was 61, which is similar compared to England. The value for Rainham North East was 62.1, which is similar compared to England. The value for Rainham North West was 56.7, which is similar compared to England. The value for Rainham South East was 55.7, which is similar compared to England. The value for Rainham South West was 42.7, which is lower compared to England. The value for Rede Common was 68.8, which is higher compared to England. The value for Rochester East was 65.7, which is higher compared to England. The value for Rochester South East was 59.2, which is similar compared to England. The value for Rochester South West was 62.8, which is similar compared to England. The value for Rochester West was 57.8, which is similar compared to England. The value for Settington was 68.6, which is higher compared to England. The value for Strood North and Frindsbury was 62.1, which is similar compared to England. The value for Strood South and Temple Marsh was 64.7, which is higher compared to England. The value for Twydall was 58.6, which is similar compared to England. The value for Wainscott and City Estate was 72.4, which is higher compared to England. The value for Walderslade was 59.2, which is similar compared to England. The value for Wayfield was 64.7, which is similar compared to England. "/>
          <p:cNvPicPr>
            <a:picLocks noGrp="1"/>
          </p:cNvPicPr>
          <p:nvPr>
            <p:ph sz="quarter" idx="18"/>
          </p:nvPr>
        </p:nvPicPr>
        <p:blipFill>
          <a:blip r:embed="rId4"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Crude rate.
Original geography: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the goal (95%).</a:t>
            </a:r>
          </a:p>
        </p:txBody>
      </p:sp>
      <p:pic>
        <p:nvPicPr>
          <p:cNvPr id="6" name="Battenberg" descr="In Medway, the value was 89.0. In England, the value was 89.3.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3 years, up to 2021-22. In Medway, the value was 91.2 in 2019-20 and 89.0 in 2021-22. In England, the value was 90.7 in 2019-20 and 89.3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St Mary's Island ward is 83.6, which is worse compared to the goal (95%). The value for Chatham Central and Brompton ward is 85.2, which is worse compared to the goal (95%). The value for Gillingham South ward is 85.3, which is worse compared to the goal (95%). The value for Gillingham North ward is 86.4, which is worse compared to the goal (95%). The value for Luton ward is 86.5, which is worse compared to the goal (95%). The value for Rochester East and Warren Wood ward is 86.6, which is worse compared to the goal (95%). The value for Fort Pitt ward is 86.8, which is worse compared to the goal (95%). The value for All Saints ward is 87.3, which is worse compared to the goal (95%). The value for Rochester West and Borstal ward is 87.8, which is worse compared to the goal (95%). The value for Watling ward is 88.1, which is worse compared to the goal (95%). The value for Hoo St Werburgh and High Halstow ward is 88.3, which is worse compared to the goal (95%). The value for Strood North and Frindsbury ward is 88.6, which is worse compared to the goal (95%). The value for Cuxton, Halling and Riverside ward is 88.7, which is worse compared to the goal (95%). The value for Fort Horsted ward is 88.8, which is worse compared to the goal (95%). The value for Wayfield and Weeds Wood ward is 89.2, which is worse compared to the goal (95%). The value for Princes Park ward is 89.3, which is worse compared to the goal (95%). The value for Strood West ward is 90.4, which is similar compared to the goal (95%). The value for Twydall ward is 91, which is similar compared to the goal (95%). The value for Lordswood and Walderslade ward is 92.1, which is similar compared to the goal (95%). The value for Strood Rural ward is 93, which is similar compared to the goal (95%). The value for Rainham North ward is 93.5, which is similar compared to the goal (95%). The value for Hempstead and Wigmore ward is 94.7, which is similar compared to the goal (95%). The value for Rainham South West ward is 94.9, which is similar compared to the goal (95%). The value for Rainham South East ward is 95.5, which is better compared to the goal (95%).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89.3. There are 29 LSOAs in the 81.9 - 86.5 category. There are 31 LSOAs in the 86.5 - 88.4 category. There are 31 LSOAs in the 88.4 - 89.9 category. There are 29 LSOAs in the 89.9 - 93 category. There are 30 LSOAs in the 93 - 96 category. There are 13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similar to the goal (95%).</a:t>
            </a:r>
          </a:p>
        </p:txBody>
      </p:sp>
      <p:pic>
        <p:nvPicPr>
          <p:cNvPr id="6" name="Battenberg" descr="In Medway, the value was 92.6. In England, the value was 93.0.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3 years, up to 2021-22. In Medway, the value was 94.0 in 2019-20 and 92.6 in 2021-22. In England, the value was 93.7 in 2019-20 and 93.0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St Mary's Island ward is 88.8, which is worse compared to the goal (95%). The value for Gillingham South ward is 89, which is worse compared to the goal (95%). The value for Gillingham North ward is 89.4, which is worse compared to the goal (95%). The value for Chatham Central and Brompton ward is 90.1, which is similar compared to the goal (95%). The value for Luton ward is 90.4, which is similar compared to the goal (95%). The value for Princes Park ward is 91.3, which is similar compared to the goal (95%). The value for Strood Rural ward is 91.6, which is similar compared to the goal (95%). The value for Fort Pitt ward is 92.1, which is similar compared to the goal (95%). The value for Watling ward is 92.2, which is similar compared to the goal (95%). The value for All Saints ward is 92.5, which is similar compared to the goal (95%). The value for Hoo St Werburgh and High Halstow ward is 92.5, which is similar compared to the goal (95%). The value for Strood North and Frindsbury ward is 92.5, which is similar compared to the goal (95%). The value for Fort Horsted ward is 92.7, which is similar compared to the goal (95%). The value for Twydall ward is 92.8, which is similar compared to the goal (95%). The value for Rochester East and Warren Wood ward is 93.1, which is similar compared to the goal (95%). The value for Strood West ward is 93.2, which is similar compared to the goal (95%). The value for Rochester West and Borstal ward is 93.5, which is similar compared to the goal (95%). The value for Wayfield and Weeds Wood ward is 93.7, which is similar compared to the goal (95%). The value for Lordswood and Walderslade ward is 94.7, which is similar compared to the goal (95%). The value for Hempstead and Wigmore ward is 95.8, which is better compared to the goal (95%). The value for Rainham North ward is 96.2, which is better compared to the goal (95%). The value for Cuxton, Halling and Riverside ward is 96.4, which is better compared to the goal (95%). The value for Rainham South West ward is 96.6, which is better compared to the goal (95%). The value for Rainham South East ward is 96.9, which is better compared to the goal (95%).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93. There are 30 LSOAs in the 86.5 - 90.9 category. There are 28 LSOAs in the 90.9 - 92.4 category. There are 33 LSOAs in the 92.4 - 93.3 category. There are 29 LSOAs in the 93.3 - 95.3 category. There are 30 LSOAs in the 95.3 - 97.3 category. There are 13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772.5. In England, the value was 715.8. The time period is 2021/22. The value type is crude rate per 1,000."/>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10 years, up to 2021/22. In Medway, the value was 413.1 in 2012/13 and 772.5 in 2021/22. In England, the value was 545.5 in 2012/13 and 715.8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Chatham Central and Brompton ward is 926.4, which is worse compared to England. The value for Gillingham South ward is 902.9, which is worse compared to England. The value for Hoo St Werburgh and High Halstow ward is 888.9, which is worse compared to England. The value for Twydall ward is 843.1, which is worse compared to England. The value for Gillingham North ward is 838.5, which is worse compared to England. The value for Luton ward is 836.6, which is worse compared to England. The value for Wayfield and Weeds Wood ward is 826.7, which is worse compared to England. The value for Fort Pitt ward is 803.8, which is worse compared to England. The value for Strood Rural ward is 758.4, which is similar compared to England. The value for Strood West ward is 757.9, which is similar compared to England. The value for Cuxton, Halling and Riverside ward is 749.4, which is similar compared to England. The value for Rochester East and Warren Wood ward is 745.4, which is similar compared to England. The value for Princes Park ward is 744.2, which is similar compared to England. The value for Rochester West and Borstal ward is 737.3, which is similar compared to England. The value for Watling ward is 720.3, which is similar compared to England. The value for Lordswood and Walderslade ward is 712.6, which is similar compared to England. The value for Rainham North ward is 682.7, which is similar compared to England. The value for Strood North and Frindsbury ward is 673.7, which is similar compared to England. The value for All Saints ward is 671.4, which is similar compared to England. The value for Hempstead and Wigmore ward is 645.9, which is similar compared to England. The value for Rainham South East ward is 640.2, which is better compared to England. The value for St Mary's Island ward is 625, which is similar compared to England. The value for Fort Horsted ward is 607.3, which is better compared to England. The value for Rainham South West ward is 580.2,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715.8. There are 33 LSOAs in the 227 - 609 category. There are 32 LSOAs in the 609 - 693 category. There are 33 LSOAs in the 693 - 782 category. There are 32 LSOAs in the 782 - 888 category. There are 33 LSOAs in the 888 - 1465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38.2. In England, the value was 35.8. The time period is 2019/20 - 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12 years, up to 2019/20 - 21/22. In Medway, the value was 34.0 in 2008/09 - 10/11 and 38.2 in 2019/20 - 21/22. In England, the value was 33.1 in 2008/09 - 10/11 and 35.8 in 2019/20 - 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All Saints ward is 44.7, which is worse compared to England. The value for Wayfield and Weeds Wood ward is 43.5, which is worse compared to England. The value for Luton ward is 42.4, which is worse compared to England. The value for Gillingham South ward is 42.3, which is worse compared to England. The value for Twydall ward is 41.9, which is worse compared to England. The value for Watling ward is 41.7, which is worse compared to England. The value for Strood West ward is 41.4, which is worse compared to England. The value for Chatham Central and Brompton ward is 41.1, which is worse compared to England. The value for Rochester East and Warren Wood ward is 40.4, which is similar compared to England. The value for Strood North and Frindsbury ward is 39, which is similar compared to England. The value for Rainham North ward is 38.9, which is similar compared to England. The value for Gillingham North ward is 38, which is similar compared to England. The value for Rochester West and Borstal ward is 37.8, which is similar compared to England. The value for Fort Pitt ward is 36.9, which is similar compared to England. The value for St Mary's Island ward is 35.9, which is similar compared to England. The value for Fort Horsted ward is 35.9, which is similar compared to England. The value for Cuxton, Halling and Riverside ward is 35, which is similar compared to England. The value for Princes Park ward is 35, which is similar compared to England. The value for Hoo St Werburgh and High Halstow ward is 34.9, which is similar compared to England. The value for Strood Rural ward is 34.5, which is similar compared to England. The value for Lordswood and Walderslade ward is 34.3, which is similar compared to England. The value for Rainham South East ward is 32, which is similar compared to England. The value for Rainham South West ward is 31.6, which is similar compared to England. The value for Hempstead and Wigmore ward is 29.2,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9/20 - 21/22 compared to England (35.8) The value for Broomhill was 30.6, which is similar compared to England. The value for Capstone was 38.6, which is similar compared to England. The value for Chatham Central and Rochester Riverside was 36.8, which is similar compared to England. The value for Chatham Maritime was 35.9, which is similar compared to England. The value for Chatham Maritime was 35.9, which is similar compared to England. The value for Chatham South East was 45.5, which is worse compared to England. The value for Chatham South West was 35.4, which is similar compared to England. The value for Cliffe was 34.3, which is similar compared to England. The value for Cuxton and Halling was 35, which is similar compared to England. The value for Gillingham Central was 44.8, which is worse compared to England. The value for Gillingham East was 41, which is similar compared to England. The value for Gillingham North was 38.2, which is similar compared to England. The value for Gillingham North East was 37.9, which is similar compared to England. The value for Gillingham South was 40, which is similar compared to England. The value for Gillingham South East was 42.6, which is similar compared to England. The value for Hempstead and Wigmore was 29.2, which is similar compared to England. The value for Hoo Peninsula was 44.7, which is worse compared to England. The value for Hoo St Werburgh and High Halstow was 34.9, which is similar compared to England. The value for Horsted was 35.9, which is similar compared to England. The value for Lordswood was 34, which is similar compared to England. The value for Luton was 42.4, which is worse compared to England. The value for Parkwood East was 32.6, which is similar compared to England. The value for Parkwood West was 31.5, which is similar compared to England. The value for Rainham North East was 38.8, which is similar compared to England. The value for Rainham North West was 39, which is similar compared to England. The value for Rainham South East was 31.8, which is similar compared to England. The value for Rainham South West was 31.4, which is similar compared to England. The value for Rede Common was 43.6, which is worse compared to England. The value for Rochester East was 40.4, which is similar compared to England. The value for Rochester South East was 38.6, which is similar compared to England. The value for Rochester South West was 35.2, which is similar compared to England. The value for Rochester West was 41.7, which is similar compared to England. The value for Settington was 30.4, which is similar compared to England. The value for Strood North and Frindsbury was 43.5, which is worse compared to England. The value for Strood South and Temple Marsh was 40, which is similar compared to England. The value for Twydall was 41.9, which is worse compared to England. The value for Wainscott and City Estate was 34.7, which is similar compared to England. The value for Walderslade was 34.8, which is similar compared to England. The value for Wayfield was 43.5, which is worse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Excess weight: Overweight or obese.
Value type: Proportion (%).
Original geography: MSOA.
Benchmarking method: Wilson Score CI method (95%).
Source: Office for Health Improvement and Disparities. Fingertips. Indicator ID: 93108.
Notes: Due to the impact of COVID-19 on the NCMP data collection, data was not published for the 2018/19-20/21 time period.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162.1. In England, the value was 146.1. The time period is 2017/18-21/22. The value type is crude rate per 100,000."/>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17/18-21/22. In Medway, the value was 265.1 in 2012/13-16/17 and 162.1 in 2017/18-21/22. In England, the value was 209.4 in 2012/13-16/17 and 146.1 in 2017/18-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Rochester West and Borstal ward is 339.6, which is worse compared to England. The value for Gillingham South ward is 299.6, which is worse compared to England. The value for Fort Horsted ward is 268.7, which is worse compared to England. The value for Gillingham North ward is 260.6, which is worse compared to England. The value for All Saints ward is 200.8, which is similar compared to England. The value for Wayfield and Weeds Wood ward is 193.4, which is similar compared to England. The value for Twydall ward is 187, which is similar compared to England. The value for Strood North and Frindsbury ward is 175.5, which is similar compared to England. The value for Chatham Central and Brompton ward is 158.7, which is similar compared to England. The value for Watling ward is 156.3, which is similar compared to England. The value for Rochester East and Warren Wood ward is 149.5, which is similar compared to England. The value for Luton ward is 144.9, which is similar compared to England. The value for Cuxton, Halling and Riverside ward is 142.4, which is similar compared to England. The value for Strood Rural ward is 138.9, which is similar compared to England. The value for Strood West ward is 134.1, which is similar compared to England. The value for Hoo St Werburgh and High Halstow ward is 133.4, which is similar compared to England. The value for Rainham South East ward is 126.3, which is similar compared to England. The value for Rainham North ward is 103.4, which is similar compared to England. The value for Fort Pitt ward is 101.7, which is similar compared to England. The value for Lordswood and Walderslade ward is 91.1, which is similar compared to England. The value for Princes Park ward is 76.5, which is better compared to England. The value for Hempstead and Wigmore ward is not calculated due to small numbers, which is not compared to England. The value for Rainham South West ward is not calculated due to small numbers, which is not compared to England. The value for St Mary's Island ward is not calculated due to small numbers, which is not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17/18-21/22. The value for England was 146.1. There are 3 LSOAs in the 275 - 350 category. There are 2 LSOAs in the 350 - 443 category. There are 2 LSOAs in the 443 - 449 category. There are 2 LSOAs in the 449 - 589 category. There are 3 LSOAs in the 589 - 786 category. There are 151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507.5. In England, the value was 432.5. The time period is 2017/18-21/22. The value type is directly standardised rate per 100,000."/>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17/18-21/22. In Medway, the value was 271.5 in 2012/13-16/17 and 507.5 in 2017/18-21/22. In England, the value was 398.7 in 2012/13-16/17 and 432.5 in 2017/18-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Fort Pitt ward is 807.2, which is worse compared to England. The value for Luton ward is 740.5, which is worse compared to England. The value for Chatham Central and Brompton ward is 705.7, which is worse compared to England. The value for Rainham North ward is 691.5, which is worse compared to England. The value for Strood West ward is 683.3, which is worse compared to England. The value for Twydall ward is 640.8, which is worse compared to England. The value for Lordswood and Walderslade ward is 605.3, which is worse compared to England. The value for Rochester West and Borstal ward is 553.1, which is similar compared to England. The value for Gillingham South ward is 544.5, which is worse compared to England. The value for Rochester East and Warren Wood ward is 540.6, which is similar compared to England. The value for Princes Park ward is 467.1, which is similar compared to England. The value for Watling ward is 453, which is similar compared to England. The value for Rainham South West ward is 439.3, which is similar compared to England. The value for Strood North and Frindsbury ward is 433.5, which is similar compared to England. The value for Gillingham North ward is 426.1, which is similar compared to England. The value for Hoo St Werburgh and High Halstow ward is 382.5, which is similar compared to England. The value for St Mary's Island ward is 374.1, which is similar compared to England. The value for Strood Rural ward is 374, which is similar compared to England. The value for Wayfield and Weeds Wood ward is 305.3, which is similar compared to England. The value for Cuxton, Halling and Riverside ward is 289.9, which is similar compared to England. The value for All Saints ward is 271.7, which is similar compared to England. The value for Hempstead and Wigmore ward is 210.1, which is better compared to England. The value for Rainham South East ward is 191.5, which is better compared to England. The value for Fort Horsted ward is not calculated due to small numbers, which is not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17/18-21/22. The value for England was 432.5. There are 10 LSOAs in the 294 - 596 category. There are 10 LSOAs in the 596 - 728 category. There are 10 LSOAs in the 728 - 838 category. There are 11 LSOAs in the 838 - 1140 category. There are 10 LSOAs in the 1140 - 2552 category. There are 112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Directly standardised rate per 100,000.
Original geography: LSOA.
Benchmarking method: </a:t>
            </a:r>
            <a:r>
              <a:rPr lang="en-GB" dirty="0"/>
              <a:t>Exact</a:t>
            </a:r>
            <a:r>
              <a:rPr dirty="0"/>
              <a:t> CI method (95%).
Source: NHS Digital, Hospital Episode Statistics (HES).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higher than England.</a:t>
            </a:r>
          </a:p>
        </p:txBody>
      </p:sp>
      <p:pic>
        <p:nvPicPr>
          <p:cNvPr id="6" name="Battenberg" descr="In Medway, the value was 17.6. In England, the value was 15.4.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20.2 in 2016/17 and 17.6 in 2021/22. In England, the value was 17.6 in 2016/17 and 15.4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St Mary's Island ward is 20.9, which is higher compared to England. The value for Chatham Central and Brompton ward is 20.8, which is higher compared to England. The value for Luton ward is 20.3, which is higher compared to England. The value for Strood West ward is 20.1, which is higher compared to England. The value for Gillingham North ward is 20, which is higher compared to England. The value for Gillingham South ward is 19.9, which is higher compared to England. The value for Strood North and Frindsbury ward is 19.4, which is higher compared to England. The value for Watling ward is 19.2, which is higher compared to England. The value for Wayfield and Weeds Wood ward is 18.6, which is higher compared to England. The value for Fort Pitt ward is 18.3, which is higher compared to England. The value for Princes Park ward is 18.2, which is higher compared to England. The value for Twydall ward is 17.6, which is higher compared to England. The value for Fort Horsted ward is 17.3, which is higher compared to England. The value for All Saints ward is 17.1, which is similar compared to England. The value for Hoo St Werburgh and High Halstow ward is 16.9, which is higher compared to England. The value for Rochester East and Warren Wood ward is 16.9, which is higher compared to England. The value for Rochester West and Borstal ward is 16.4, which is similar compared to England. The value for Lordswood and Walderslade ward is 16.2, which is similar compared to England. The value for Cuxton, Halling and Riverside ward is 14.5, which is similar compared to England. The value for Strood Rural ward is 14.5, which is similar compared to England. The value for Rainham North ward is 13.8, which is lower compared to England. The value for Hempstead and Wigmore ward is 13.8, which is lower compared to England. The value for Rainham South East ward is 13.7, which is lower compared to England. The value for Rainham South West ward is 13.2,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15.4. There are 33 LSOAs in the 12.8 - 14.3 category. There are 33 LSOAs in the 14.3 - 16.8 category. There are 33 LSOAs in the 16.8 - 18.6 category. There are 34 LSOAs in the 18.6 - 19.9 category. There are 30 LSOAs in the 19.9 - 22.4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higher than England.</a:t>
            </a:r>
          </a:p>
        </p:txBody>
      </p:sp>
      <p:pic>
        <p:nvPicPr>
          <p:cNvPr id="6" name="Battenberg" descr="In Medway, the value was 10.5. In England, the value was  9.7.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11.2 in 2016/17 and 10.5 in 2021/22. In England, the value was  9.7 in 2016/17 and  9.7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St Mary's Island ward is 12.1, which is higher compared to England. The value for Twydall ward is 11.5, which is higher compared to England. The value for Chatham Central and Brompton ward is 11.4, which is higher compared to England. The value for Fort Pitt ward is 11.3, which is higher compared to England. The value for Cuxton, Halling and Riverside ward is 11.3, which is higher compared to England. The value for Rochester East and Warren Wood ward is 11.1, which is higher compared to England. The value for Rainham South East ward is 11.1, which is higher compared to England. The value for Luton ward is 10.9, which is higher compared to England. The value for Wayfield and Weeds Wood ward is 10.8, which is higher compared to England. The value for Rainham South West ward is 10.8, which is higher compared to England. The value for Rainham North ward is 10.7, which is higher compared to England. The value for Fort Horsted ward is 10.5, which is similar compared to England. The value for Gillingham South ward is 10.5, which is similar compared to England. The value for Strood West ward is 10.4, which is similar compared to England. The value for Strood North and Frindsbury ward is 10.3, which is similar compared to England. The value for Hempstead and Wigmore ward is 10.1, which is similar compared to England. The value for Princes Park ward is 10.1, which is similar compared to England. The value for Gillingham North ward is 9.9, which is similar compared to England. The value for Watling ward is 9.9, which is similar compared to England. The value for Strood Rural ward is 9.8, which is similar compared to England. The value for Lordswood and Walderslade ward is 9.6, which is similar compared to England. The value for Rochester West and Borstal ward is 9.6, which is similar compared to England. The value for Hoo St Werburgh and High Halstow ward is 9.2, which is similar compared to England. The value for All Saints ward is 9.1, which is simila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9.7. There are 36 LSOAs in the 7.6 - 9.8 category. There are 34 LSOAs in the 9.8 - 10.2 category. There are 27 LSOAs in the 10.2 - 10.7 category. There are 35 LSOAs in the 10.7 - 11.2 category. There are 31 LSOAs in the 11.2 - 12.3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better than England.</a:t>
            </a:r>
          </a:p>
        </p:txBody>
      </p:sp>
      <p:pic>
        <p:nvPicPr>
          <p:cNvPr id="6" name="Battenberg" descr="In Medway, the value was 402.6. In England, the value was 616.7. The time period is 2017/18-21/22. The value type is directly standardised rate per 100,000."/>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17/18-21/22. In Medway, the value was 393.9 in 2012/13-16/17 and 402.6 in 2017/18-21/22. In England, the value was 580.1 in 2012/13-16/17 and 616.7 in 2017/18-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Chatham Central and Brompton ward is 811.4, which is worse compared to England. The value for Gillingham South ward is 727.9, which is worse compared to England. The value for Luton ward is 678.6, which is similar compared to England. The value for Gillingham North ward is 514.5, which is better compared to England. The value for Fort Pitt ward is 499.8, which is better compared to England. The value for Strood Rural ward is 445.1, which is better compared to England. The value for Twydall ward is 427.4, which is better compared to England. The value for Wayfield and Weeds Wood ward is 426.1, which is better compared to England. The value for Watling ward is 402.8, which is better compared to England. The value for Rainham North ward is 394, which is better compared to England. The value for Strood West ward is 388.8, which is better compared to England. The value for Rochester East and Warren Wood ward is 385.8, which is better compared to England. The value for Rochester West and Borstal ward is 375.8, which is better compared to England. The value for All Saints ward is 309.7, which is better compared to England. The value for Cuxton, Halling and Riverside ward is 299.2, which is better compared to England. The value for Strood North and Frindsbury ward is 298.4, which is better compared to England. The value for Hoo St Werburgh and High Halstow ward is 285.7, which is better compared to England. The value for Lordswood and Walderslade ward is 284.7, which is better compared to England. The value for Princes Park ward is 279.4, which is better compared to England. The value for Fort Horsted ward is 238.8, which is better compared to England. The value for Rainham South East ward is 231.9, which is better compared to England. The value for Rainham South West ward is 229.2, which is better compared to England. The value for St Mary's Island ward is 157, which is better compared to England. The value for Hempstead and Wigmore ward is 95.5,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17/18-21/22. The value for England was 616.7. There are 29 LSOAs in the 123 - 234 category. There are 29 LSOAs in the 234 - 334 category. There are 30 LSOAs in the 334 - 426 category. There are 30 LSOAs in the 426 - 600 category. There are 29 LSOAs in the 600 - 3843 category. There are 16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Directly standardised rate per 100,000.
Original geography: LSOA.
Benchmarking method: </a:t>
            </a:r>
            <a:r>
              <a:rPr lang="en-GB" dirty="0"/>
              <a:t>Exact</a:t>
            </a:r>
            <a:r>
              <a:rPr dirty="0"/>
              <a:t> CI method (95%).
Source: NHS Digital, Hospital Episode Statistics (HES).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higher than England.</a:t>
            </a:r>
          </a:p>
        </p:txBody>
      </p:sp>
      <p:pic>
        <p:nvPicPr>
          <p:cNvPr id="6" name="Battenberg" descr="In Medway, the value was 16.1. In England, the value was 12.7.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10.0 in 2016/17 and 16.1 in 2021/22. In England, the value was  9.1 in 2016/17 and 12.7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Strood West ward is 18.9, which is higher compared to England. The value for Rochester East and Warren Wood ward is 17.7, which is higher compared to England. The value for St Mary's Island ward is 17.6, which is higher compared to England. The value for Lordswood and Walderslade ward is 17.5, which is higher compared to England. The value for Rochester West and Borstal ward is 17.4, which is higher compared to England. The value for Fort Pitt ward is 17, which is higher compared to England. The value for Strood Rural ward is 16.9, which is higher compared to England. The value for Strood North and Frindsbury ward is 16.9, which is higher compared to England. The value for Princes Park ward is 16.8, which is higher compared to England. The value for Hoo St Werburgh and High Halstow ward is 16.3, which is higher compared to England. The value for All Saints ward is 16.3, which is higher compared to England. The value for Gillingham North ward is 16.1, which is higher compared to England. The value for Twydall ward is 16.1, which is higher compared to England. The value for Wayfield and Weeds Wood ward is 16, which is higher compared to England. The value for Chatham Central and Brompton ward is 15.9, which is higher compared to England. The value for Fort Horsted ward is 15.6, which is higher compared to England. The value for Gillingham South ward is 15.5, which is higher compared to England. The value for Cuxton, Halling and Riverside ward is 15.4, which is higher compared to England. The value for Watling ward is 15.3, which is higher compared to England. The value for Luton ward is 15, which is higher compared to England. The value for Hempstead and Wigmore ward is 14, which is higher compared to England. The value for Rainham South East ward is 14, which is higher compared to England. The value for Rainham North ward is 13.8, which is higher compared to England. The value for Rainham South West ward is 13.6, which is simila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12.7. There are 32 LSOAs in the 13 - 14.8 category. There are 33 LSOAs in the 14.8 - 15.7 category. There are 30 LSOAs in the 15.7 - 16.4 category. There are 34 LSOAs in the 16.4 - 17.2 category. There are 34 LSOAs in the 17.2 - 19.5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0.8. In England, the value was 1.0.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0.7 in 2016/17 and 0.8 in 2021/22. In England, the value was 0.9 in 2016/17 and 1.0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St Mary's Island ward is 1.1, which is similar compared to England. The value for Rochester East and Warren Wood ward is 1, which is similar compared to England. The value for Chatham Central and Brompton ward is 1, which is similar compared to England. The value for Fort Pitt ward is 1, which is similar compared to England. The value for Rochester West and Borstal ward is 1, which is similar compared to England. The value for Luton ward is 0.9, which is similar compared to England. The value for Fort Horsted ward is 0.9, which is similar compared to England. The value for Gillingham North ward is 0.9, which is similar compared to England. The value for Gillingham South ward is 0.9, which is similar compared to England. The value for Strood North and Frindsbury ward is 0.8, which is similar compared to England. The value for Watling ward is 0.8, which is similar compared to England. The value for Wayfield and Weeds Wood ward is 0.8, which is similar compared to England. The value for Princes Park ward is 0.7, which is similar compared to England. The value for Strood Rural ward is 0.7, which is similar compared to England. The value for Twydall ward is 0.7, which is similar compared to England. The value for Rainham North ward is 0.7, which is lower compared to England. The value for Hoo St Werburgh and High Halstow ward is 0.6, which is lower compared to England. The value for All Saints ward is 0.6, which is similar compared to England. The value for Strood West ward is 0.6, which is lower compared to England. The value for Rainham South West ward is 0.6, which is lower compared to England. The value for Hempstead and Wigmore ward is 0.6, which is lower compared to England. The value for Rainham South East ward is 0.6, which is lower compared to England. The value for Lordswood and Walderslade ward is 0.6, which is lower compared to England. The value for Cuxton, Halling and Riverside ward is 0.4,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1. There are 30 LSOAs in the 0.58 - 0.67 category. There are 19 LSOAs in the 0.67 - 0.74 category. There are 30 LSOAs in the 0.74 - 0.85 category. There are 22 LSOAs in the 0.85 - 0.98 category. There are 25 LSOAs in the 0.98 - 1.11 category. There are 37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Emergency admissions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Content" descr="The bar plot shows Emergency admissions by Healthcare Resource Group (HRG), Medway, 18+ yrs. 5 year aggregate: 2017/18-2021/22. There were 18,060 emergency admissions for cardiac, 18,035 emergency admissions for digestive system, 16,965 emergency admissions for respiratory system, 13,135 emergency admissions for infectious diseases and immune system disorders, 11,890 emergency admissions for musculoskeletal system, 9,350 emergency admissions for urinary tract and male reproductive system, 9,000 emergency admissions for nervous system, 5,115 emergency admissions for skin, breast and burns, 3,890 emergency admissions for hepatobiliary and pancreatic system, 3,410 emergency admissions for endocrine and metabolic system, 2,960 emergency admissions for ear, nose, mouth, throat, neck and dental, 2,825 emergency admissions for haematology, chemotherapy, radiotherapy and specialist palliative care, 2,485 emergency admissions for vascular procedures and disorders and imaging interventions, 2,015 emergency admissions for female reproductive system and assisted reproduction, 1,205 emergency admissions for undefined groups, 905 emergency admissions for multiple trauma, emergency medicine and rehabilitation, 870 emergency admissions for eyes and periorbita, 835 emergency admissions for diseases of childhood and neonates, and 545 emergency admissions for obstetrics. Source: NHS Digital, Hospital Episode Statistics (HES). Disclosure control: Small counts (1-7) suppressed (*) and all counts rounded to the nearest 5."/>
          <p:cNvPicPr>
            <a:picLocks noGrp="1"/>
          </p:cNvPicPr>
          <p:nvPr>
            <p:ph sz="quarter" idx="14"/>
          </p:nvPr>
        </p:nvPicPr>
        <p:blipFill>
          <a:blip r:embed="rId2" cstate="print"/>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Healthcare Resource Groups (HRGs) are standard groupings of clinically similar treatments which use common levels of healthcare resource.
HRGs enable us to understand hospital activity in terms of the types of patients being cared for and the treatments undertaken.
Analysis includes: First finished emergency admission episodes (episode status = 3, episode number = 1, admission method starts with 2, patient classification is 1, 2 or 5, and the admission source is not 51, 52, or 53).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Emergency admissions by primary diagnosis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Content" descr="The bar plot shows Emergency admissions for the top 3 Healthcare Resource Groups (HRG) by primary diagnosis (top 10), Medway, 18+ yrs. 5 year aggregate: 2017/18-2021/22. In the cardiac group, there were 5,895 emergency admissions for pain in throat and chest, 1,820 emergency admissions for heart failure, 1,515 emergency admissions for acute myocardial infarction, 1,400 emergency admissions for atrial fibrillation and flutter, 1,175 emergency admissions for syncope and collapse, 1,145 emergency admissions for angina pectoris, 1,070 emergency admissions for essential (primary) hypertension, 970 emergency admissions for abnormalities of heart beat, 450 emergency admissions for hypotension, and 350 emergency admissions for other acute ischaemic heart diseases. In the digestive system group, there were 5,085 emergency admissions for abdominal and pelvic pain, 1,235 emergency admissions for other gastroenteritis and colitis of infectious and unspecified origin, 1,110 emergency admissions for other diseases of digestive system, 880 emergency admissions for other functional intestinal disorders, 795 emergency admissions for diverticular disease of intestine, 695 emergency admissions for acute appendicitis, 655 emergency admissions for paralytic ileus and intestinal obstruction without hernia, 590 emergency admissions for gastritis and duodenitis, 435 emergency admissions for nausea and vomiting, and 395 emergency admissions for abscess of anal and rectal regions. In the respiratory system group, there were 4,215 emergency admissions for pneumonia, organism unspecified, 2,780 emergency admissions for other chronic obstructive pulmonary disease, 1,930 emergency admissions for covid-19, 1,655 emergency admissions for unspecified acute lower respiratory infection, 1,025 emergency admissions for abnormalities of breathing, 845 emergency admissions for pulmonary embolism, 665 emergency admissions for asthma, 490 emergency admissions for pneumonitis due to solids and liquids, 325 emergency admissions for malignant neoplasm of bronchus and lung, and 315 emergency admissions for pleural effusion, not elsewhere classified. Source: NHS Digital, Hospital Episode Statistics (HES). Disclosure control: Small counts (1-7) suppressed (*) and all counts rounded to the nearest 5."/>
          <p:cNvPicPr>
            <a:picLocks noGrp="1"/>
          </p:cNvPicPr>
          <p:nvPr>
            <p:ph sz="quarter" idx="14"/>
          </p:nvPr>
        </p:nvPicPr>
        <p:blipFill>
          <a:blip r:embed="rId2" cstate="print"/>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Healthcare Resource Groups (HRGs) are standard groupings of clinically similar treatments which use common levels of healthcare resource.
HRGs enable us to understand hospital activity in terms of the types of patients being cared for and the treatments undertaken.
Analysis includes: First finished emergency admission episodes (episode status = 3, episode number = 1, admission method starts with 2, patient classification is 1, 2 or 5, and the admission source is not 51, 52, or 53).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Emergency admissions by age group</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Content" descr="The bar plot shows Emergency admissions by Healthcare Resource Group (HRG) and age group, Medway, 18+ yrs. 5 year aggregate: 2017/18-2021/22. In the cardiac group, there were 490 emergency admissions in the 18-24 age group, 1,155 emergency admissions in the 25-34 age group, 2,930 emergency admissions in the 35-49 age group, 4,790 emergency admissions in the 50-64 age group, 6,830 emergency admissions in the 65-84 age group, and 1,860 emergency admissions in the 85+ age group. In the digestive system group, there were 1,650 emergency admissions in the 18-24 age group, 2,975 emergency admissions in the 25-34 age group, 3,690 emergency admissions in the 35-49 age group, 3,890 emergency admissions in the 50-64 age group, 4,565 emergency admissions in the 65-84 age group, and 1,270 emergency admissions in the 85+ age group. In the respiratory system group, there were 335 emergency admissions in the 18-24 age group, 765 emergency admissions in the 25-34 age group, 1,725 emergency admissions in the 35-49 age group, 3,530 emergency admissions in the 50-64 age group, 7,895 emergency admissions in the 65-84 age group, and 2,710 emergency admissions in the 85+ age group. In the infectious diseases and immune system disorders group, there were 1,030 emergency admissions in the 18-24 age group, 1,525 emergency admissions in the 25-34 age group, 2,115 emergency admissions in the 35-49 age group, 2,215 emergency admissions in the 50-64 age group, 4,140 emergency admissions in the 65-84 age group, and 2,110 emergency admissions in the 85+ age group. In the musculoskeletal system group, there were 690 emergency admissions in the 18-24 age group, 1,290 emergency admissions in the 25-34 age group, 1,990 emergency admissions in the 35-49 age group, 2,400 emergency admissions in the 50-64 age group, 3,765 emergency admissions in the 65-84 age group, and 1,755 emergency admissions in the 85+ age group. In the urinary tract and male reproductive system group, there were 505 emergency admissions in the 18-24 age group, 950 emergency admissions in the 25-34 age group, 1,355 emergency admissions in the 35-49 age group, 1,690 emergency admissions in the 50-64 age group, 3,495 emergency admissions in the 65-84 age group, and 1,360 emergency admissions in the 85+ age group. In the nervous system group, there were 510 emergency admissions in the 18-24 age group, 1,045 emergency admissions in the 25-34 age group, 1,740 emergency admissions in the 35-49 age group, 2,030 emergency admissions in the 50-64 age group, 2,780 emergency admissions in the 65-84 age group, and 900 emergency admissions in the 85+ age group. In the skin, breast and burns group, there were 315 emergency admissions in the 18-24 age group, 695 emergency admissions in the 25-34 age group, 1,080 emergency admissions in the 35-49 age group, 1,215 emergency admissions in the 50-64 age group, 1,355 emergency admissions in the 65-84 age group, and 455 emergency admissions in the 85+ age group. In the hepatobiliary and pancreatic system group, there were 125 emergency admissions in the 18-24 age group, 405 emergency admissions in the 25-34 age group, 800 emergency admissions in the 35-49 age group, 1,110 emergency admissions in the 50-64 age group, 1,215 emergency admissions in the 65-84 age group, and 235 emergency admissions in the 85+ age group. Source: NHS Digital, Hospital Episode Statistics (HES). Disclosure control: Small counts (1-7) suppressed (*) and all counts rounded to the nearest 5."/>
          <p:cNvPicPr>
            <a:picLocks noGrp="1"/>
          </p:cNvPicPr>
          <p:nvPr>
            <p:ph sz="quarter" idx="14"/>
          </p:nvPr>
        </p:nvPicPr>
        <p:blipFill>
          <a:blip r:embed="rId2" cstate="print"/>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Healthcare Resource Groups (HRGs) are standard groupings of clinically similar treatments which use common levels of healthcare resource.
HRGs enable us to understand hospital activity in terms of the types of patients being cared for and the treatments undertaken.
Analysis includes: First finished emergency admission episodes (episode status = 3, episode number = 1, admission method starts with 2, patient classification is 1, 2 or 5, and the admission source is not 51, 52, or 53).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Causes of death</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Content" descr="The bar plot shows the Underlying causes of death, Medway, persons, all ages. 5 year aggregate: Deaths registered 2017 to 2021. There were 3,270 deaths for Cancers, 2,558 deaths for Circulatory diseases, 1,596 deaths for Respiratory diseases, 1,212 deaths for Dementia and Alzheimer disease, 813 deaths for COVID-19, 612 deaths for Digestive diseases, 319 deaths for Accidents, 200 deaths for Genitourinary diseases, 168 deaths for Parkinson disease, 160 deaths for Diabetes, 114 deaths for Suicide, and 1,055 deaths for Other causes. Source: NHS Digital. Primary Care Mortality Database."/>
          <p:cNvPicPr>
            <a:picLocks noGrp="1"/>
          </p:cNvPicPr>
          <p:nvPr>
            <p:ph sz="quarter" idx="14"/>
          </p:nvPr>
        </p:nvPicPr>
        <p:blipFill>
          <a:blip r:embed="rId2" cstate="print"/>
          <a:stretch>
            <a:fillRect/>
          </a:stretch>
        </p:blipFill>
        <p:spPr>
          <a:xfrm>
            <a:off x="274458" y="1271740"/>
            <a:ext cx="11643084" cy="496557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Detailed causes of death</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Content" descr="The bar plot shows the Leading causes of death for cancer, circulatory disease, and respiratory disease, Medway, persons, all ages. 5 year aggregate: Deaths registered 2017 to 2021. For cancers, there were 706 deaths for Lung, 343 deaths for Colorectal, 236 deaths for Prostate, 217 deaths for Breast, 206 deaths for Pancreas, 149 deaths for Oesophagus, 108 deaths for Liver, 106 deaths for Bladder, 102 deaths for Kidney, 94 deaths for Non-Hodgkin Lymphoma, 89 deaths for Uterus, 84 deaths for Brain, 79 deaths for Ovary, 77 deaths for Stomach, 76 deaths for Leukaemia, 62 deaths for Mesothelioma, 59 deaths for Myeloma, 55 deaths for Melanoma Skin Cancer, 15 deaths for Larynx, 5 deaths for Bone and articular cartilage, and 402 deaths for Other cancer. For circulatory diseases, there were 1,062 deaths for Ischaemic heart diseases, 513 deaths for Cerebrovascular diseases (Stroke), 185 deaths for Hypertensive diseases, 164 deaths for Cardiac arrhythmias, 116 deaths for Aortic aneurysm and dissection , 115 deaths for Nonrheumatic valve disorders and endocarditis, 112 deaths for Heart failure, and complications and ill–defined heart disease, 70 deaths for Cardiomyopathy, 68 deaths for Pulmonary heart disease and diseases of pulmonary circulation, 17 deaths for Chronic rheumatic heart diseases, and 136 deaths for Other circulatory. For respiratory diseases, there were 797 deaths for Chronic lower respiratory diseases, 445 deaths for Influenza and pneumonia, 125 deaths for Acute respiratory infections other than influenza and pneumonia, 121 deaths for Pulmonary oedema and other interstitial pulmonary diseases, and 108 deaths for Other respiratory. Source: NHS Digital. Primary Care Mortality Database."/>
          <p:cNvPicPr>
            <a:picLocks noGrp="1"/>
          </p:cNvPicPr>
          <p:nvPr>
            <p:ph sz="quarter" idx="14"/>
          </p:nvPr>
        </p:nvPicPr>
        <p:blipFill>
          <a:blip r:embed="rId2" cstate="print"/>
          <a:stretch>
            <a:fillRect/>
          </a:stretch>
        </p:blipFill>
        <p:spPr>
          <a:xfrm>
            <a:off x="274458" y="1271740"/>
            <a:ext cx="11643084" cy="496557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higher than England.</a:t>
            </a:r>
          </a:p>
        </p:txBody>
      </p:sp>
      <p:pic>
        <p:nvPicPr>
          <p:cNvPr id="6" name="Battenberg" descr="In Medway, the value was 71.2. In England, the value was 68.6.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21/22. In Medway, the value was 73.6 in 2017/18 and 71.2 in 2021/22. In England, the value was 69.0 in 2017/18 and 68.6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lowest to highest. The value for St Mary's Island ward is 62.3, which is lower compared to England. The value for Chatham Central and Brompton ward is 64.7, which is lower compared to England. The value for Luton ward is 66.1, which is similar compared to England. The value for Gillingham South ward is 67.9, which is similar compared to England. The value for Gillingham North ward is 67.9, which is similar compared to England. The value for Strood North and Frindsbury ward is 68.1, which is similar compared to England. The value for Fort Pitt ward is 68.3, which is similar compared to England. The value for Watling ward is 69.6, which is similar compared to England. The value for Strood West ward is 69.9, which is similar compared to England. The value for Fort Horsted ward is 71.4, which is similar compared to England. The value for Princes Park ward is 72.5, which is similar compared to England. The value for Rochester East and Warren Wood ward is 72.5, which is higher compared to England. The value for Wayfield and Weeds Wood ward is 72.9, which is higher compared to England. The value for Hoo St Werburgh and High Halstow ward is 73.3, which is higher compared to England. The value for All Saints ward is 73.3, which is similar compared to England. The value for Lordswood and Walderslade ward is 73.5, which is higher compared to England. The value for Rochester West and Borstal ward is 73.6, which is higher compared to England. The value for Hempstead and Wigmore ward is 74.8, which is higher compared to England. The value for Twydall ward is 75, which is higher compared to England. The value for Strood Rural ward is 75.6, which is higher compared to England. The value for Cuxton, Halling and Riverside ward is 75.9, which is higher compared to England. The value for Rainham South East ward is 76.3, which is higher compared to England. The value for Rainham North ward is 77.9, which is higher compared to England. The value for Rainham South West ward is 78.1, which is high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68.6. There are 33 LSOAs in the 62.2 - 68.1 category. There are 32 LSOAs in the 68.1 - 71.2 category. There are 32 LSOAs in the 71.2 - 73.3 category. There are 33 LSOAs in the 73.3 - 75.8 category. There are 33 LSOAs in the 75.8 - 79.3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59.5. In England, the value was 62.3.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21/22. In Medway, the value was 72.3 in 2017/18 and 59.5 in 2021/22. In England, the value was 72.0 in 2017/18 and 62.3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lowest to highest. The value for Chatham Central and Brompton ward is 53.4, which is lower compared to England. The value for St Mary's Island ward is 54.2, which is lower compared to England. The value for Wayfield and Weeds Wood ward is 55.6, which is lower compared to England. The value for Luton ward is 56, which is lower compared to England. The value for Gillingham North ward is 56.2, which is lower compared to England. The value for Strood West ward is 56.9, which is lower compared to England. The value for Watling ward is 57, which is lower compared to England. The value for Fort Pitt ward is 57.4, which is lower compared to England. The value for Twydall ward is 57.6, which is lower compared to England. The value for Gillingham South ward is 57.8, which is lower compared to England. The value for Princes Park ward is 58, which is similar compared to England. The value for Strood North and Frindsbury ward is 58.2, which is lower compared to England. The value for Rochester East and Warren Wood ward is 58.7, which is lower compared to England. The value for Fort Horsted ward is 58.9, which is similar compared to England. The value for Rochester West and Borstal ward is 59.2, which is similar compared to England. The value for Lordswood and Walderslade ward is 59.4, which is similar compared to England. The value for All Saints ward is 60.8, which is similar compared to England. The value for Hoo St Werburgh and High Halstow ward is 61, which is similar compared to England. The value for Rainham North ward is 63.3, which is similar compared to England. The value for Strood Rural ward is 63.3, which is similar compared to England. The value for Cuxton, Halling and Riverside ward is 64.3, which is similar compared to England. The value for Rainham South West ward is 65.9, which is similar compared to England. The value for Hempstead and Wigmore ward is 66, which is similar compared to England. The value for Rainham South East ward is 67.3, which is high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62.3. There are 34 LSOAs in the 51.3 - 56.6 category. There are 31 LSOAs in the 56.6 - 57.9 category. There are 32 LSOAs in the 57.9 - 59.2 category. There are 33 LSOAs in the 59.2 - 63.4 category. There are 33 LSOAs in the 63.4 - 68.8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68.7. In England, the value was 70.3.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21/22. In Medway, the value was 58.0 in 2017/18 and 68.7 in 2021/22. In England, the value was 59.5 in 2017/18 and 70.3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lowest to highest. The value for Chatham Central and Brompton ward is 61.3, which is lower compared to England. The value for St Mary's Island ward is 61.9, which is lower compared to England. The value for Luton ward is 64.1, which is lower compared to England. The value for Fort Pitt ward is 65.5, which is lower compared to England. The value for Strood North and Frindsbury ward is 65.6, which is lower compared to England. The value for Strood West ward is 65.6, which is lower compared to England. The value for Gillingham North ward is 66.5, which is similar compared to England. The value for All Saints ward is 67.2, which is similar compared to England. The value for Hoo St Werburgh and High Halstow ward is 67.5, which is similar compared to England. The value for Gillingham South ward is 67.6, which is similar compared to England. The value for Watling ward is 67.7, which is similar compared to England. The value for Wayfield and Weeds Wood ward is 68, which is similar compared to England. The value for Rochester East and Warren Wood ward is 68.3, which is similar compared to England. The value for Fort Horsted ward is 68.3, which is similar compared to England. The value for Princes Park ward is 68.6, which is similar compared to England. The value for Rochester West and Borstal ward is 69.5, which is similar compared to England. The value for Lordswood and Walderslade ward is 70.1, which is similar compared to England. The value for Twydall ward is 70.5, which is similar compared to England. The value for Strood Rural ward is 71.9, which is similar compared to England. The value for Hempstead and Wigmore ward is 72.2, which is similar compared to England. The value for Rainham South East ward is 73, which is similar compared to England. The value for Rainham North ward is 73, which is similar compared to England. The value for Cuxton, Halling and Riverside ward is 73.7, which is similar compared to England. The value for Rainham South West ward is 73.9, which is simila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70.3. There are 33 LSOAs in the 59 - 65.9 category. There are 31 LSOAs in the 65.9 - 67.5 category. There are 34 LSOAs in the 67.5 - 69 category. There are 32 LSOAs in the 69 - 72.3 category. There are 33 LSOAs in the 72.3 - 74.7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3.1. In England, the value was 3.3.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2.3 in 2016/17 and 3.1 in 2021/22. In England, the value was 2.6 in 2016/17 and 3.3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Rainham North ward is 4.2, which is higher compared to England. The value for Rainham South West ward is 4.1, which is higher compared to England. The value for Strood Rural ward is 3.9, which is higher compared to England. The value for Hempstead and Wigmore ward is 3.9, which is similar compared to England. The value for Rainham South East ward is 3.6, which is similar compared to England. The value for Hoo St Werburgh and High Halstow ward is 3.4, which is similar compared to England. The value for All Saints ward is 3.4, which is similar compared to England. The value for Wayfield and Weeds Wood ward is 3.3, which is similar compared to England. The value for Fort Horsted ward is 3.3, which is similar compared to England. The value for Twydall ward is 3.3, which is similar compared to England. The value for Rochester East and Warren Wood ward is 3.2, which is similar compared to England. The value for Lordswood and Walderslade ward is 3.2, which is similar compared to England. The value for Rochester West and Borstal ward is 3, which is similar compared to England. The value for Princes Park ward is 2.9, which is similar compared to England. The value for Cuxton, Halling and Riverside ward is 2.9, which is similar compared to England. The value for Watling ward is 2.9, which is lower compared to England. The value for Fort Pitt ward is 2.8, which is lower compared to England. The value for Gillingham South ward is 2.8, which is lower compared to England. The value for Luton ward is 2.8, which is similar compared to England. The value for Strood North and Frindsbury ward is 2.8, which is lower compared to England. The value for Strood West ward is 2.8, which is lower compared to England. The value for Gillingham North ward is 2.6, which is lower compared to England. The value for Chatham Central and Brompton ward is 2.5, which is lower compared to England. The value for St Mary's Island ward is 2.5, which is simila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3.3. There are 42 LSOAs in the 2.3 - 2.8 category. There are 19 LSOAs in the 2.8 - 2.9 category. There are 35 LSOAs in the 2.9 - 3.2 category. There are 32 LSOAs in the 3.2 - 3.5 category. There are 35 LSOAs in the 3.5 - 4.5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111.0. In England, the value was 100.0. The time period is 2017-21. The value type is standardised mortality ratio."/>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17-21. In Medway, the value was 108.2 in 2013-17 and 111.0 in 2017-21. In England, the value was 100.0 in 2013-17 and 100.0 in 2017-21."/>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Watling ward is 142.9, which is worse compared to England. The value for Chatham Central and Brompton ward is 141.9, which is worse compared to England. The value for Gillingham South ward is 140, which is worse compared to England. The value for Gillingham North ward is 133, which is worse compared to England. The value for Fort Horsted ward is 128.1, which is worse compared to England. The value for Rochester East and Warren Wood ward is 126.3, which is worse compared to England. The value for Strood West ward is 121.5, which is worse compared to England. The value for Luton ward is 119, which is worse compared to England. The value for Strood North and Frindsbury ward is 116.2, which is worse compared to England. The value for Wayfield and Weeds Wood ward is 115, which is worse compared to England. The value for All Saints ward is 114.7, which is worse compared to England. The value for Fort Pitt ward is 112.1, which is worse compared to England. The value for Twydall ward is 109.3, which is worse compared to England. The value for Strood Rural ward is 106.8, which is similar compared to England. The value for Rochester West and Borstal ward is 105.3, which is similar compared to England. The value for Hoo St Werburgh and High Halstow ward is 103.5, which is similar compared to England. The value for Princes Park ward is 101.6, which is similar compared to England. The value for Lordswood and Walderslade ward is 96.9, which is similar compared to England. The value for St Mary's Island ward is 92.4, which is similar compared to England. The value for Rainham North ward is 92.4, which is better compared to England. The value for Rainham South East ward is 89.2, which is better compared to England. The value for Hempstead and Wigmore ward is 88.8, which is better compared to England. The value for Cuxton, Halling and Riverside ward is 81.5, which is better compared to England. The value for Rainham South West ward is 80.9,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7-21 compared to England (100) The value for Broomhill was 83.1, which is better compared to England. The value for Capstone was 101.3, which is similar compared to England. The value for Chatham Central and Rochester Riverside was 143.7, which is worse compared to England. The value for Chatham Maritime was 105.5, which is similar compared to England. The value for Chatham Maritime was 105.5, which is similar compared to England. The value for Chatham South East was 127.6, which is worse compared to England. The value for Chatham South West was 133.8, which is worse compared to England. The value for Cliffe was 78.1, which is better compared to England. The value for Cuxton and Halling was 81.5, which is better compared to England. The value for Gillingham Central was 148.2, which is worse compared to England. The value for Gillingham East was 121.2, which is worse compared to England. The value for Gillingham North was 134.2, which is worse compared to England. The value for Gillingham North East was 128.3, which is worse compared to England. The value for Gillingham South was 143.3, which is worse compared to England. The value for Gillingham South East was 180, which is worse compared to England. The value for Hempstead and Wigmore was 94.3, which is similar compared to England. The value for Hoo Peninsula was 112.9, which is worse compared to England. The value for Hoo St Werburgh and High Halstow was 101.3, which is similar compared to England. The value for Horsted was 118.9, which is worse compared to England. The value for Lordswood was 106.2, which is similar compared to England. The value for Luton was 130, which is worse compared to England. The value for Parkwood East was 86.3, which is similar compared to England. The value for Parkwood West was 90.6, which is similar compared to England. The value for Rainham North East was 106.9, which is similar compared to England. The value for Rainham North West was 80.9, which is better compared to England. The value for Rainham South East was 82.7, which is better compared to England. The value for Rainham South West was 70.6, which is better compared to England. The value for Rede Common was 121.7, which is worse compared to England. The value for Rochester East was 104.1, which is similar compared to England. The value for Rochester South East was 120.9, which is worse compared to England. The value for Rochester South West was 122.2, which is worse compared to England. The value for Rochester West was 94.2, which is similar compared to England. The value for Settington was 103.5, which is similar compared to England. The value for Strood North and Frindsbury was 152.5, which is worse compared to England. The value for Strood South and Temple Marsh was 121.3, which is worse compared to England. The value for Twydall was 109.3, which is worse compared to England. The value for Wainscott and City Estate was 127, which is worse compared to England. The value for Walderslade was 99.2, which is similar compared to England. The value for Wayfield was 123.1, which is worse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Standardised mortality ratio.
Original geography: LSOA.
Benchmarking method: </a:t>
            </a:r>
            <a:r>
              <a:rPr lang="en-GB" dirty="0"/>
              <a:t>Exact</a:t>
            </a:r>
            <a:r>
              <a:rPr dirty="0"/>
              <a:t> CI method (95%).
Source: Medway deaths: NHS Digital. Primary Care Mortality Database (PCMD). England deaths: Nomis. Mortality statistics - underlying cause, sex and age.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higher than England.</a:t>
            </a:r>
          </a:p>
        </p:txBody>
      </p:sp>
      <p:pic>
        <p:nvPicPr>
          <p:cNvPr id="6" name="Battenberg" descr="In Medway, the value was 14.5. In England, the value was 14.0.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14.0 in 2016/17 and 14.5 in 2021/22. In England, the value was 13.8 in 2016/17 and 14.0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Rainham South West ward is 17.5, which is higher compared to England. The value for Rainham North ward is 17.4, which is higher compared to England. The value for Hempstead and Wigmore ward is 17.3, which is higher compared to England. The value for Strood Rural ward is 16.9, which is higher compared to England. The value for Rainham South East ward is 16.5, which is higher compared to England. The value for All Saints ward is 16.2, which is higher compared to England. The value for Hoo St Werburgh and High Halstow ward is 16.1, which is higher compared to England. The value for Twydall ward is 15.3, which is higher compared to England. The value for Cuxton, Halling and Riverside ward is 15.3, which is higher compared to England. The value for Fort Horsted ward is 15.1, which is similar compared to England. The value for Wayfield and Weeds Wood ward is 15, which is similar compared to England. The value for Lordswood and Walderslade ward is 14.3, which is similar compared to England. The value for Rochester East and Warren Wood ward is 14, which is similar compared to England. The value for Strood North and Frindsbury ward is 13.8, which is similar compared to England. The value for Rochester West and Borstal ward is 13.8, which is similar compared to England. The value for Fort Pitt ward is 13.7, which is similar compared to England. The value for Watling ward is 13.5, which is similar compared to England. The value for Luton ward is 13.5, which is similar compared to England. The value for Strood West ward is 13.4, which is similar compared to England. The value for Princes Park ward is 13.3, which is similar compared to England. The value for Gillingham South ward is 13.1, which is lower compared to England. The value for Chatham Central and Brompton ward is 12.8, which is lower compared to England. The value for Gillingham North ward is 12.4, which is lower compared to England. The value for St Mary's Island ward is 11.6,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14. There are 36 LSOAs in the 11.3 - 13.3 category. There are 33 LSOAs in the 13.3 - 13.9 category. There are 30 LSOAs in the 13.9 - 14.6 category. There are 27 LSOAs in the 14.6 - 16.4 category. There are 37 LSOAs in the 16.4 - 18.1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2.6. In England, the value was 3.0.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2.6 in 2016/17 and 2.6 in 2021/22. In England, the value was 3.2 in 2016/17 and 3.0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All Saints ward is 3.1, which is similar compared to England. The value for Rainham North ward is 3.1, which is similar compared to England. The value for Hoo St Werburgh and High Halstow ward is 3.1, which is similar compared to England. The value for Strood Rural ward is 3.1, which is similar compared to England. The value for Rainham South West ward is 3, which is similar compared to England. The value for Hempstead and Wigmore ward is 3, which is similar compared to England. The value for Rochester West and Borstal ward is 2.9, which is similar compared to England. The value for Rochester East and Warren Wood ward is 2.9, which is similar compared to England. The value for Rainham South East ward is 2.8, which is similar compared to England. The value for Wayfield and Weeds Wood ward is 2.8, which is similar compared to England. The value for Fort Horsted ward is 2.8, which is similar compared to England. The value for Twydall ward is 2.7, which is similar compared to England. The value for Lordswood and Walderslade ward is 2.6, which is similar compared to England. The value for Strood North and Frindsbury ward is 2.6, which is lower compared to England. The value for Fort Pitt ward is 2.6, which is lower compared to England. The value for Watling ward is 2.4, which is lower compared to England. The value for Princes Park ward is 2.4, which is lower compared to England. The value for Luton ward is 2.4, which is lower compared to England. The value for Strood West ward is 2.4, which is lower compared to England. The value for Gillingham South ward is 2.4, which is lower compared to England. The value for Gillingham North ward is 2.3, which is lower compared to England. The value for St Mary's Island ward is 2.3, which is similar compared to England. The value for Chatham Central and Brompton ward is 2.2, which is lower compared to England. The value for Cuxton, Halling and Riverside ward is 2.1,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3. There are 39 LSOAs in the 2 - 2.4 category. There are 24 LSOAs in the 2.4 - 2.5 category. There are 38 LSOAs in the 2.5 - 2.8 category. There are 38 LSOAs in the 2.8 - 3 category. There are 24 LSOAs in the 3 - 3.3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similar to England.</a:t>
            </a:r>
          </a:p>
        </p:txBody>
      </p:sp>
      <p:pic>
        <p:nvPicPr>
          <p:cNvPr id="6" name="Battenberg" descr="In Medway, the value was  96.6. In England, the value was 100.0. The time period is 2017-21. The value type is standardised mortality ratio."/>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17-21. In Medway, the value was 103.4 in 2013-17 and  96.6 in 2017-21. In England, the value was 100.0 in 2013-17 and 100.0 in 2017-21."/>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Luton ward is 148.1, which is worse compared to England. The value for Gillingham North ward is 139.4, which is worse compared to England. The value for Gillingham South ward is 134.3, which is worse compared to England. The value for Chatham Central and Brompton ward is 121.8, which is similar compared to England. The value for Strood West ward is 111.5, which is similar compared to England. The value for Rochester West and Borstal ward is 111.3, which is similar compared to England. The value for Rochester East and Warren Wood ward is 108.9, which is similar compared to England. The value for Strood Rural ward is 107.9, which is similar compared to England. The value for Fort Horsted ward is 104.6, which is similar compared to England. The value for All Saints ward is 104.6, which is similar compared to England. The value for Strood North and Frindsbury ward is 102.8, which is similar compared to England. The value for Fort Pitt ward is 95.4, which is similar compared to England. The value for Wayfield and Weeds Wood ward is 93.8, which is similar compared to England. The value for Lordswood and Walderslade ward is 90.1, which is similar compared to England. The value for Princes Park ward is 88, which is similar compared to England. The value for Watling ward is 87.4, which is similar compared to England. The value for Rainham North ward is 83.3, which is similar compared to England. The value for Twydall ward is 80.9, which is similar compared to England. The value for Rainham South West ward is 80.3, which is similar compared to England. The value for Hoo St Werburgh and High Halstow ward is 74.3, which is similar compared to England. The value for Rainham South East ward is 68.7, which is better compared to England. The value for Hempstead and Wigmore ward is 65.4, which is better compared to England. The value for Cuxton, Halling and Riverside ward is 65.2, which is similar compared to England. The value for St Mary's Island ward is not calculated due to small numbers, which is not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7-21 compared to England (100) The value for Broomhill was 78.8, which is similar compared to England. The value for Capstone was 96.1, which is similar compared to England. The value for Chatham Central and Rochester Riverside was 180.9, which is worse compared to England. The value for Chatham Maritime was 126.2, which is similar compared to England. The value for Chatham Maritime was 126.2, which is similar compared to England. The value for Chatham South East was 118, which is similar compared to England. The value for Chatham South West was 75.3, which is similar compared to England. The value for Cliffe was 83.3, which is similar compared to England. The value for Cuxton and Halling was 65.2, which is similar compared to England. The value for Gillingham Central was 122.1, which is similar compared to England. The value for Gillingham East was 96.8, which is similar compared to England. The value for Gillingham North was 146.2, which is worse compared to England. The value for Gillingham North East was 113.2, which is similar compared to England. The value for Gillingham South was 160.6, which is worse compared to England. The value for Gillingham South East was 94, which is similar compared to England. The value for Hempstead and Wigmore was 67.2, which is better compared to England. The value for Hoo Peninsula was 85.2, which is similar compared to England. The value for Hoo St Werburgh and High Halstow was 80, which is similar compared to England. The value for Horsted was 99.7, which is similar compared to England. The value for Lordswood was 112.4, which is similar compared to England. The value for Luton was 171.8, which is worse compared to England. The value for Parkwood East was 78.6, which is similar compared to England. The value for Parkwood West was 63.5, which is better compared to England. The value for Rainham North East was 94, which is similar compared to England. The value for Rainham North West was 74.7, which is similar compared to England. The value for Rainham South East was 84.5, which is similar compared to England. The value for Rainham South West was 58.1, which is better compared to England. The value for Rede Common was 113.6, which is similar compared to England. The value for Rochester East was 117.2, which is similar compared to England. The value for Rochester South East was 75.2, which is similar compared to England. The value for Rochester South West was 115.6, which is similar compared to England. The value for Rochester West was 110.7, which is similar compared to England. The value for Settington was not calculated due to small numbers, which is not compared to England. The value for Strood North and Frindsbury was 130.1, which is similar compared to England. The value for Strood South and Temple Marsh was 109.5, which is similar compared to England. The value for Twydall was 80.9, which is similar compared to England. The value for Wainscott and City Estate was 126, which is similar compared to England. The value for Walderslade was 64.6, which is similar compared to England. The value for Wayfield was 112.3, which is similar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Standardised mortality ratio.
Original geography: LSOA.
Benchmarking method: </a:t>
            </a:r>
            <a:r>
              <a:rPr lang="en-GB" dirty="0"/>
              <a:t>Exact</a:t>
            </a:r>
            <a:r>
              <a:rPr dirty="0"/>
              <a: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1.3. In England, the value was 1.8.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1.2 in 2016/17 and 1.3 in 2021/22. In England, the value was 1.7 in 2016/17 and 1.8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Strood Rural ward is 1.7, which is similar compared to England. The value for Rainham North ward is 1.6, which is similar compared to England. The value for Rochester East and Warren Wood ward is 1.5, which is similar compared to England. The value for Rainham South West ward is 1.5, which is similar compared to England. The value for Rochester West and Borstal ward is 1.5, which is similar compared to England. The value for Hoo St Werburgh and High Halstow ward is 1.5, which is lower compared to England. The value for All Saints ward is 1.5, which is similar compared to England. The value for Fort Horsted ward is 1.4, which is similar compared to England. The value for Lordswood and Walderslade ward is 1.4, which is lower compared to England. The value for Wayfield and Weeds Wood ward is 1.4, which is lower compared to England. The value for Hempstead and Wigmore ward is 1.4, which is lower compared to England. The value for Fort Pitt ward is 1.3, which is lower compared to England. The value for Strood North and Frindsbury ward is 1.3, which is lower compared to England. The value for Princes Park ward is 1.3, which is lower compared to England. The value for Cuxton, Halling and Riverside ward is 1.3, which is lower compared to England. The value for Rainham South East ward is 1.3, which is lower compared to England. The value for Strood West ward is 1.3, which is lower compared to England. The value for Gillingham South ward is 1.2, which is lower compared to England. The value for Twydall ward is 1.2, which is lower compared to England. The value for Luton ward is 1.2, which is lower compared to England. The value for St Mary's Island ward is 1.2, which is similar compared to England. The value for Watling ward is 1.2, which is lower compared to England. The value for Gillingham North ward is 1.2, which is lower compared to England. The value for Chatham Central and Brompton ward is 1.1,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1.8. There are 31 LSOAs in the 1 - 1.2 category. There are 40 LSOAs in the 1.2 - 1.3 category. There are 32 LSOAs in the 1.3 - 1.4 category. There are 35 LSOAs in the 1.4 - 1.5 category. There are 25 LSOAs in the 1.5 - 1.8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better than England.</a:t>
            </a:r>
          </a:p>
        </p:txBody>
      </p:sp>
      <p:pic>
        <p:nvPicPr>
          <p:cNvPr id="6" name="Battenberg" descr="In Medway, the value was  89.8. In England, the value was 100.0. The time period is 2017-21. The value type is standardised mortality ratio."/>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17-21. In Medway, the value was  80.7 in 2013-17 and  89.8 in 2017-21. In England, the value was 100.0 in 2013-17 and 100.0 in 2017-21."/>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Rochester West and Borstal ward is 146.5, which is worse compared to England. The value for Gillingham South ward is 146, which is worse compared to England. The value for Chatham Central and Brompton ward is 119.3, which is similar compared to England. The value for Watling ward is 117.2, which is similar compared to England. The value for Fort Horsted ward is 117.1, which is similar compared to England. The value for All Saints ward is 107.3, which is similar compared to England. The value for Rochester East and Warren Wood ward is 100.2, which is similar compared to England. The value for Strood West ward is 99.6, which is similar compared to England. The value for Luton ward is 96, which is similar compared to England. The value for Twydall ward is 95.1, which is similar compared to England. The value for Lordswood and Walderslade ward is 93.5, which is similar compared to England. The value for Gillingham North ward is 89.9, which is similar compared to England. The value for Rainham South West ward is 88, which is similar compared to England. The value for Strood Rural ward is 79, which is similar compared to England. The value for Rainham North ward is 78.3, which is similar compared to England. The value for Princes Park ward is 77.9, which is similar compared to England. The value for Strood North and Frindsbury ward is 77.6, which is similar compared to England. The value for Wayfield and Weeds Wood ward is 75.6, which is similar compared to England. The value for Hoo St Werburgh and High Halstow ward is 74.7, which is similar compared to England. The value for Rainham South East ward is 66.6, which is similar compared to England. The value for Fort Pitt ward is 45.4, which is better compared to England. The value for Hempstead and Wigmore ward is 44.4, which is better compared to England. The value for Cuxton, Halling and Riverside ward is not calculated due to small numbers, which is not compared to England. The value for St Mary's Island ward is not calculated due to small numbers, which is not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7-21 compared to England (100) The value for Broomhill was not calculated due to small numbers, which is not compared to England. The value for Capstone was 82.4, which is similar compared to England. The value for Chatham Central and Rochester Riverside was not calculated due to small numbers, which is not compared to England. The value for Chatham Maritime was not calculated due to small numbers, which is not compared to England. The value for Chatham Maritime was not calculated due to small numbers, which is not compared to England. The value for Chatham South East was 148.2, which is similar compared to England. The value for Chatham South West was 113.3, which is similar compared to England. The value for Cliffe was not calculated due to small numbers, which is not compared to England. The value for Cuxton and Halling was not calculated due to small numbers, which is not compared to England. The value for Gillingham Central was 134.5, which is similar compared to England. The value for Gillingham East was 102, which is similar compared to England. The value for Gillingham North was 116.3, which is similar compared to England. The value for Gillingham North East was 91.3, which is similar compared to England. The value for Gillingham South was 157, which is similar compared to England. The value for Gillingham South East was 144.1, which is similar compared to England. The value for Hempstead and Wigmore was 40.3, which is better compared to England. The value for Hoo Peninsula was 106.1, which is similar compared to England. The value for Hoo St Werburgh and High Halstow was 64.2, which is similar compared to England. The value for Horsted was 113.2, which is similar compared to England. The value for Lordswood was 88.6, which is similar compared to England. The value for Luton was not calculated due to small numbers, which is not compared to England. The value for Parkwood East was not calculated due to small numbers, which is not compared to England. The value for Parkwood West was 81.4, which is similar compared to England. The value for Rainham North East was 100.6, which is similar compared to England. The value for Rainham North West was 61.5, which is similar compared to England. The value for Rainham South East was 89.9, which is similar compared to England. The value for Rainham South West was 70.2, which is similar compared to England. The value for Rede Common was 117.1, which is similar compared to England. The value for Rochester East was not calculated due to small numbers, which is not compared to England. The value for Rochester South East was 90.7, which is similar compared to England. The value for Rochester South West was 126.4, which is similar compared to England. The value for Rochester West was 149.1, which is similar compared to England. The value for Settington was not calculated due to small numbers, which is not compared to England. The value for Strood North and Frindsbury was 114.8, which is similar compared to England. The value for Strood South and Temple Marsh was 81.8, which is similar compared to England. The value for Twydall was 95.1, which is similar compared to England. The value for Wainscott and City Estate was 119.3, which is similar compared to England. The value for Walderslade was 84.8, which is similar compared to England. The value for Wayfield was 78.1, which is similar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Standardised mortality ratio.
Original geography: LSOA.
Benchmarking method: </a:t>
            </a:r>
            <a:r>
              <a:rPr lang="en-GB" dirty="0"/>
              <a:t>Exact</a:t>
            </a:r>
            <a:r>
              <a:rPr dirty="0"/>
              <a:t> CI method (95%).
Source: Medway deaths: NHS Digital. Primary Care Mortality Database (PCMD). England deaths: Nomis. Mortality statistics - underlying cause, sex and age.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similar to England.</a:t>
            </a:r>
          </a:p>
        </p:txBody>
      </p:sp>
      <p:pic>
        <p:nvPicPr>
          <p:cNvPr id="6" name="Battenberg" descr="In Medway, the value was 0.9. In England, the value was 1.0.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0.8 in 2016/17 and 0.9 in 2021/22. In England, the value was 0.8 in 2016/17 and 1.0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Rochester West and Borstal ward is 1.3, which is higher compared to England. The value for Rochester East and Warren Wood ward is 1.2, which is higher compared to England. The value for Rainham North ward is 1.2, which is higher compared to England. The value for Rainham South West ward is 1.1, which is similar compared to England. The value for Fort Pitt ward is 1, which is similar compared to England. The value for Fort Horsted ward is 1, which is similar compared to England. The value for Strood West ward is 1, which is similar compared to England. The value for Strood Rural ward is 1, which is similar compared to England. The value for Hempstead and Wigmore ward is 1, which is similar compared to England. The value for Twydall ward is 1, which is similar compared to England. The value for Rainham South East ward is 0.9, which is similar compared to England. The value for Strood North and Frindsbury ward is 0.9, which is similar compared to England. The value for Hoo St Werburgh and High Halstow ward is 0.9, which is similar compared to England. The value for All Saints ward is 0.9, which is similar compared to England. The value for Wayfield and Weeds Wood ward is 0.9, which is similar compared to England. The value for Luton ward is 0.8, which is similar compared to England. The value for Lordswood and Walderslade ward is 0.8, which is similar compared to England. The value for St Mary's Island ward is 0.8, which is similar compared to England. The value for Princes Park ward is 0.8, which is similar compared to England. The value for Watling ward is 0.8, which is similar compared to England. The value for Gillingham South ward is 0.8, which is similar compared to England. The value for Chatham Central and Brompton ward is 0.8, which is similar compared to England. The value for Gillingham North ward is 0.8, which is similar compared to England. The value for Cuxton, Halling and Riverside ward is 0.7, which is simila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1. There are 32 LSOAs in the 0.71 - 0.81 category. There are 34 LSOAs in the 0.81 - 0.87 category. There are 28 LSOAs in the 0.87 - 0.94 category. There are 35 LSOAs in the 0.94 - 1.04 category. There are 32 LSOAs in the 1.04 - 1.39 category. There are 2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1.8. In England, the value was 2.1.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1.5 in 2016/17 and 1.8 in 2021/22. In England, the value was 1.8 in 2016/17 and 2.1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Rainham North ward is 2.3, which is similar compared to England. The value for Rainham South West ward is 2.2, which is similar compared to England. The value for Strood Rural ward is 2.2, which is similar compared to England. The value for Hempstead and Wigmore ward is 2.1, which is similar compared to England. The value for All Saints ward is 2, which is similar compared to England. The value for Hoo St Werburgh and High Halstow ward is 2, which is similar compared to England. The value for Rainham South East ward is 2, which is similar compared to England. The value for Fort Horsted ward is 1.9, which is similar compared to England. The value for Rochester East and Warren Wood ward is 1.9, which is similar compared to England. The value for Rochester West and Borstal ward is 1.9, which is similar compared to England. The value for Twydall ward is 1.8, which is similar compared to England. The value for Wayfield and Weeds Wood ward is 1.8, which is similar compared to England. The value for Lordswood and Walderslade ward is 1.7, which is similar compared to England. The value for Watling ward is 1.6, which is lower compared to England. The value for Fort Pitt ward is 1.6, which is lower compared to England. The value for Strood West ward is 1.6, which is lower compared to England. The value for Strood North and Frindsbury ward is 1.6, which is lower compared to England. The value for Cuxton, Halling and Riverside ward is 1.6, which is similar compared to England. The value for Princes Park ward is 1.6, which is lower compared to England. The value for Luton ward is 1.6, which is lower compared to England. The value for Gillingham South ward is 1.5, which is lower compared to England. The value for Gillingham North ward is 1.4, which is lower compared to England. The value for St Mary's Island ward is 1.4, which is similar compared to England. The value for Chatham Central and Brompton ward is 1.4,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2.1. There are 47 LSOAs in the 1.2 - 1.6 category. There are 26 LSOAs in the 1.6 - 1.7 category. There are 22 LSOAs in the 1.7 - 1.8 category. There are 42 LSOAs in the 1.8 - 2.1 category. There are 26 LSOAs in the 2.1 - 2.4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similar to England.</a:t>
            </a:r>
          </a:p>
        </p:txBody>
      </p:sp>
      <p:pic>
        <p:nvPicPr>
          <p:cNvPr id="6" name="Battenberg" descr="In Medway, the value was 100.7. In England, the value was 100.0. The time period is 2017-21. The value type is standardised mortality ratio."/>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17-21. In Medway, the value was  96.6 in 2013-17 and 100.7 in 2017-21. In England, the value was 100.0 in 2013-17 and 100.0 in 2017-21."/>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Gillingham South ward is 143.9, which is worse compared to England. The value for Chatham Central and Brompton ward is 127.1, which is worse compared to England. The value for Gillingham North ward is 124.7, which is worse compared to England. The value for Strood West ward is 120.3, which is worse compared to England. The value for Luton ward is 118.5, which is similar compared to England. The value for Rochester East and Warren Wood ward is 117.1, which is similar compared to England. The value for Rochester West and Borstal ward is 114.2, which is similar compared to England. The value for All Saints ward is 111, which is similar compared to England. The value for Twydall ward is 108.3, which is similar compared to England. The value for Lordswood and Walderslade ward is 107.6, which is similar compared to England. The value for Fort Horsted ward is 107.3, which is similar compared to England. The value for Wayfield and Weeds Wood ward is 104.2, which is similar compared to England. The value for Watling ward is 102.1, which is similar compared to England. The value for Strood North and Frindsbury ward is 100.8, which is similar compared to England. The value for Hoo St Werburgh and High Halstow ward is 90.2, which is similar compared to England. The value for Fort Pitt ward is 89.1, which is similar compared to England. The value for St Mary's Island ward is 87.7, which is similar compared to England. The value for Rainham South West ward is 87.5, which is similar compared to England. The value for Strood Rural ward is 84.1, which is similar compared to England. The value for Princes Park ward is 83, which is similar compared to England. The value for Rainham North ward is 80.7, which is better compared to England. The value for Rainham South East ward is 77.7, which is better compared to England. The value for Cuxton, Halling and Riverside ward is 76.3, which is similar compared to England. The value for Hempstead and Wigmore ward is 74.7,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7-21 compared to England (100) The value for Broomhill was 71.8, which is better compared to England. The value for Capstone was 91.7, which is similar compared to England. The value for Chatham Central and Rochester Riverside was 150.5, which is worse compared to England. The value for Chatham Maritime was 110.7, which is similar compared to England. The value for Chatham Maritime was 110.7, which is similar compared to England. The value for Chatham South East was 119, which is similar compared to England. The value for Chatham South West was 103.2, which is similar compared to England. The value for Cliffe was 64.3, which is better compared to England. The value for Cuxton and Halling was 76.3, which is similar compared to England. The value for Gillingham Central was 137.1, which is worse compared to England. The value for Gillingham East was 101, which is similar compared to England. The value for Gillingham North was 134.1, which is worse compared to England. The value for Gillingham North East was 108.3, which is similar compared to England. The value for Gillingham South was 163.8, which is worse compared to England. The value for Gillingham South East was 117.1, which is similar compared to England. The value for Hempstead and Wigmore was 79.1, which is better compared to England. The value for Hoo Peninsula was 103.5, which is similar compared to England. The value for Hoo St Werburgh and High Halstow was 89.2, which is similar compared to England. The value for Horsted was 101.4, which is similar compared to England. The value for Lordswood was 123.5, which is similar compared to England. The value for Luton was 136.8, which is worse compared to England. The value for Parkwood East was 73.8, which is similar compared to England. The value for Parkwood West was 79.6, which is similar compared to England. The value for Rainham North East was 91.7, which is similar compared to England. The value for Rainham North West was 72.1, which is better compared to England. The value for Rainham South East was 91.8, which is similar compared to England. The value for Rainham South West was 63.8, which is better compared to England. The value for Rede Common was 122, which is similar compared to England. The value for Rochester East was 111.8, which is similar compared to England. The value for Rochester South East was 84.5, which is similar compared to England. The value for Rochester South West was 120.7, which is similar compared to England. The value for Rochester West was 113.3, which is similar compared to England. The value for Settington was 81.9, which is similar compared to England. The value for Strood North and Frindsbury was 133.3, which is worse compared to England. The value for Strood South and Temple Marsh was 118.7, which is similar compared to England. The value for Twydall was 108.3, which is similar compared to England. The value for Wainscott and City Estate was 97.7, which is similar compared to England. The value for Walderslade was 85.6, which is similar compared to England. The value for Wayfield was 108.3, which is similar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Standardised mortality ratio.
Original geography: LSOA.
Benchmarking method: </a:t>
            </a:r>
            <a:r>
              <a:rPr lang="en-GB" dirty="0"/>
              <a:t>Exact</a:t>
            </a:r>
            <a:r>
              <a:rPr dirty="0"/>
              <a: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higher than England.</a:t>
            </a:r>
          </a:p>
        </p:txBody>
      </p:sp>
      <p:pic>
        <p:nvPicPr>
          <p:cNvPr id="6" name="Battenberg" descr="In Medway, the value was 7.9. In England, the value was 7.3.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7.2 in 2016/17 and 7.9 in 2021/22. In England, the value was 6.7 in 2016/17 and 7.3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All Saints ward is 8.8, which is higher compared to England. The value for Fort Horsted ward is 8.6, which is higher compared to England. The value for Hoo St Werburgh and High Halstow ward is 8.6, which is higher compared to England. The value for Wayfield and Weeds Wood ward is 8.4, which is higher compared to England. The value for Hempstead and Wigmore ward is 8.2, which is higher compared to England. The value for Twydall ward is 8.1, which is similar compared to England. The value for Rainham South East ward is 8.1, which is higher compared to England. The value for Lordswood and Walderslade ward is 8.1, which is higher compared to England. The value for Rainham North ward is 8.1, which is higher compared to England. The value for Rainham South West ward is 8.1, which is similar compared to England. The value for Luton ward is 8, which is similar compared to England. The value for Watling ward is 8, which is higher compared to England. The value for Strood North and Frindsbury ward is 7.9, which is similar compared to England. The value for Fort Pitt ward is 7.9, which is similar compared to England. The value for Princes Park ward is 7.8, which is similar compared to England. The value for Rochester East and Warren Wood ward is 7.8, which is similar compared to England. The value for Chatham Central and Brompton ward is 7.7, which is similar compared to England. The value for Gillingham South ward is 7.7, which is similar compared to England. The value for Strood West ward is 7.7, which is similar compared to England. The value for Strood Rural ward is 7.6, which is similar compared to England. The value for Gillingham North ward is 7.6, which is similar compared to England. The value for Rochester West and Borstal ward is 7.3, which is similar compared to England. The value for St Mary's Island ward is 7, which is similar compared to England. The value for Cuxton, Halling and Riverside ward is 6.8, which is simila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7.3. There are 38 LSOAs in the 6.7 - 7.7 category. There are 31 LSOAs in the 7.7 - 7.9 category. There are 19 LSOAs in the 7.9 - 8 category. There are 49 LSOAs in the 8 - 8.2 category. There are 26 LSOAs in the 8.2 - 9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3.7. In England, the value was 4.0.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3.8 in 2016/17 and 3.7 in 2021/22. In England, the value was 4.1 in 2016/17 and 4.0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Strood Rural ward is 4.9, which is higher compared to England. The value for Rainham North ward is 4.7, which is higher compared to England. The value for Rainham South West ward is 4.5, which is similar compared to England. The value for Rainham South East ward is 4.2, which is similar compared to England. The value for Hempstead and Wigmore ward is 4.2, which is similar compared to England. The value for Fort Horsted ward is 4.1, which is similar compared to England. The value for Wayfield and Weeds Wood ward is 4.1, which is similar compared to England. The value for Luton ward is 3.8, which is similar compared to England. The value for Strood West ward is 3.8, which is similar compared to England. The value for Cuxton, Halling and Riverside ward is 3.8, which is similar compared to England. The value for Rochester East and Warren Wood ward is 3.8, which is similar compared to England. The value for Hoo St Werburgh and High Halstow ward is 3.6, which is similar compared to England. The value for All Saints ward is 3.5, which is similar compared to England. The value for Strood North and Frindsbury ward is 3.5, which is similar compared to England. The value for Twydall ward is 3.5, which is similar compared to England. The value for Chatham Central and Brompton ward is 3.5, which is lower compared to England. The value for Fort Pitt ward is 3.4, which is similar compared to England. The value for Rochester West and Borstal ward is 3.4, which is similar compared to England. The value for Princes Park ward is 3.3, which is similar compared to England. The value for St Mary's Island ward is 3.2, which is similar compared to England. The value for Lordswood and Walderslade ward is 3.1, which is lower compared to England. The value for Gillingham South ward is 2.9, which is lower compared to England. The value for Gillingham North ward is 2.8, which is lower compared to England. The value for Watling ward is 2.8,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4. There are 35 LSOAs in the 2.5 - 3.1 category. There are 32 LSOAs in the 3.1 - 3.5 category. There are 37 LSOAs in the 3.5 - 3.8 category. There are 22 LSOAs in the 3.8 - 4.2 category. There are 37 LSOAs in the 4.2 - 5.3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6.0. In England, the value was 6.5.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2 years, up to 2021/22. In Medway, the value was 5.9 in 2020/21 and 6.0 in 2021/22. In England, the value was 6.4 in 2020/21 and 6.5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All Saints ward is 6.8, which is similar compared to England. The value for Hoo St Werburgh and High Halstow ward is 6.7, which is similar compared to England. The value for Lordswood and Walderslade ward is 6.5, which is similar compared to England. The value for Wayfield and Weeds Wood ward is 6.4, which is similar compared to England. The value for Rainham South West ward is 6.4, which is similar compared to England. The value for Rochester East and Warren Wood ward is 6.4, which is similar compared to England. The value for Rochester West and Borstal ward is 6.3, which is similar compared to England. The value for Rainham North ward is 6.3, which is similar compared to England. The value for Fort Horsted ward is 6.2, which is similar compared to England. The value for Strood Rural ward is 6.1, which is similar compared to England. The value for Rainham South East ward is 6.1, which is similar compared to England. The value for Princes Park ward is 6.1, which is similar compared to England. The value for Hempstead and Wigmore ward is 5.8, which is similar compared to England. The value for Twydall ward is 5.8, which is similar compared to England. The value for Cuxton, Halling and Riverside ward is 5.8, which is similar compared to England. The value for Strood West ward is 5.8, which is lower compared to England. The value for Fort Pitt ward is 5.8, which is lower compared to England. The value for Watling ward is 5.7, which is lower compared to England. The value for Strood North and Frindsbury ward is 5.7, which is lower compared to England. The value for Gillingham North ward is 5.7, which is lower compared to England. The value for Luton ward is 5.5, which is lower compared to England. The value for Gillingham South ward is 5.5, which is lower compared to England. The value for Chatham Central and Brompton ward is 5.2, which is lower compared to England. The value for St Mary's Island ward is 5.2,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6.5. There are 32 LSOAs in the 5 - 5.6 category. There are 35 LSOAs in the 5.6 - 5.8 category. There are 25 LSOAs in the 5.8 - 6.1 category. There are 41 LSOAs in the 6.1 - 6.4 category. There are 30 LSOAs in the 6.4 - 6.9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Content"/>
          <p:cNvSpPr>
            <a:spLocks noGrp="1"/>
          </p:cNvSpPr>
          <p:nvPr>
            <p:ph sz="quarter" idx="14"/>
          </p:nvPr>
        </p:nvSpPr>
        <p:spPr>
          <a:xfrm>
            <a:off x="274459" y="1271741"/>
            <a:ext cx="4669414" cy="4817139"/>
          </a:xfrm>
        </p:spPr>
        <p:txBody>
          <a:bodyPr/>
          <a:lstStyle/>
          <a:p>
            <a:r>
              <a:t>The aim of the Medway health and wellbeing profile is to provide an overview of the current health and wellbeing needs of Medway's residents.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similar to England.</a:t>
            </a:r>
          </a:p>
        </p:txBody>
      </p:sp>
      <p:pic>
        <p:nvPicPr>
          <p:cNvPr id="6" name="Battenberg" descr="In Medway, the value was 1.9. In England, the value was 1.9.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1.9 in 2016/17 and 1.9 in 2021/22. In England, the value was 1.9 in 2016/17 and 1.9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Wayfield and Weeds Wood ward is 2.4, which is higher compared to England. The value for Twydall ward is 2.1, which is similar compared to England. The value for Fort Horsted ward is 2.1, which is similar compared to England. The value for Princes Park ward is 2.1, which is similar compared to England. The value for All Saints ward is 2.1, which is similar compared to England. The value for Hoo St Werburgh and High Halstow ward is 2, which is similar compared to England. The value for Lordswood and Walderslade ward is 2, which is similar compared to England. The value for Strood Rural ward is 2, which is similar compared to England. The value for Rochester East and Warren Wood ward is 2, which is similar compared to England. The value for Strood West ward is 2, which is similar compared to England. The value for Gillingham South ward is 1.9, which is similar compared to England. The value for Watling ward is 1.9, which is similar compared to England. The value for Luton ward is 1.9, which is similar compared to England. The value for Gillingham North ward is 1.9, which is similar compared to England. The value for Fort Pitt ward is 1.9, which is similar compared to England. The value for Rochester West and Borstal ward is 1.9, which is similar compared to England. The value for Rainham North ward is 1.8, which is similar compared to England. The value for Hempstead and Wigmore ward is 1.8, which is similar compared to England. The value for Strood North and Frindsbury ward is 1.8, which is similar compared to England. The value for Chatham Central and Brompton ward is 1.7, which is similar compared to England. The value for Rainham South West ward is 1.7, which is similar compared to England. The value for St Mary's Island ward is 1.6, which is similar compared to England. The value for Rainham South East ward is 1.6, which is similar compared to England. The value for Cuxton, Halling and Riverside ward is 1.4, which is simila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1.9. There are 23 LSOAs in the 1.3 - 1.7 category. There are 51 LSOAs in the 1.7 - 1.9 category. There are 40 LSOAs in the 1.9 - 2 category. There are 29 LSOAs in the 2 - 2.1 category. There are 20 LSOAs in the 2.1 - 2.5 category. There are 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124.3. In England, the value was 100.0. The time period is 2017-21. The value type is standardised mortality ratio."/>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17-21. In Medway, the value was 123.3 in 2013-17 and 124.3 in 2017-21. In England, the value was 100.0 in 2013-17 and 100.0 in 2017-21."/>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Wayfield and Weeds Wood ward is 186.2, which is worse compared to England. The value for Gillingham South ward is 181.8, which is worse compared to England. The value for All Saints ward is 177.1, which is worse compared to England. The value for Watling ward is 156.9, which is worse compared to England. The value for Fort Horsted ward is 156.7, which is worse compared to England. The value for Strood West ward is 147.2, which is worse compared to England. The value for Twydall ward is 145.2, which is worse compared to England. The value for Gillingham North ward is 143.2, which is worse compared to England. The value for Chatham Central and Brompton ward is 141.1, which is worse compared to England. The value for Princes Park ward is 135, which is worse compared to England. The value for Strood Rural ward is 126.3, which is worse compared to England. The value for Fort Pitt ward is 122.7, which is similar compared to England. The value for Luton ward is 120.8, which is similar compared to England. The value for Rochester East and Warren Wood ward is 120.1, which is similar compared to England. The value for Strood North and Frindsbury ward is 112.8, which is similar compared to England. The value for Rainham South East ward is 112.2, which is similar compared to England. The value for Rainham North ward is 110.5, which is similar compared to England. The value for Hoo St Werburgh and High Halstow ward is 106, which is similar compared to England. The value for Rainham South West ward is 96.9, which is similar compared to England. The value for Lordswood and Walderslade ward is 89.8, which is similar compared to England. The value for Hempstead and Wigmore ward is 89.5, which is similar compared to England. The value for Rochester West and Borstal ward is 85.4, which is similar compared to England. The value for Cuxton, Halling and Riverside ward is 67.6, which is similar compared to England. The value for St Mary's Island ward is not calculated due to small numbers, which is not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7-21 compared to England (100) The value for Broomhill was 96.1, which is similar compared to England. The value for Capstone was 130.9, which is similar compared to England. The value for Chatham Central and Rochester Riverside was 139.5, which is worse compared to England. The value for Chatham Maritime was 130.5, which is similar compared to England. The value for Chatham Maritime was 130.5, which is similar compared to England. The value for Chatham South East was 161.4, which is worse compared to England. The value for Chatham South West was 149.4, which is worse compared to England. The value for Cliffe was 109.3, which is similar compared to England. The value for Cuxton and Halling was 67.6, which is similar compared to England. The value for Gillingham Central was 245.3, which is worse compared to England. The value for Gillingham East was 176.8, which is worse compared to England. The value for Gillingham North was 119.1, which is similar compared to England. The value for Gillingham North East was 157.9, which is worse compared to England. The value for Gillingham South was 134.8, which is similar compared to England. The value for Gillingham South East was 163.1, which is worse compared to England. The value for Hempstead and Wigmore was 99.6, which is similar compared to England. The value for Hoo Peninsula was 148.7, which is worse compared to England. The value for Hoo St Werburgh and High Halstow was 104.7, which is similar compared to England. The value for Horsted was 137.9, which is worse compared to England. The value for Lordswood was 94.7, which is similar compared to England. The value for Luton was 149.9, which is worse compared to England. The value for Parkwood East was 98.2, which is similar compared to England. The value for Parkwood West was 118.5, which is similar compared to England. The value for Rainham North East was 141.7, which is worse compared to England. The value for Rainham North West was 86.8, which is similar compared to England. The value for Rainham South East was 106, which is similar compared to England. The value for Rainham South West was 64.1, which is better compared to England. The value for Rede Common was 162.8, which is worse compared to England. The value for Rochester East was 98.1, which is similar compared to England. The value for Rochester South East was 110.2, which is similar compared to England. The value for Rochester South West was 109.6, which is similar compared to England. The value for Rochester West was 75.9, which is similar compared to England. The value for Settington was 127, which is similar compared to England. The value for Strood North and Frindsbury was 131.7, which is similar compared to England. The value for Strood South and Temple Marsh was 131.5, which is similar compared to England. The value for Twydall was 145.2, which is worse compared to England. The value for Wainscott and City Estate was 137.8, which is worse compared to England. The value for Walderslade was 162.4, which is worse compared to England. The value for Wayfield was 126.6, which is similar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Standardised mortality ratio.
Original geography: LSOA.
Benchmarking method: </a:t>
            </a:r>
            <a:r>
              <a:rPr lang="en-GB" dirty="0"/>
              <a:t>Exact</a:t>
            </a:r>
            <a:r>
              <a:rPr dirty="0"/>
              <a:t> CI method (95%).
Source: Medway deaths: NHS Digital. Primary Care Mortality Database (PCMD). England deaths: Nomis. Mortality statistics - underlying cause, sex and age.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higher than England.</a:t>
            </a:r>
          </a:p>
        </p:txBody>
      </p:sp>
      <p:pic>
        <p:nvPicPr>
          <p:cNvPr id="6" name="Battenberg" descr="In Medway, the value was 0.9. In England, the value was 0.8.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0.9 in 2016/17 and 0.9 in 2021/22. In England, the value was 0.8 in 2016/17 and 0.8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Twydall ward is 1, which is similar compared to England. The value for St Mary's Island ward is 1, which is similar compared to England. The value for Rochester East and Warren Wood ward is 1, which is similar compared to England. The value for Fort Pitt ward is 1, which is similar compared to England. The value for Luton ward is 1, which is similar compared to England. The value for Wayfield and Weeds Wood ward is 0.9, which is similar compared to England. The value for Chatham Central and Brompton ward is 0.9, which is similar compared to England. The value for Rochester West and Borstal ward is 0.9, which is similar compared to England. The value for Fort Horsted ward is 0.9, which is similar compared to England. The value for Gillingham North ward is 0.9, which is similar compared to England. The value for Hempstead and Wigmore ward is 0.9, which is similar compared to England. The value for Rainham South East ward is 0.9, which is similar compared to England. The value for Watling ward is 0.9, which is similar compared to England. The value for Princes Park ward is 0.9, which is similar compared to England. The value for All Saints ward is 0.9, which is similar compared to England. The value for Rainham North ward is 0.9, which is similar compared to England. The value for Hoo St Werburgh and High Halstow ward is 0.9, which is similar compared to England. The value for Strood North and Frindsbury ward is 0.9, which is similar compared to England. The value for Rainham South West ward is 0.9, which is similar compared to England. The value for Gillingham South ward is 0.8, which is similar compared to England. The value for Lordswood and Walderslade ward is 0.8, which is similar compared to England. The value for Strood Rural ward is 0.8, which is similar compared to England. The value for Strood West ward is 0.8, which is similar compared to England. The value for Cuxton, Halling and Riverside ward is 0.7, which is simila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0.8. There are 27 LSOAs in the 0.66 - 0.85 category. There are 25 LSOAs in the 0.85 - 0.89 category. There are 41 LSOAs in the 0.89 - 0.92 category. There are 28 LSOAs in the 0.92 - 0.96 category. There are 24 LSOAs in the 0.96 - 1.02 category. There are 18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1,184. In England, the value was   887. The time period is 2021/22. The value type is directly standardised rate per 100,000."/>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10 years, up to 2021/22. In Medway, the value was  957.3 in 2012/13 and 1184.0 in 2021/22. In England, the value was  911.8 in 2012/13 and  887.3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Wayfield and Weeds Wood ward is 1776.2, which is worse compared to England. The value for Luton ward is 1716.2, which is worse compared to England. The value for All Saints ward is 1705.4, which is worse compared to England. The value for Fort Pitt ward is 1582.3, which is worse compared to England. The value for Gillingham North ward is 1571.2, which is worse compared to England. The value for St Mary's Island ward is 1544.3, which is worse compared to England. The value for Chatham Central and Brompton ward is 1511, which is worse compared to England. The value for Gillingham South ward is 1353.1, which is worse compared to England. The value for Fort Horsted ward is 1316.4, which is worse compared to England. The value for Rochester East and Warren Wood ward is 1298.1, which is worse compared to England. The value for Lordswood and Walderslade ward is 1268.2, which is worse compared to England. The value for Hoo St Werburgh and High Halstow ward is 1230.3, which is worse compared to England. The value for Strood West ward is 1220.9, which is worse compared to England. The value for Cuxton, Halling and Riverside ward is 1128.7, which is similar compared to England. The value for Strood Rural ward is 1096.6, which is worse compared to England. The value for Twydall ward is 1069.7, which is similar compared to England. The value for Strood North and Frindsbury ward is 1046.8, which is similar compared to England. The value for Watling ward is 1000.9, which is similar compared to England. The value for Rainham North ward is 968.2, which is similar compared to England. The value for Rainham South East ward is 946.4, which is similar compared to England. The value for Princes Park ward is 900.3, which is similar compared to England. The value for Rochester West and Borstal ward is 885.1, which is similar compared to England. The value for Hempstead and Wigmore ward is 877.1, which is similar compared to England. The value for Rainham South West ward is 618.1,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887.3. There are 29 LSOAs in the 547 - 892 category. There are 29 LSOAs in the 892 - 1126 category. There are 28 LSOAs in the 1126 - 1391 category. There are 29 LSOAs in the 1391 - 1736 category. There are 29 LSOAs in the 1736 - 3702 category. There are 19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a:t>
            </a:r>
            <a:r>
              <a:rPr lang="en-GB" dirty="0"/>
              <a:t>Exact</a:t>
            </a:r>
            <a:r>
              <a:rPr dirty="0"/>
              <a:t>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111.0. In England, the value was 100.0. The time period is 2017-21. The value type is standardised mortality ratio."/>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17-21. In Medway, the value was 108.2 in 2013-17 and 111.0 in 2017-21. In England, the value was 100.0 in 2013-17 and 100.0 in 2017-21."/>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Watling ward is 142.9, which is worse compared to England. The value for Chatham Central and Brompton ward is 141.9, which is worse compared to England. The value for Gillingham South ward is 140, which is worse compared to England. The value for Gillingham North ward is 133, which is worse compared to England. The value for Fort Horsted ward is 128.1, which is worse compared to England. The value for Rochester East and Warren Wood ward is 126.3, which is worse compared to England. The value for Strood West ward is 121.5, which is worse compared to England. The value for Luton ward is 119, which is worse compared to England. The value for Strood North and Frindsbury ward is 116.2, which is worse compared to England. The value for Wayfield and Weeds Wood ward is 115, which is worse compared to England. The value for All Saints ward is 114.7, which is worse compared to England. The value for Fort Pitt ward is 112.1, which is worse compared to England. The value for Twydall ward is 109.3, which is worse compared to England. The value for Strood Rural ward is 106.8, which is similar compared to England. The value for Rochester West and Borstal ward is 105.3, which is similar compared to England. The value for Hoo St Werburgh and High Halstow ward is 103.5, which is similar compared to England. The value for Princes Park ward is 101.6, which is similar compared to England. The value for Lordswood and Walderslade ward is 96.9, which is similar compared to England. The value for St Mary's Island ward is 92.4, which is similar compared to England. The value for Rainham North ward is 92.4, which is better compared to England. The value for Rainham South East ward is 89.2, which is better compared to England. The value for Hempstead and Wigmore ward is 88.8, which is better compared to England. The value for Cuxton, Halling and Riverside ward is 81.5, which is better compared to England. The value for Rainham South West ward is 80.9,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7-21 compared to England (100) The value for Broomhill was 83.1, which is better compared to England. The value for Capstone was 101.3, which is similar compared to England. The value for Chatham Central and Rochester Riverside was 143.7, which is worse compared to England. The value for Chatham Maritime was 105.5, which is similar compared to England. The value for Chatham Maritime was 105.5, which is similar compared to England. The value for Chatham South East was 127.6, which is worse compared to England. The value for Chatham South West was 133.8, which is worse compared to England. The value for Cliffe was 78.1, which is better compared to England. The value for Cuxton and Halling was 81.5, which is better compared to England. The value for Gillingham Central was 148.2, which is worse compared to England. The value for Gillingham East was 121.2, which is worse compared to England. The value for Gillingham North was 134.2, which is worse compared to England. The value for Gillingham North East was 128.3, which is worse compared to England. The value for Gillingham South was 143.3, which is worse compared to England. The value for Gillingham South East was 180, which is worse compared to England. The value for Hempstead and Wigmore was 94.3, which is similar compared to England. The value for Hoo Peninsula was 112.9, which is worse compared to England. The value for Hoo St Werburgh and High Halstow was 101.3, which is similar compared to England. The value for Horsted was 118.9, which is worse compared to England. The value for Lordswood was 106.2, which is similar compared to England. The value for Luton was 130, which is worse compared to England. The value for Parkwood East was 86.3, which is similar compared to England. The value for Parkwood West was 90.6, which is similar compared to England. The value for Rainham North East was 106.9, which is similar compared to England. The value for Rainham North West was 80.9, which is better compared to England. The value for Rainham South East was 82.7, which is better compared to England. The value for Rainham South West was 70.6, which is better compared to England. The value for Rede Common was 121.7, which is worse compared to England. The value for Rochester East was 104.1, which is similar compared to England. The value for Rochester South East was 120.9, which is worse compared to England. The value for Rochester South West was 122.2, which is worse compared to England. The value for Rochester West was 94.2, which is similar compared to England. The value for Settington was 103.5, which is similar compared to England. The value for Strood North and Frindsbury was 152.5, which is worse compared to England. The value for Strood South and Temple Marsh was 121.3, which is worse compared to England. The value for Twydall was 109.3, which is worse compared to England. The value for Wainscott and City Estate was 127, which is worse compared to England. The value for Walderslade was 99.2, which is similar compared to England. The value for Wayfield was 123.1, which is worse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Standardised mortality ratio.
Original geography: LSOA.
Benchmarking method: </a:t>
            </a:r>
            <a:r>
              <a:rPr lang="en-GB" dirty="0"/>
              <a:t>Exact</a:t>
            </a:r>
            <a:r>
              <a:rPr dirty="0"/>
              <a:t> CI method (95%).
Source: Medway deaths: NHS Digital. Primary Care Mortality Database (PCMD). England deaths: Nomis. Mortality statistics - underlying cause, sex and age.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lower than England.</a:t>
            </a:r>
          </a:p>
        </p:txBody>
      </p:sp>
      <p:pic>
        <p:nvPicPr>
          <p:cNvPr id="6" name="Battenberg" descr="In Medway, the value was 0.5. In England, the value was 0.7.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21/22. In Medway, the value was 0.5 in 2016/17 and 0.5 in 2021/22. In England, the value was 0.8 in 2016/17 and 0.7 in 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highest to lowest. The value for St Mary's Island ward is 0.9, which is similar compared to England. The value for Rochester East and Warren Wood ward is 0.7, which is similar compared to England. The value for Rochester West and Borstal ward is 0.7, which is similar compared to England. The value for Fort Pitt ward is 0.7, which is similar compared to England. The value for Gillingham South ward is 0.6, which is similar compared to England. The value for Gillingham North ward is 0.6, which is similar compared to England. The value for All Saints ward is 0.6, which is similar compared to England. The value for Hoo St Werburgh and High Halstow ward is 0.6, which is similar compared to England. The value for Strood Rural ward is 0.6, which is similar compared to England. The value for Rainham North ward is 0.6, which is similar compared to England. The value for Chatham Central and Brompton ward is 0.6, which is similar compared to England. The value for Strood North and Frindsbury ward is 0.6, which is similar compared to England. The value for Twydall ward is 0.5, which is similar compared to England. The value for Fort Horsted ward is 0.5, which is similar compared to England. The value for Princes Park ward is 0.5, which is similar compared to England. The value for Rainham South West ward is 0.5, which is similar compared to England. The value for Luton ward is 0.5, which is similar compared to England. The value for Watling ward is 0.5, which is lower compared to England. The value for Hempstead and Wigmore ward is 0.5, which is similar compared to England. The value for Lordswood and Walderslade ward is 0.4, which is lower compared to England. The value for Wayfield and Weeds Wood ward is 0.4, which is lower compared to England. The value for Rainham South East ward is 0.4, which is lower compared to England. The value for Strood West ward is 0.4, which is lower compared to England. The value for Cuxton, Halling and Riverside ward is 0.3, which is low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1/22. The value for England was 0.7. There are 14 LSOAs in the 0.49 - 0.57 category. There are 12 LSOAs in the 0.57 - 0.6 category. There are 15 LSOAs in the 0.6 - 0.64 category. There are 10 LSOAs in the 0.64 - 0.72 category. There are 13 LSOAs in the 0.72 - 0.92 category. There are 99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better than England.</a:t>
            </a:r>
          </a:p>
        </p:txBody>
      </p:sp>
      <p:pic>
        <p:nvPicPr>
          <p:cNvPr id="6" name="Battenberg" descr="In Medway, the value was 1,857. In England, the value was 2,127. The time period is 2019/20-21/22. The value type is directly standardised rate per 100,000."/>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8 years, up to 2019/20-21/22. In Medway, the value was 2018.9 in 2012/13-14/15 and 1856.6 in 2019/20-21/22. In England, the value was 2204.5 in 2012/13-14/15 and 2127.2 in 2019/20-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Chatham Central and Brompton ward is 3085.9, which is worse compared to England. The value for St Mary's Island ward is 2519.1, which is similar compared to England. The value for Luton ward is 2384.9, which is similar compared to England. The value for Lordswood and Walderslade ward is 2089, which is similar compared to England. The value for Strood North and Frindsbury ward is 2015.1, which is similar compared to England. The value for Hoo St Werburgh and High Halstow ward is 1990.9, which is similar compared to England. The value for Rainham South East ward is 1987.7, which is similar compared to England. The value for Rainham South West ward is 1935.6, which is similar compared to England. The value for Cuxton, Halling and Riverside ward is 1925.5, which is similar compared to England. The value for All Saints ward is 1907.4, which is similar compared to England. The value for Watling ward is 1901.9, which is similar compared to England. The value for Wayfield and Weeds Wood ward is 1901.5, which is similar compared to England. The value for Rochester East and Warren Wood ward is 1883.1, which is similar compared to England. The value for Twydall ward is 1727.1, which is similar compared to England. The value for Strood West ward is 1708.9, which is better compared to England. The value for Gillingham North ward is 1664.3, which is better compared to England. The value for Fort Pitt ward is 1639.6, which is better compared to England. The value for Rainham North ward is 1636.1, which is better compared to England. The value for Gillingham South ward is 1628.6, which is better compared to England. The value for Strood Rural ward is 1619.2, which is better compared to England. The value for Fort Horsted ward is 1618.8, which is similar compared to England. The value for Princes Park ward is 1609.4, which is similar compared to England. The value for Rochester West and Borstal ward is 1589.2, which is better compared to England. The value for Hempstead and Wigmore ward is 1518.8,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19/20-21/22. The value for England was 2127.2. There are 22 LSOAs in the 896 - 1502 category. There are 21 LSOAs in the 1502 - 1807 category. There are 21 LSOAs in the 1807 - 2128 category. There are 21 LSOAs in the 2128 - 2415 category. There are 22 LSOAs in the 2415 - 6278 category. There are 56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Directly standardised rate per 100,000.
Original geography: LSOA.
Benchmarking method: </a:t>
            </a:r>
            <a:r>
              <a:rPr lang="en-GB" dirty="0"/>
              <a:t>Exact</a:t>
            </a:r>
            <a:r>
              <a:rPr dirty="0"/>
              <a:t> CI method (95%).
Source: NHS Digital, Hospital Episode Statistics (HES).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MSOA, and ward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indicator values: 2011 and 2021 Lower layer Super Output Areas (LSOAs), 2011 Middle layer Super Output Area (MSOA), and GP practice (GP).</a:t>
            </a:r>
          </a:p>
          <a:p>
            <a:pPr lvl="1"/>
            <a:r>
              <a:t>LSOA</a:t>
            </a:r>
          </a:p>
          <a:p>
            <a:pPr lvl="2"/>
            <a:r>
              <a:t>LSOAs have an average population of 1,500 people or 650 households.
There are 163 LSOAs within Medway (based on 2011 LSOAs).</a:t>
            </a:r>
          </a:p>
          <a:p>
            <a:pPr lvl="1"/>
            <a:r>
              <a:t>MSOA</a:t>
            </a:r>
          </a:p>
          <a:p>
            <a:pPr lvl="2"/>
            <a:r>
              <a:t>MSOAs have an average population of 7,500 residents or 4,000 households.
There are 38 MSOAs within Medway (based on 2011 MSOAs).</a:t>
            </a:r>
          </a:p>
          <a:p>
            <a:pPr lvl="1"/>
            <a:r>
              <a:t>LSOA/MSOA to ward</a:t>
            </a:r>
          </a:p>
          <a:p>
            <a:pPr lvl="2"/>
            <a:r>
              <a:t>To calculate values for wards,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609. In England, the value was 564. The time period is 2017/18-21/22. The value type is directly standardised rate per 100,000."/>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6 years, up to 2017/18-21/22. In Medway, the value was 625.3 in 2012/13-16/17 and 609.1 in 2017/18-21/22. In England, the value was 607.7 in 2012/13-16/17 and 563.6 in 2017/18-21/22."/>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Chatham Central and Brompton ward is 1037, which is worse compared to England. The value for Luton ward is 849.6, which is worse compared to England. The value for Rochester East and Warren Wood ward is 752.6, which is worse compared to England. The value for Watling ward is 736.6, which is worse compared to England. The value for Wayfield and Weeds Wood ward is 701, which is similar compared to England. The value for Rainham South East ward is 656.8, which is similar compared to England. The value for Hoo St Werburgh and High Halstow ward is 642.9, which is similar compared to England. The value for Cuxton, Halling and Riverside ward is 614.2, which is similar compared to England. The value for Strood North and Frindsbury ward is 598.5, which is similar compared to England. The value for All Saints ward is 595.1, which is similar compared to England. The value for Hempstead and Wigmore ward is 594.6, which is similar compared to England. The value for Fort Horsted ward is 592.6, which is similar compared to England. The value for Twydall ward is 589.4, which is similar compared to England. The value for Gillingham North ward is 584.4, which is similar compared to England. The value for Rainham South West ward is 569.7, which is similar compared to England. The value for Gillingham South ward is 549.3, which is similar compared to England. The value for Rochester West and Borstal ward is 542, which is similar compared to England. The value for Fort Pitt ward is 518.1, which is similar compared to England. The value for Lordswood and Walderslade ward is 512.7, which is similar compared to England. The value for Strood Rural ward is 498.3, which is similar compared to England. The value for Rainham North ward is 492.7, which is similar compared to England. The value for Strood West ward is 450.7, which is similar compared to England. The value for Princes Park ward is 427, which is similar compared to England. The value for St Mary's Island ward is not calculated due to small numbers, which is not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17/18-21/22. The value for England was 563.6. There are 9 LSOAs in the 389 - 600 category. There are 8 LSOAs in the 600 - 739 category. There are 9 LSOAs in the 739 - 833 category. There are 8 LSOAs in the 833 - 992 category. There are 9 LSOAs in the 992 - 2355 category. There are 120 LSOAs in the not compared category.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rPr dirty="0"/>
              <a:t>Value type: Directly standardised rate per 100,000.
Original geography: LSOA.
Benchmarking method: </a:t>
            </a:r>
            <a:r>
              <a:rPr lang="en-GB" dirty="0"/>
              <a:t>Exact</a:t>
            </a:r>
            <a:r>
              <a:rPr dirty="0"/>
              <a:t> CI method (95%).
Source: NHS Digital, Hospital Episode Statistics (HES).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78.2. In England, the value was 79.2. The time period is 2017-21. The value type is years."/>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17-21. In Medway, the value was 78.6 in 2013-17 and 78.2 in 2017-21. In England, the value was 79.4 in 2013-17 and 79.2 in 2017-21."/>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Chatham Central and Brompton ward is 73.4, which is worse compared to England. The value for Gillingham South ward is 74.8, which is worse compared to England. The value for Gillingham North ward is 75.6, which is worse compared to England. The value for Strood West ward is 76.2, which is worse compared to England. The value for Luton ward is 76.3, which is worse compared to England. The value for Twydall ward is 76.5, which is worse compared to England. The value for All Saints ward is 76.5, which is similar compared to England. The value for Watling ward is 77.1, which is worse compared to England. The value for Fort Pitt ward is 77.1, which is worse compared to England. The value for Rochester East and Warren Wood ward is 77.5, which is worse compared to England. The value for Wayfield and Weeds Wood ward is 77.6, which is worse compared to England. The value for Hoo St Werburgh and High Halstow ward is 78.4, which is similar compared to England. The value for Princes Park ward is 78.5, which is similar compared to England. The value for Fort Horsted ward is 78.8, which is similar compared to England. The value for Rochester West and Borstal ward is 79.1, which is similar compared to England. The value for Strood North and Frindsbury ward is 79.2, which is similar compared to England. The value for Rainham North ward is 79.3, which is similar compared to England. The value for Strood Rural ward is 79.8, which is similar compared to England. The value for St Mary's Island ward is 79.9, which is similar compared to England. The value for Lordswood and Walderslade ward is 80.6, which is better compared to England. The value for Rainham South West ward is 81.5, which is similar compared to England. The value for Rainham South East ward is 81.6, which is better compared to England. The value for Hempstead and Wigmore ward is 83.3, which is better compared to England. The value for Cuxton, Halling and Riverside ward is 83.5,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7-21 compared to England (79.2) The value for Broomhill was 82.9, which is better compared to England. The value for Capstone was 78.4, which is similar compared to England. The value for Chatham Central and Rochester Riverside was 72, which is worse compared to England. The value for Chatham Maritime was 78.5, which is similar compared to England. The value for Chatham Maritime was 78.5, which is similar compared to England. The value for Chatham South East was 75.2, which is worse compared to England. The value for Chatham South West was 74.9, which is worse compared to England. The value for Cliffe was 83, which is better compared to England. The value for Cuxton and Halling was 83.5, which is better compared to England. The value for Gillingham Central was 73.8, which is worse compared to England. The value for Gillingham East was 77.7, which is similar compared to England. The value for Gillingham North was 75.6, which is worse compared to England. The value for Gillingham North East was 76, which is worse compared to England. The value for Gillingham South was 74.5, which is worse compared to England. The value for Gillingham South East was 74.9, which is worse compared to England. The value for Hempstead and Wigmore was 83.2, which is better compared to England. The value for Hoo Peninsula was 76.5, which is worse compared to England. The value for Hoo St Werburgh and High Halstow was 78.9, which is similar compared to England. The value for Horsted was 79.5, which is similar compared to England. The value for Lordswood was 79.5, which is similar compared to England. The value for Luton was 74.9, which is worse compared to England. The value for Parkwood East was 83.2, which is better compared to England. The value for Parkwood West was 81.2, which is better compared to England. The value for Rainham North East was 77.2, which is worse compared to England. The value for Rainham North West was 81.4, which is better compared to England. The value for Rainham South East was 81.9, which is similar compared to England. The value for Rainham South West was 83, which is better compared to England. The value for Rede Common was 76, which is worse compared to England. The value for Rochester East was 79, which is similar compared to England. The value for Rochester South East was 79.2, which is similar compared to England. The value for Rochester South West was 78.2, which is similar compared to England. The value for Rochester West was 79.2, which is similar compared to England. The value for Settington was 79.4, which is similar compared to England. The value for Strood North and Frindsbury was 76.3, which is worse compared to England. The value for Strood South and Temple Marsh was 76.3, which is worse compared to England. The value for Twydall was 76.5, which is worse compared to England. The value for Wainscott and City Estate was 78.4, which is similar compared to England. The value for Walderslade was 80.2, which is similar compared to England. The value for Wayfield was 76.9, which is worse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82.0. In England, the value was 83.0. The time period is 2017-21. The value type is years."/>
          <p:cNvPicPr>
            <a:picLocks noGrp="1"/>
          </p:cNvPicPr>
          <p:nvPr>
            <p:ph sz="quarter" idx="21"/>
          </p:nvPr>
        </p:nvPicPr>
        <p:blipFill>
          <a:blip r:embed="rId2" cstate="print"/>
          <a:stretch>
            <a:fillRect/>
          </a:stretch>
        </p:blipFill>
        <p:spPr>
          <a:xfrm>
            <a:off x="119336" y="2458656"/>
            <a:ext cx="3384376" cy="1762432"/>
          </a:xfrm>
          <a:prstGeom prst="rect">
            <a:avLst/>
          </a:prstGeom>
        </p:spPr>
      </p:pic>
      <p:pic>
        <p:nvPicPr>
          <p:cNvPr id="7" name="Trend" descr="The trend plot shows the indicator values for Medway and England over the last 5 years, up to 2017-21. In Medway, the value was 82.2 in 2013-17 and 82.0 in 2017-21. In England, the value was 83.1 in 2013-17 and 83.0 in 2017-21."/>
          <p:cNvPicPr>
            <a:picLocks noGrp="1"/>
          </p:cNvPicPr>
          <p:nvPr>
            <p:ph sz="quarter" idx="17"/>
          </p:nvPr>
        </p:nvPicPr>
        <p:blipFill>
          <a:blip r:embed="rId3" cstate="print"/>
          <a:stretch>
            <a:fillRect/>
          </a:stretch>
        </p:blipFill>
        <p:spPr>
          <a:xfrm>
            <a:off x="120937" y="4330864"/>
            <a:ext cx="3382774" cy="2415365"/>
          </a:xfrm>
          <a:prstGeom prst="rect">
            <a:avLst/>
          </a:prstGeom>
        </p:spPr>
      </p:pic>
      <p:pic>
        <p:nvPicPr>
          <p:cNvPr id="8" name="Barplot" descr="The bar plot shows the values for all wards in Medway ordered from worst to best. The value for Watling ward is 79.1, which is worse compared to England. The value for Gillingham South ward is 79.7, which is worse compared to England. The value for Gillingham North ward is 79.8, which is worse compared to England. The value for Chatham Central and Brompton ward is 79.8, which is worse compared to England. The value for Fort Pitt ward is 80.3, which is worse compared to England. The value for Fort Horsted ward is 80.6, which is worse compared to England. The value for Rochester East and Warren Wood ward is 80.8, which is worse compared to England. The value for Luton ward is 81.1, which is similar compared to England. The value for Strood North and Frindsbury ward is 81.5, which is worse compared to England. The value for Strood West ward is 81.6, which is worse compared to England. The value for Wayfield and Weeds Wood ward is 81.7, which is similar compared to England. The value for All Saints ward is 82.3, which is similar compared to England. The value for Twydall ward is 82.5, which is similar compared to England. The value for Strood Rural ward is 82.8, which is similar compared to England. The value for Rochester West and Borstal ward is 83.3, which is similar compared to England. The value for Hoo St Werburgh and High Halstow ward is 83.3, which is similar compared to England. The value for Rainham South East ward is 83.6, which is similar compared to England. The value for Princes Park ward is 83.8, which is similar compared to England. The value for St Mary's Island ward is 83.8, which is similar compared to England. The value for Lordswood and Walderslade ward is 83.9, which is similar compared to England. The value for Hempstead and Wigmore ward is 85, which is better compared to England. The value for Cuxton, Halling and Riverside ward is 85.1, which is similar compared to England. The value for Rainham North ward is 85.7, which is better compared to England. The value for Rainham South West ward is 85.9, which is better compared to England. "/>
          <p:cNvPicPr>
            <a:picLocks noGrp="1"/>
          </p:cNvPicPr>
          <p:nvPr>
            <p:ph sz="quarter" idx="13"/>
          </p:nvPr>
        </p:nvPicPr>
        <p:blipFill>
          <a:blip r:embed="rId4"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17-21 compared to England (83) The value for Broomhill was 85.8, which is better compared to England. The value for Capstone was 84.6, which is similar compared to England. The value for Chatham Central and Rochester Riverside was 80.8, which is similar compared to England. The value for Chatham Maritime was 82.9, which is similar compared to England. The value for Chatham Maritime was 82.9, which is similar compared to England. The value for Chatham South East was 80, which is worse compared to England. The value for Chatham South West was 79, which is worse compared to England. The value for Cliffe was 87, which is better compared to England. The value for Cuxton and Halling was 85.1, which is similar compared to England. The value for Gillingham Central was 78.7, which is worse compared to England. The value for Gillingham East was 80.7, which is worse compared to England. The value for Gillingham North was 80, which is worse compared to England. The value for Gillingham North East was 80.2, which is worse compared to England. The value for Gillingham South was 80.6, which is worse compared to England. The value for Gillingham South East was 77.2, which is worse compared to England. The value for Hempstead and Wigmore was 84.3, which is better compared to England. The value for Hoo Peninsula was 82.7, which is similar compared to England. The value for Hoo St Werburgh and High Halstow was 83.5, which is similar compared to England. The value for Horsted was 80.6, which is worse compared to England. The value for Lordswood was 83, which is similar compared to England. The value for Luton was 80.6, which is similar compared to England. The value for Parkwood East was 83.8, which is similar compared to England. The value for Parkwood West was 83.2, which is similar compared to England. The value for Rainham North East was 84.6, which is similar compared to England. The value for Rainham North West was 86.9, which is better compared to England. The value for Rainham South East was 85.4, which is better compared to England. The value for Rainham South West was 88.3, which is better compared to England. The value for Rede Common was 81.5, which is similar compared to England. The value for Rochester East was 83.3, which is similar compared to England. The value for Rochester South East was 80.5, which is worse compared to England. The value for Rochester South West was 81.8, which is similar compared to England. The value for Rochester West was 84, which is similar compared to England. The value for Settington was 82.2, which is similar compared to England. The value for Strood North and Frindsbury was 78.8, which is worse compared to England. The value for Strood South and Temple Marsh was 81.6, which is similar compared to England. The value for Twydall was 82.5, which is similar compared to England. The value for Wainscott and City Estate was 81.2, which is worse compared to England. The value for Walderslade was 83.4, which is similar compared to England. The value for Wayfield was 81.4, which is worse compared to England. "/>
          <p:cNvPicPr>
            <a:picLocks noGrp="1"/>
          </p:cNvPicPr>
          <p:nvPr>
            <p:ph sz="quarter" idx="18"/>
          </p:nvPr>
        </p:nvPicPr>
        <p:blipFill>
          <a:blip r:embed="rId5"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worse than England.</a:t>
            </a:r>
          </a:p>
        </p:txBody>
      </p:sp>
      <p:pic>
        <p:nvPicPr>
          <p:cNvPr id="6" name="Battenberg" descr="In Medway, the value was 5.5. In England, the value was 5.0. The time period is 2021/22.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sp>
        <p:nvSpPr>
          <p:cNvPr id="7" name="Trend"/>
          <p:cNvSpPr>
            <a:spLocks noGrp="1"/>
          </p:cNvSpPr>
          <p:nvPr>
            <p:ph sz="quarter" idx="17"/>
          </p:nvPr>
        </p:nvSpPr>
        <p:spPr>
          <a:xfrm>
            <a:off x="120937" y="4330864"/>
            <a:ext cx="3382774" cy="2415365"/>
          </a:xfrm>
        </p:spPr>
        <p:txBody>
          <a:bodyPr/>
          <a:lstStyle/>
          <a:p>
            <a:r>
              <a:t>No trend data available.</a:t>
            </a:r>
          </a:p>
        </p:txBody>
      </p:sp>
      <p:pic>
        <p:nvPicPr>
          <p:cNvPr id="8" name="Barplot" descr="The bar plot shows the values for all wards in Medway ordered from worst to best. The value for Luton ward is 11.6, which is worse compared to England. The value for Gillingham South ward is 8.4, which is worse compared to England. The value for Fort Pitt ward is 8.4, which is worse compared to England. The value for Chatham Central and Brompton ward is 6.7, which is worse compared to England. The value for Gillingham North ward is 6.5, which is worse compared to England. The value for Watling ward is 6.3, which is worse compared to England. The value for Wayfield and Weeds Wood ward is 5.9, which is worse compared to England. The value for Twydall ward is 5.8, which is worse compared to England. The value for Strood West ward is 5.7, which is worse compared to England. The value for Rochester East and Warren Wood ward is 5.5, which is similar compared to England. The value for Rochester West and Borstal ward is 5.5, which is similar compared to England. The value for All Saints ward is 5.4, which is similar compared to England. The value for Strood North and Frindsbury ward is 5.3, which is similar compared to England. The value for St Mary's Island ward is 4.8, which is similar compared to England. The value for Rainham North ward is 4.5, which is better compared to England. The value for Princes Park ward is 3.9, which is better compared to England. The value for Hoo St Werburgh and High Halstow ward is 3.8, which is better compared to England. The value for Lordswood and Walderslade ward is 3.7, which is better compared to England. The value for Fort Horsted ward is 3.6, which is better compared to England. The value for Strood Rural ward is 3.5, which is better compared to England. The value for Rainham South West ward is 2.9, which is better compared to England. The value for Rainham South East ward is 2.9, which is better compared to England. The value for Cuxton, Halling and Riverside ward is 2.6, which is better compared to England. The value for Hempstead and Wigmore ward is 1.8, which is better compared to England. "/>
          <p:cNvPicPr>
            <a:picLocks noGrp="1"/>
          </p:cNvPicPr>
          <p:nvPr>
            <p:ph sz="quarter" idx="13"/>
          </p:nvPr>
        </p:nvPicPr>
        <p:blipFill>
          <a:blip r:embed="rId3"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21/22 compared to England (5) The value for Broomhill was 3.1, which is better compared to England. The value for Capstone was 4.8, which is similar compared to England. The value for Chatham Central and Rochester Riverside was 12, which is worse compared to England. The value for Chatham Maritime was 4.8, which is similar compared to England. The value for Chatham Maritime was 4.8, which is similar compared to England. The value for Chatham South East was 9.4, which is worse compared to England. The value for Chatham South West was 6.9, which is worse compared to England. The value for Cliffe was 3.2, which is better compared to England. The value for Cuxton and Halling was 2.6, which is better compared to England. The value for Gillingham Central was 9.2, which is worse compared to England. The value for Gillingham East was 6.9, which is worse compared to England. The value for Gillingham North was 6.8, which is worse compared to England. The value for Gillingham North East was 6.1, which is worse compared to England. The value for Gillingham South was 7.5, which is worse compared to England. The value for Gillingham South East was 5.6, which is similar compared to England. The value for Hempstead and Wigmore was 1.8, which is better compared to England. The value for Hoo Peninsula was 5.4, which is similar compared to England. The value for Hoo St Werburgh and High Halstow was 3.8, which is better compared to England. The value for Horsted was 3.6, which is better compared to England. The value for Lordswood was 3.7, which is better compared to England. The value for Luton was 11.6, which is worse compared to England. The value for Parkwood East was 2.5, which is better compared to England. The value for Parkwood West was 3.3, which is better compared to England. The value for Rainham North East was 5.3, which is similar compared to England. The value for Rainham North West was 3.5, which is better compared to England. The value for Rainham South East was 3.7, which is better compared to England. The value for Rainham South West was 2.1, which is better compared to England. The value for Rede Common was 6.7, which is worse compared to England. The value for Rochester East was 5.5, which is similar compared to England. The value for Rochester South East was 3.2, which is better compared to England. The value for Rochester South West was 4.7, which is similar compared to England. The value for Rochester West was 6.2, which is worse compared to England. The value for Settington was 2.9, which is better compared to England. The value for Strood North and Frindsbury was 6.8, which is worse compared to England. The value for Strood South and Temple Marsh was 5, which is similar compared to England. The value for Twydall was 5.8, which is worse compared to England. The value for Wainscott and City Estate was 3.7, which is better compared to England. The value for Walderslade was 3.8, which is better compared to England. The value for Wayfield was 5.9, which is worse compared to England. "/>
          <p:cNvPicPr>
            <a:picLocks noGrp="1"/>
          </p:cNvPicPr>
          <p:nvPr>
            <p:ph sz="quarter" idx="18"/>
          </p:nvPr>
        </p:nvPicPr>
        <p:blipFill>
          <a:blip r:embed="rId4"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Unemployment: People claiming Jobseeker's Allowance plus those who claim Universal Credit and are required to seek work and be available for work.
Value type: Proportion (%).
Original geography: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better than England.</a:t>
            </a:r>
          </a:p>
        </p:txBody>
      </p:sp>
      <p:pic>
        <p:nvPicPr>
          <p:cNvPr id="6" name="Battenberg" descr="In Medway, the value was 81.1. In England, the value was 66.5. The time period is 2019. The value type is percentage (%)."/>
          <p:cNvPicPr>
            <a:picLocks noGrp="1"/>
          </p:cNvPicPr>
          <p:nvPr>
            <p:ph sz="quarter" idx="21"/>
          </p:nvPr>
        </p:nvPicPr>
        <p:blipFill>
          <a:blip r:embed="rId2" cstate="print"/>
          <a:stretch>
            <a:fillRect/>
          </a:stretch>
        </p:blipFill>
        <p:spPr>
          <a:xfrm>
            <a:off x="119336" y="2458656"/>
            <a:ext cx="3384376" cy="1762432"/>
          </a:xfrm>
          <a:prstGeom prst="rect">
            <a:avLst/>
          </a:prstGeom>
        </p:spPr>
      </p:pic>
      <p:sp>
        <p:nvSpPr>
          <p:cNvPr id="7" name="Trend"/>
          <p:cNvSpPr>
            <a:spLocks noGrp="1"/>
          </p:cNvSpPr>
          <p:nvPr>
            <p:ph sz="quarter" idx="17"/>
          </p:nvPr>
        </p:nvSpPr>
        <p:spPr>
          <a:xfrm>
            <a:off x="120937" y="4330864"/>
            <a:ext cx="3382774" cy="2415365"/>
          </a:xfrm>
        </p:spPr>
        <p:txBody>
          <a:bodyPr/>
          <a:lstStyle/>
          <a:p>
            <a:r>
              <a:t>No trend data available.</a:t>
            </a:r>
          </a:p>
        </p:txBody>
      </p:sp>
      <p:pic>
        <p:nvPicPr>
          <p:cNvPr id="8" name="Barplot" descr="The bar plot shows the values for all wards in Medway ordered from worst to best. The value for All Saints ward is 0, which is worse compared to England. The value for Cuxton, Halling and Riverside ward is 0, which is worse compared to England. The value for Hoo St Werburgh and High Halstow ward is 0, which is worse compared to England. The value for Strood Rural ward is 23.5, which is worse compared to England. The value for Strood West ward is 57.6, which is worse compared to England. The value for Hempstead and Wigmore ward is 58.8, which is worse compared to England. The value for Rochester West and Borstal ward is 65.5, which is similar compared to England. The value for Strood North and Frindsbury ward is 76.2, which is better compared to England. The value for Rainham South East ward is 84.6, which is better compared to England. The value for Chatham Central and Brompton ward is 100, which is better compared to England. The value for Fort Horsted ward is 100, which is better compared to England. The value for Fort Pitt ward is 100, which is better compared to England. The value for Gillingham North ward is 100, which is better compared to England. The value for Gillingham South ward is 100, which is better compared to England. The value for Lordswood and Walderslade ward is 100, which is better compared to England. The value for Luton ward is 100, which is better compared to England. The value for Princes Park ward is 100, which is better compared to England. The value for Rainham North ward is 100, which is better compared to England. The value for Rainham South West ward is 100, which is better compared to England. The value for Rochester East and Warren Wood ward is 100, which is better compared to England. The value for St Mary's Island ward is 100, which is better compared to England. The value for Twydall ward is 100, which is better compared to England. The value for Watling ward is 100, which is better compared to England. The value for Wayfield and Weeds Wood ward is 100, which is better compared to England. "/>
          <p:cNvPicPr>
            <a:picLocks noGrp="1"/>
          </p:cNvPicPr>
          <p:nvPr>
            <p:ph sz="quarter" idx="13"/>
          </p:nvPr>
        </p:nvPicPr>
        <p:blipFill>
          <a:blip r:embed="rId3"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19. The value for England was 66.5. There are 24 LSOAs in the 0 - 20 category. There are 4 LSOAs in the 20 - 40 category. There are 5 LSOAs in the 40 - 60 category. There are 4 LSOAs in the 60 - 80 category. There are 126 LSOAs in the 80 - 100 category. There are 0 LSOAs in the not compared category. "/>
          <p:cNvPicPr>
            <a:picLocks noGrp="1"/>
          </p:cNvPicPr>
          <p:nvPr>
            <p:ph sz="quarter" idx="18"/>
          </p:nvPr>
        </p:nvPicPr>
        <p:blipFill>
          <a:blip r:embed="rId4"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Definition: Service users able to access a hospital within 45-minutes by public transport or walking.
Value type: Percentage (%).
Original geography: LSOA.
Benchmarking method: England plus/minus 5%.
Source: Department for Transport. Journey time statistics.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77</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similar to England.</a:t>
            </a:r>
          </a:p>
        </p:txBody>
      </p:sp>
      <p:pic>
        <p:nvPicPr>
          <p:cNvPr id="6" name="Battenberg" descr="In Medway, the value was 95.8. In England, the value was 92.5. The time period is 2019. The value type is percentage (%)."/>
          <p:cNvPicPr>
            <a:picLocks noGrp="1"/>
          </p:cNvPicPr>
          <p:nvPr>
            <p:ph sz="quarter" idx="21"/>
          </p:nvPr>
        </p:nvPicPr>
        <p:blipFill>
          <a:blip r:embed="rId2" cstate="print"/>
          <a:stretch>
            <a:fillRect/>
          </a:stretch>
        </p:blipFill>
        <p:spPr>
          <a:xfrm>
            <a:off x="119336" y="2458656"/>
            <a:ext cx="3384376" cy="1762432"/>
          </a:xfrm>
          <a:prstGeom prst="rect">
            <a:avLst/>
          </a:prstGeom>
        </p:spPr>
      </p:pic>
      <p:sp>
        <p:nvSpPr>
          <p:cNvPr id="7" name="Trend"/>
          <p:cNvSpPr>
            <a:spLocks noGrp="1"/>
          </p:cNvSpPr>
          <p:nvPr>
            <p:ph sz="quarter" idx="17"/>
          </p:nvPr>
        </p:nvSpPr>
        <p:spPr>
          <a:xfrm>
            <a:off x="120937" y="4330864"/>
            <a:ext cx="3382774" cy="2415365"/>
          </a:xfrm>
        </p:spPr>
        <p:txBody>
          <a:bodyPr/>
          <a:lstStyle/>
          <a:p>
            <a:r>
              <a:t>No trend data available.</a:t>
            </a:r>
          </a:p>
        </p:txBody>
      </p:sp>
      <p:pic>
        <p:nvPicPr>
          <p:cNvPr id="8" name="Barplot" descr="The bar plot shows the values for all wards in Medway ordered from worst to best. The value for Hempstead and Wigmore ward is 34.6, which is worse compared to England. The value for All Saints ward is 53.5, which is worse compared to England. The value for Strood Rural ward is 80.7, which is worse compared to England. The value for Lordswood and Walderslade ward is 92.2, which is similar compared to England. The value for Rainham North ward is 95.2, which is similar compared to England. The value for Rainham South East ward is 98, which is better compared to England. The value for Hoo St Werburgh and High Halstow ward is 98.2, which is better compared to England. The value for Rochester West and Borstal ward is 98.6, which is better compared to England. The value for Chatham Central and Brompton ward is 100, which is better compared to England. The value for Cuxton, Halling and Riverside ward is 100, which is better compared to England. The value for Fort Horsted ward is 100, which is better compared to England. The value for Fort Pitt ward is 100, which is better compared to England. The value for Gillingham North ward is 100, which is better compared to England. The value for Gillingham South ward is 100, which is better compared to England. The value for Luton ward is 100, which is better compared to England. The value for Princes Park ward is 100, which is better compared to England. The value for Rainham South West ward is 100, which is better compared to England. The value for Rochester East and Warren Wood ward is 100, which is better compared to England. The value for St Mary's Island ward is 100, which is better compared to England. The value for Strood North and Frindsbury ward is 100, which is better compared to England. The value for Strood West ward is 100, which is better compared to England. The value for Twydall ward is 100, which is better compared to England. The value for Watling ward is 100, which is better compared to England. The value for Wayfield and Weeds Wood ward is 100, which is better compared to England. "/>
          <p:cNvPicPr>
            <a:picLocks noGrp="1"/>
          </p:cNvPicPr>
          <p:nvPr>
            <p:ph sz="quarter" idx="13"/>
          </p:nvPr>
        </p:nvPicPr>
        <p:blipFill>
          <a:blip r:embed="rId3"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19. The value for England was 92.5. There are 4 LSOAs in the 0 - 20 category. There are 2 LSOAs in the 20 - 40 category. There are 4 LSOAs in the 40 - 60 category. There are 2 LSOAs in the 60 - 80 category. There are 151 LSOAs in the 80 - 100 category. There are 0 LSOAs in the not compared category. "/>
          <p:cNvPicPr>
            <a:picLocks noGrp="1"/>
          </p:cNvPicPr>
          <p:nvPr>
            <p:ph sz="quarter" idx="18"/>
          </p:nvPr>
        </p:nvPicPr>
        <p:blipFill>
          <a:blip r:embed="rId4"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Definition: Service users able to access a secondary school within 30-minutes by public transport or walking.
Value type: Percentage (%).
Original geography: LSOA.
Benchmarking method: England plus/minus 5%.
Source: Department for Transport. Journey time statistics.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78</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similar to England.</a:t>
            </a:r>
          </a:p>
        </p:txBody>
      </p:sp>
      <p:pic>
        <p:nvPicPr>
          <p:cNvPr id="6" name="Battenberg" descr="In Medway, the value was 91.8. In England, the value was 88.4. The time period is 2020. The value type is percentage (%)."/>
          <p:cNvPicPr>
            <a:picLocks noGrp="1"/>
          </p:cNvPicPr>
          <p:nvPr>
            <p:ph sz="quarter" idx="21"/>
          </p:nvPr>
        </p:nvPicPr>
        <p:blipFill>
          <a:blip r:embed="rId2" cstate="print"/>
          <a:stretch>
            <a:fillRect/>
          </a:stretch>
        </p:blipFill>
        <p:spPr>
          <a:xfrm>
            <a:off x="119336" y="2458656"/>
            <a:ext cx="3384376" cy="1762432"/>
          </a:xfrm>
          <a:prstGeom prst="rect">
            <a:avLst/>
          </a:prstGeom>
        </p:spPr>
      </p:pic>
      <p:sp>
        <p:nvSpPr>
          <p:cNvPr id="7" name="Trend"/>
          <p:cNvSpPr>
            <a:spLocks noGrp="1"/>
          </p:cNvSpPr>
          <p:nvPr>
            <p:ph sz="quarter" idx="17"/>
          </p:nvPr>
        </p:nvSpPr>
        <p:spPr>
          <a:xfrm>
            <a:off x="120937" y="4330864"/>
            <a:ext cx="3382774" cy="2415365"/>
          </a:xfrm>
        </p:spPr>
        <p:txBody>
          <a:bodyPr/>
          <a:lstStyle/>
          <a:p>
            <a:r>
              <a:t>No trend data available.</a:t>
            </a:r>
          </a:p>
        </p:txBody>
      </p:sp>
      <p:pic>
        <p:nvPicPr>
          <p:cNvPr id="8" name="Barplot" descr="The bar plot shows the values for all wards in Medway ordered from worst to best. The value for St Mary's Island ward is 77, which is worse compared to England. The value for Rochester West and Borstal ward is 80, which is worse compared to England. The value for Chatham Central and Brompton ward is 85.1, which is similar compared to England. The value for All Saints ward is 87.5, which is similar compared to England. The value for Gillingham North ward is 87.9, which is similar compared to England. The value for Fort Pitt ward is 88.1, which is similar compared to England. The value for Gillingham South ward is 88.3, which is similar compared to England. The value for Luton ward is 92.3, which is similar compared to England. The value for Hoo St Werburgh and High Halstow ward is 93.1, which is better compared to England. The value for Strood West ward is 94, which is better compared to England. The value for Wayfield and Weeds Wood ward is 94.4, which is better compared to England. The value for Strood Rural ward is 94.7, which is better compared to England. The value for Rainham North ward is 94.8, which is better compared to England. The value for Hempstead and Wigmore ward is 95, which is better compared to England. The value for Rainham South West ward is 95.1, which is better compared to England. The value for Strood North and Frindsbury ward is 95.6, which is better compared to England. The value for Rainham South East ward is 95.7, which is better compared to England. The value for Cuxton, Halling and Riverside ward is 96, which is better compared to England. The value for Twydall ward is 96.2, which is better compared to England. The value for Lordswood and Walderslade ward is 96.4, which is better compared to England. The value for Princes Park ward is 96.5, which is better compared to England. The value for Watling ward is 97.3, which is better compared to England. The value for Rochester East and Warren Wood ward is 97.4, which is better compared to England. The value for Fort Horsted ward is 98.1, which is better compared to England. "/>
          <p:cNvPicPr>
            <a:picLocks noGrp="1"/>
          </p:cNvPicPr>
          <p:nvPr>
            <p:ph sz="quarter" idx="13"/>
          </p:nvPr>
        </p:nvPicPr>
        <p:blipFill>
          <a:blip r:embed="rId3" cstate="print"/>
          <a:stretch>
            <a:fillRect/>
          </a:stretch>
        </p:blipFill>
        <p:spPr>
          <a:xfrm>
            <a:off x="3648076" y="1700213"/>
            <a:ext cx="3816076" cy="5041900"/>
          </a:xfrm>
          <a:prstGeom prst="rect">
            <a:avLst/>
          </a:prstGeom>
        </p:spPr>
      </p:pic>
      <p:pic>
        <p:nvPicPr>
          <p:cNvPr id="9" name="Map" descr="The thematic map shows the values for Middle layer Super Output Areas (MSOAs) in Medway in 2020. The value for England was 88.4. There are 9 MSOAs in the 68 - 92 category. There are 5 MSOAs in the 92 - 94.4 category. There are 11 MSOAs in the 94.4 - 96.2 category. There are 6 MSOAs in the 96.2 - 97.2 category. There are 8 MSOAs in the 97.2 - 99.2 category. There are 0 MSOAs in the not compared category. "/>
          <p:cNvPicPr>
            <a:picLocks noGrp="1"/>
          </p:cNvPicPr>
          <p:nvPr>
            <p:ph sz="quarter" idx="18"/>
          </p:nvPr>
        </p:nvPicPr>
        <p:blipFill>
          <a:blip r:embed="rId4"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Definition: Addresses with a private outdoor space or shared garden.
Value type: Percentage (%).
Original geography: MSOA.
Benchmarking method: England plus/minus 5%.
Source: Office for National Statistics (ONS). Access to gardens and public green space in Great Britain.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79</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
        <p:nvSpPr>
          <p:cNvPr id="5" name="Latest rate"/>
          <p:cNvSpPr>
            <a:spLocks noGrp="1"/>
          </p:cNvSpPr>
          <p:nvPr>
            <p:ph sz="quarter" idx="14"/>
          </p:nvPr>
        </p:nvSpPr>
        <p:spPr>
          <a:xfrm>
            <a:off x="120937" y="1658513"/>
            <a:ext cx="3382774" cy="690367"/>
          </a:xfrm>
        </p:spPr>
        <p:txBody>
          <a:bodyPr/>
          <a:lstStyle/>
          <a:p>
            <a:r>
              <a:t>The latest value for Medway is better than England.</a:t>
            </a:r>
          </a:p>
        </p:txBody>
      </p:sp>
      <p:pic>
        <p:nvPicPr>
          <p:cNvPr id="6" name="Battenberg" descr="In Medway, the value was 57.4. In England, the value was 50.8. The time period is 2020. The value type is proportion (%)."/>
          <p:cNvPicPr>
            <a:picLocks noGrp="1"/>
          </p:cNvPicPr>
          <p:nvPr>
            <p:ph sz="quarter" idx="21"/>
          </p:nvPr>
        </p:nvPicPr>
        <p:blipFill>
          <a:blip r:embed="rId2" cstate="print"/>
          <a:stretch>
            <a:fillRect/>
          </a:stretch>
        </p:blipFill>
        <p:spPr>
          <a:xfrm>
            <a:off x="119336" y="2458656"/>
            <a:ext cx="3384376" cy="1762432"/>
          </a:xfrm>
          <a:prstGeom prst="rect">
            <a:avLst/>
          </a:prstGeom>
        </p:spPr>
      </p:pic>
      <p:sp>
        <p:nvSpPr>
          <p:cNvPr id="7" name="Trend"/>
          <p:cNvSpPr>
            <a:spLocks noGrp="1"/>
          </p:cNvSpPr>
          <p:nvPr>
            <p:ph sz="quarter" idx="17"/>
          </p:nvPr>
        </p:nvSpPr>
        <p:spPr>
          <a:xfrm>
            <a:off x="120937" y="4330864"/>
            <a:ext cx="3382774" cy="2415365"/>
          </a:xfrm>
        </p:spPr>
        <p:txBody>
          <a:bodyPr/>
          <a:lstStyle/>
          <a:p>
            <a:r>
              <a:t>No trend data available.</a:t>
            </a:r>
          </a:p>
        </p:txBody>
      </p:sp>
      <p:pic>
        <p:nvPicPr>
          <p:cNvPr id="8" name="Barplot" descr="The bar plot shows the values for all wards in Medway ordered from worst to best. The value for Chatham Central and Brompton ward is 29.2, which is worse compared to England. The value for Princes Park ward is 35.2, which is worse compared to England. The value for Lordswood and Walderslade ward is 38.7, which is worse compared to England. The value for Gillingham South ward is 41.8, which is worse compared to England. The value for Strood Rural ward is 47.5, which is worse compared to England. The value for Rainham South West ward is 48.3, which is similar compared to England. The value for All Saints ward is 52.5, which is similar compared to England. The value for Wayfield and Weeds Wood ward is 52.9, which is similar compared to England. The value for Rainham North ward is 53.1, which is similar compared to England. The value for Luton ward is 55.1, which is better compared to England. The value for Rainham South East ward is 56.9, which is better compared to England. The value for Cuxton, Halling and Riverside ward is 57.9, which is better compared to England. The value for Rochester East and Warren Wood ward is 58.3, which is better compared to England. The value for Hoo St Werburgh and High Halstow ward is 60.2, which is better compared to England. The value for Fort Horsted ward is 60.4, which is better compared to England. The value for Gillingham North ward is 62.6, which is better compared to England. The value for Strood North and Frindsbury ward is 64.3, which is better compared to England. The value for Hempstead and Wigmore ward is 64.7, which is better compared to England. The value for Watling ward is 65.2, which is better compared to England. The value for Strood West ward is 68.3, which is better compared to England. The value for Twydall ward is 68.7, which is better compared to England. The value for Fort Pitt ward is 75.1, which is better compared to England. The value for Rochester West and Borstal ward is 85.9, which is better compared to England. The value for St Mary's Island ward is 100, which is better compared to England. "/>
          <p:cNvPicPr>
            <a:picLocks noGrp="1"/>
          </p:cNvPicPr>
          <p:nvPr>
            <p:ph sz="quarter" idx="13"/>
          </p:nvPr>
        </p:nvPicPr>
        <p:blipFill>
          <a:blip r:embed="rId3" cstate="print"/>
          <a:stretch>
            <a:fillRect/>
          </a:stretch>
        </p:blipFill>
        <p:spPr>
          <a:xfrm>
            <a:off x="3648076" y="1700213"/>
            <a:ext cx="3816076" cy="5041900"/>
          </a:xfrm>
          <a:prstGeom prst="rect">
            <a:avLst/>
          </a:prstGeom>
        </p:spPr>
      </p:pic>
      <p:pic>
        <p:nvPicPr>
          <p:cNvPr id="9" name="Map" descr="The thematic map shows the values for Lower layer Super Output Areas (LSOAs) in Medway in 2020. The value for England was 50.8. There are 33 LSOAs in the 0 - 22.8 category. There are 32 LSOAs in the 22.8 - 51 category. There are 33 LSOAs in the 51 - 70.4 category. There are 32 LSOAs in the 70.4 - 85.4 category. There are 33 LSOAs in the 85.4 - 100 category. There are 0 LSOAs in the not compared category. "/>
          <p:cNvPicPr>
            <a:picLocks noGrp="1"/>
          </p:cNvPicPr>
          <p:nvPr>
            <p:ph sz="quarter" idx="18"/>
          </p:nvPr>
        </p:nvPicPr>
        <p:blipFill>
          <a:blip r:embed="rId4" cstate="print"/>
          <a:stretch>
            <a:fillRect/>
          </a:stretch>
        </p:blipFill>
        <p:spPr>
          <a:xfrm>
            <a:off x="7536507" y="1271739"/>
            <a:ext cx="4536432" cy="3669429"/>
          </a:xfrm>
          <a:prstGeom prst="rect">
            <a:avLst/>
          </a:prstGeom>
        </p:spPr>
      </p:pic>
      <p:sp>
        <p:nvSpPr>
          <p:cNvPr id="10" name="Metadata"/>
          <p:cNvSpPr>
            <a:spLocks noGrp="1"/>
          </p:cNvSpPr>
          <p:nvPr>
            <p:ph sz="quarter" idx="19"/>
          </p:nvPr>
        </p:nvSpPr>
        <p:spPr>
          <a:xfrm>
            <a:off x="7536508" y="5013921"/>
            <a:ext cx="4536152" cy="1728192"/>
          </a:xfrm>
        </p:spPr>
        <p:txBody>
          <a:bodyPr/>
          <a:lstStyle/>
          <a:p>
            <a:r>
              <a:t>Definition: Built up area postcodes within a five-minute walk (300m as the crow flies) of a park, public garden, or playing field.
Value type: Proportion (%).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8</a:t>
            </a:r>
          </a:p>
        </p:txBody>
      </p:sp>
      <p:sp>
        <p:nvSpPr>
          <p:cNvPr id="5"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2.0 © Medway Council, Public Health Intelligence Team, 26/07/2023</a:t>
            </a:r>
          </a:p>
        </p:txBody>
      </p:sp>
      <p:pic>
        <p:nvPicPr>
          <p:cNvPr id="5" name="Content" descr="The map shows the boundaries of the wards in Medway. There 24 wards in Medway."/>
          <p:cNvPicPr>
            <a:picLocks noGrp="1"/>
          </p:cNvPicPr>
          <p:nvPr>
            <p:ph sz="quarter" idx="14"/>
          </p:nvPr>
        </p:nvPicPr>
        <p:blipFill>
          <a:blip r:embed="rId2" cstate="print"/>
          <a:stretch>
            <a:fillRect/>
          </a:stretch>
        </p:blipFill>
        <p:spPr>
          <a:xfrm>
            <a:off x="274458" y="1271740"/>
            <a:ext cx="11643084" cy="4965571"/>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1775</TotalTime>
  <Words>6722</Words>
  <Application>Microsoft Office PowerPoint</Application>
  <PresentationFormat>Widescreen</PresentationFormat>
  <Paragraphs>518</Paragraphs>
  <Slides>79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Calibri</vt:lpstr>
      <vt:lpstr>Wingdings</vt:lpstr>
      <vt:lpstr>PHIT profiles</vt:lpstr>
      <vt:lpstr>Health and Wellbeing
Profile</vt:lpstr>
      <vt:lpstr>Summary: Medway Health and Wellbeing</vt:lpstr>
      <vt:lpstr>Contact details</vt:lpstr>
      <vt:lpstr>Resources</vt:lpstr>
      <vt:lpstr>Introduction</vt:lpstr>
      <vt:lpstr>Purpose and rationale</vt:lpstr>
      <vt:lpstr>LSOA, MSOA, and ward data</vt:lpstr>
      <vt:lpstr>Ward boundary changes</vt:lpstr>
      <vt:lpstr>Ward boundaries</vt:lpstr>
      <vt:lpstr>GP practice data</vt:lpstr>
      <vt:lpstr>St Mary's Island ward: Health condition estimates</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Emergency admissions</vt:lpstr>
      <vt:lpstr>Emergency admissions by primary diagnosis</vt:lpstr>
      <vt:lpstr>Emergency admissions by age group</vt:lpstr>
      <vt:lpstr>Causes of death</vt:lpstr>
      <vt:lpstr>Detailed causes of death</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Profile</dc:title>
  <dc:subject/>
  <dc:creator/>
  <cp:keywords/>
  <dc:description/>
  <cp:lastModifiedBy>goldring, natalie</cp:lastModifiedBy>
  <cp:revision>138</cp:revision>
  <dcterms:created xsi:type="dcterms:W3CDTF">2017-02-13T16:18:36Z</dcterms:created>
  <dcterms:modified xsi:type="dcterms:W3CDTF">2023-07-27T07:45:42Z</dcterms:modified>
  <cp:category/>
</cp:coreProperties>
</file>