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A499"/>
    <a:srgbClr val="AAAAAA"/>
    <a:srgbClr val="BC007A"/>
    <a:srgbClr val="330170"/>
    <a:srgbClr val="BED2FF"/>
    <a:srgbClr val="5555E6"/>
    <a:srgbClr val="C00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7" d="100"/>
          <a:sy n="107" d="100"/>
        </p:scale>
        <p:origin x="114" y="10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20/11/2024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20/11/2024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Aspire Medical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pic>
        <p:nvPicPr>
          <p:cNvPr id="5" name="Content 1" descr="The population pyramid shows the age profile of Aspire Medical PCN. The total population of Aspire Medical PCN is 28,545. In Aspire Medical PCN, 19.2% of children are aged under 15 compared to 16.3% in England. In Aspire Medical PCN, 66.1% of people are aged 15 to 64 compared to 66.0% in England. In Aspire Medical PCN, 14.8%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Aspire Medical PCN in July 2019. There are 0 LSOAs in the 9.4 - 20.7 value range. There is 1 LSOA in the 20.7 - 27 value range. There are 0 LSOAs in the 27 - 34.1 value range. There is 1 LSOA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pic>
        <p:nvPicPr>
          <p:cNvPr id="5" name="Content 1" descr="The bar plot shows the percentage of people from each ethnic group from the 2011 Census for Aspire Medical PCN compared to Kent and Medway ICS. In Aspire Medical PCN, 81.2% of the population were from the White British ethnic group compared to 89.2% in Kent and Medway ICS. In Aspire Medical PCN, 7.6% of the population were from the White other ethnic group compared to 3.8% in Kent and Medway ICS. In Aspire Medical PCN, 1.9% of the population were from the Mixed ethnic group compared to 1.6% in Kent and Medway ICS. In Aspire Medical PCN, 4.4% of the population were from the Asian ethnic group compared to 3.5% in Kent and Medway ICS. In Aspire Medical PCN, 3.6% of the population were from the Black ethnic group compared to 1.3% in Kent and Medway ICS. In Aspire Medical PCN, 1.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Aspire Medical PCN compared to Kent and Medway ICS as reported in the 2011 Census. In Aspire Medical PCN, 92.2% of the population spoke English as their main language compared to 95.2% in Kent and Medway ICS. In Aspire Medical PCN, 1.2% of the population spoke Polish as their main language compared to 0.7% in Kent and Medway ICS. In Aspire Medical PCN, 1.1% of the population spoke Slovak as their main language compared to 0.2% in Kent and Medway ICS. In Aspire Medical PCN, 0.6% of the population spoke Lithuanian as their main language compared to 0.2% in Kent and Medway ICS. In Aspire Medical PCN, 0.6% of the population spoke Panjabi as their main language compared to 0.3% in Kent and Medway ICS. In Aspire Medical PCN, 0.5% of the population spoke Urdu as their main language compared to 0.1% in Kent and Medway ICS. In Aspire Medical PCN, 0.5% of the population spoke Russian as their main language compared to 0.1% in Kent and Medway ICS. In Aspire Medical PCN, 0.5% of the population spoke Czech as their main language compared to 0.1% in Kent and Medway ICS. In Aspire Medical PCN, 0.3% of the population spoke Bengali as their main language compared to 0.2% in Kent and Medway ICS. In Aspire Medical PCN, 0.3% of the population spoke Tamil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pic>
        <p:nvPicPr>
          <p:cNvPr id="5" name="Content 1" descr="The bar plot shows the percentage of people from each ethnic group excluding White British from the 2011 Census for Aspire Medical PCN compared to Kent and Medway ICS. In Aspire Medical PCN, 7.6% of the population were from the White other ethnic group compared to 3.8% in Kent and Medway ICS. In Aspire Medical PCN, 1.9% of the population were from the Mixed ethnic group compared to 1.6% in Kent and Medway ICS. In Aspire Medical PCN, 4.4% of the population were from the Asian ethnic group compared to 3.5% in Kent and Medway ICS. In Aspire Medical PCN, 3.6% of the population were from the Black ethnic group compared to 1.3% in Kent and Medway ICS. In Aspire Medical PCN, 1.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Aspire Medical PCN compared to Kent and Medway ICS as reported in the 2011 Census. In Aspire Medical PCN, 1.2% of the population spoke Polish as their main language compared to 0.7% in Kent and Medway ICS. In Aspire Medical PCN, 1.1% of the population spoke Slovak as their main language compared to 0.2% in Kent and Medway ICS. In Aspire Medical PCN, 0.6% of the population spoke Lithuanian as their main language compared to 0.2% in Kent and Medway ICS. In Aspire Medical PCN, 0.6% of the population spoke Panjabi as their main language compared to 0.3% in Kent and Medway ICS. In Aspire Medical PCN, 0.5% of the population spoke Urdu as their main language compared to 0.1% in Kent and Medway ICS. In Aspire Medical PCN, 0.5% of the population spoke Russian as their main language compared to 0.1% in Kent and Medway ICS. In Aspire Medical PCN, 0.5% of the population spoke Czech as their main language compared to 0.1% in Kent and Medway ICS. In Aspire Medical PCN, 0.3% of the population spoke Bengali as their main language compared to 0.2% in Kent and Medway ICS. In Aspire Medical PCN, 0.3% of the population spoke Tamil as their main language compared to 0.1% in Kent and Medway ICS. In Aspire Medical PCN, 0.2% of the population spoke Gujarati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laceholder 7">
            <a:extLst>
              <a:ext uri="{FF2B5EF4-FFF2-40B4-BE49-F238E27FC236}">
                <a16:creationId xmlns:a16="http://schemas.microsoft.com/office/drawing/2014/main" id="{2A9C8E1E-F6ED-11DA-5E76-9CF0297912F4}"/>
              </a:ext>
            </a:extLst>
          </p:cNvPr>
          <p:cNvSpPr txBox="1">
            <a:spLocks/>
          </p:cNvSpPr>
          <p:nvPr/>
        </p:nvSpPr>
        <p:spPr>
          <a:xfrm>
            <a:off x="395536" y="1124744"/>
            <a:ext cx="8352928" cy="5112568"/>
          </a:xfrm>
          <a:prstGeom prst="rect">
            <a:avLst/>
          </a:prstGeom>
        </p:spPr>
        <p:txBody>
          <a:bodyPr/>
          <a:lstStyle>
            <a:lvl1pPr marL="278556" indent="-278556" algn="l" defTabSz="371408" rtl="0" eaLnBrk="1" latinLnBrk="0" hangingPunct="1">
              <a:spcBef>
                <a:spcPct val="20000"/>
              </a:spcBef>
              <a:spcAft>
                <a:spcPts val="488"/>
              </a:spcAft>
              <a:buClr>
                <a:schemeClr val="accent2"/>
              </a:buClr>
              <a:buFont typeface="Arial"/>
              <a:buChar char="•"/>
              <a:defRPr sz="28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4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20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8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8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8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8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8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800" kern="1200">
                <a:solidFill>
                  <a:schemeClr val="tx1"/>
                </a:solidFill>
                <a:latin typeface="+mn-lt"/>
                <a:ea typeface="+mn-ea"/>
                <a:cs typeface="+mn-cs"/>
              </a:defRPr>
            </a:lvl9pPr>
          </a:lstStyle>
          <a:p>
            <a:pPr marL="0" indent="0" defTabSz="914400">
              <a:spcBef>
                <a:spcPts val="0"/>
              </a:spcBef>
              <a:spcAft>
                <a:spcPts val="0"/>
              </a:spcAft>
              <a:buClrTx/>
              <a:buFont typeface="Arial"/>
              <a:buNone/>
              <a:defRPr/>
            </a:pPr>
            <a:r>
              <a:rPr lang="en-GB" sz="1600">
                <a:solidFill>
                  <a:srgbClr val="231F20"/>
                </a:solidFill>
                <a:cs typeface="+mn-cs"/>
              </a:rPr>
              <a:t>Due to difficulties with the varied geographies covered by the practices in Aspire Medical PCN, it is not possible to estimate values for this PCN using school level data.</a:t>
            </a:r>
          </a:p>
          <a:p>
            <a:pPr marL="0" indent="0" defTabSz="914400">
              <a:spcBef>
                <a:spcPts val="0"/>
              </a:spcBef>
              <a:spcAft>
                <a:spcPts val="0"/>
              </a:spcAft>
              <a:buClrTx/>
              <a:buFont typeface="Arial"/>
              <a:buNone/>
              <a:defRPr/>
            </a:pPr>
            <a:endParaRPr lang="en-GB" sz="1600">
              <a:solidFill>
                <a:srgbClr val="231F20"/>
              </a:solidFill>
              <a:cs typeface="+mn-cs"/>
            </a:endParaRPr>
          </a:p>
          <a:p>
            <a:pPr marL="0" indent="0" defTabSz="914400">
              <a:spcBef>
                <a:spcPts val="0"/>
              </a:spcBef>
              <a:spcAft>
                <a:spcPts val="0"/>
              </a:spcAft>
              <a:buClrTx/>
              <a:buFont typeface="Arial"/>
              <a:buNone/>
              <a:defRPr/>
            </a:pPr>
            <a:r>
              <a:rPr lang="en-GB" sz="1600">
                <a:solidFill>
                  <a:srgbClr val="231F20"/>
                </a:solidFill>
                <a:cs typeface="+mn-cs"/>
              </a:rPr>
              <a:t>We are currently exploring a new methodology to calculate PCN values from a range of small area levels: LSOA, MSOA, ward, general practice and school. </a:t>
            </a:r>
            <a:endParaRPr lang="en-GB" sz="1600" dirty="0">
              <a:solidFill>
                <a:srgbClr val="231F20"/>
              </a:solidFill>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pic>
        <p:nvPicPr>
          <p:cNvPr id="5" name="Content" descr="The map shows the distribution of the Index of Multiple Deprivation (IMD) 2019 by LSOA in Aspire Medical PCN. In Aspire Medical PCN, 1 (or 50%) of 2 LSOAs are in the most deprived 20% of areas nationally. These most deprived LSOAs can be found in the following wards: Luton and Wayfiel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Aspire Medical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776188469"/>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Pupil absence primary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marL="63500" marR="63500" lvl="0" indent="0" algn="ctr" defTabSz="371408" rtl="0" eaLnBrk="1" fontAlgn="auto" latinLnBrk="0" hangingPunct="1">
                        <a:lnSpc>
                          <a:spcPct val="100000"/>
                        </a:lnSpc>
                        <a:spcBef>
                          <a:spcPts val="500"/>
                        </a:spcBef>
                        <a:spcAft>
                          <a:spcPts val="500"/>
                        </a:spcAft>
                        <a:buClrTx/>
                        <a:buSzTx/>
                        <a:buFontTx/>
                        <a:buNone/>
                        <a:tabLst/>
                        <a:defRPr/>
                      </a:pPr>
                      <a:r>
                        <a:rPr lang="en-GB" sz="1100" dirty="0">
                          <a:solidFill>
                            <a:srgbClr val="000000">
                              <a:alpha val="100000"/>
                            </a:srgbClr>
                          </a:solidFill>
                          <a:latin typeface="+mn-lt"/>
                          <a:cs typeface="Arial"/>
                          <a:sym typeface="Arial"/>
                        </a:rPr>
                        <a:t>Unable to calculate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lang="en-GB" sz="1100" dirty="0">
                          <a:solidFill>
                            <a:srgbClr val="000000">
                              <a:alpha val="100000"/>
                            </a:srgbClr>
                          </a:solidFill>
                          <a:latin typeface="Arial"/>
                          <a:cs typeface="Arial"/>
                          <a:sym typeface="Arial"/>
                        </a:rPr>
                        <a:t>Unable to calculate</a:t>
                      </a:r>
                      <a:endParaRPr sz="1100" dirty="0">
                        <a:solidFill>
                          <a:srgbClr val="000000">
                            <a:alpha val="100000"/>
                          </a:srgbClr>
                        </a:solidFill>
                        <a:latin typeface="Arial"/>
                        <a:cs typeface="Arial"/>
                        <a:sym typeface="Arial"/>
                      </a:endParaRP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noFill/>
                  </a:tcPr>
                </a:tc>
                <a:extLst>
                  <a:ext uri="{0D108BD9-81ED-4DB2-BD59-A6C34878D82A}">
                    <a16:rowId xmlns:a16="http://schemas.microsoft.com/office/drawing/2014/main" val="2728872268"/>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lang="en-GB" sz="1100" dirty="0">
                          <a:solidFill>
                            <a:srgbClr val="000000">
                              <a:alpha val="100000"/>
                            </a:srgbClr>
                          </a:solidFill>
                          <a:latin typeface="+mn-lt"/>
                          <a:cs typeface="Arial"/>
                          <a:sym typeface="Arial"/>
                        </a:rPr>
                        <a:t>Unable to calculate</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noFill/>
                  </a:tcPr>
                </a:tc>
                <a:extLst>
                  <a:ext uri="{0D108BD9-81ED-4DB2-BD59-A6C34878D82A}">
                    <a16:rowId xmlns:a16="http://schemas.microsoft.com/office/drawing/2014/main" val="1148227226"/>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lang="en-GB" sz="1100" dirty="0">
                          <a:solidFill>
                            <a:srgbClr val="000000">
                              <a:alpha val="100000"/>
                            </a:srgbClr>
                          </a:solidFill>
                          <a:latin typeface="+mn-lt"/>
                          <a:cs typeface="Arial"/>
                          <a:sym typeface="Arial"/>
                        </a:rPr>
                        <a:t>Unable to calculate</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noFill/>
                  </a:tcPr>
                </a:tc>
                <a:extLst>
                  <a:ext uri="{0D108BD9-81ED-4DB2-BD59-A6C34878D82A}">
                    <a16:rowId xmlns:a16="http://schemas.microsoft.com/office/drawing/2014/main" val="3249738978"/>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lang="en-GB" sz="1100" dirty="0">
                          <a:solidFill>
                            <a:srgbClr val="000000">
                              <a:alpha val="100000"/>
                            </a:srgbClr>
                          </a:solidFill>
                          <a:latin typeface="+mn-lt"/>
                          <a:cs typeface="Arial"/>
                          <a:sym typeface="Arial"/>
                        </a:rPr>
                        <a:t>Unable to calculate</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noFill/>
                  </a:tcPr>
                </a:tc>
                <a:extLst>
                  <a:ext uri="{0D108BD9-81ED-4DB2-BD59-A6C34878D82A}">
                    <a16:rowId xmlns:a16="http://schemas.microsoft.com/office/drawing/2014/main" val="1671856499"/>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Smoking </a:t>
                      </a:r>
                      <a:r>
                        <a:rPr sz="1100" dirty="0" err="1">
                          <a:solidFill>
                            <a:srgbClr val="000000">
                              <a:alpha val="100000"/>
                            </a:srgbClr>
                          </a:solidFill>
                          <a:latin typeface="Arial"/>
                          <a:cs typeface="Arial"/>
                          <a:sym typeface="Arial"/>
                        </a:rPr>
                        <a:t>prev</a:t>
                      </a:r>
                      <a:r>
                        <a:rPr sz="1100" dirty="0">
                          <a:solidFill>
                            <a:srgbClr val="000000">
                              <a:alpha val="100000"/>
                            </a:srgbClr>
                          </a:solidFill>
                          <a:latin typeface="Arial"/>
                          <a:cs typeface="Arial"/>
                          <a:sym typeface="Arial"/>
                        </a:rPr>
                        <a:t>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BC007A">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lang="en-GB" sz="1100" dirty="0">
                          <a:solidFill>
                            <a:srgbClr val="000000">
                              <a:alpha val="100000"/>
                            </a:srgbClr>
                          </a:solidFill>
                          <a:latin typeface="+mn-lt"/>
                          <a:cs typeface="Arial"/>
                          <a:sym typeface="Arial"/>
                        </a:rPr>
                        <a:t>Unable to calculate</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noFill/>
                  </a:tcPr>
                </a:tc>
                <a:extLst>
                  <a:ext uri="{0D108BD9-81ED-4DB2-BD59-A6C34878D82A}">
                    <a16:rowId xmlns:a16="http://schemas.microsoft.com/office/drawing/2014/main" val="3419820348"/>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Obesity </a:t>
                      </a:r>
                      <a:r>
                        <a:rPr sz="1100" dirty="0" err="1">
                          <a:solidFill>
                            <a:srgbClr val="000000">
                              <a:alpha val="100000"/>
                            </a:srgbClr>
                          </a:solidFill>
                          <a:latin typeface="Arial"/>
                          <a:cs typeface="Arial"/>
                          <a:sym typeface="Arial"/>
                        </a:rPr>
                        <a:t>prev</a:t>
                      </a:r>
                      <a:r>
                        <a:rPr sz="1100" dirty="0">
                          <a:solidFill>
                            <a:srgbClr val="000000">
                              <a:alpha val="100000"/>
                            </a:srgbClr>
                          </a:solidFill>
                          <a:latin typeface="Arial"/>
                          <a:cs typeface="Arial"/>
                          <a:sym typeface="Arial"/>
                        </a:rPr>
                        <a:t>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solidFill>
                      <a:prstDash val="solid"/>
                      <a:round/>
                      <a:headEnd type="none" w="med" len="med"/>
                      <a:tailEnd type="none" w="med" len="med"/>
                    </a:lnB>
                    <a:solidFill>
                      <a:srgbClr val="C00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lang="en-GB" sz="1100" dirty="0">
                          <a:solidFill>
                            <a:srgbClr val="000000">
                              <a:alpha val="100000"/>
                            </a:srgbClr>
                          </a:solidFill>
                          <a:latin typeface="+mn-lt"/>
                          <a:cs typeface="Arial"/>
                          <a:sym typeface="Arial"/>
                        </a:rPr>
                        <a:t>Unable to calculate</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noFill/>
                  </a:tcPr>
                </a:tc>
                <a:extLst>
                  <a:ext uri="{0D108BD9-81ED-4DB2-BD59-A6C34878D82A}">
                    <a16:rowId xmlns:a16="http://schemas.microsoft.com/office/drawing/2014/main" val="2568040237"/>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lang="en-GB" sz="1100" dirty="0">
                          <a:solidFill>
                            <a:srgbClr val="000000">
                              <a:alpha val="100000"/>
                            </a:srgbClr>
                          </a:solidFill>
                          <a:latin typeface="+mn-lt"/>
                          <a:cs typeface="Arial"/>
                          <a:sym typeface="Arial"/>
                        </a:rPr>
                        <a:t>Unable to calculate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no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lang="en-GB" sz="1100" dirty="0">
                          <a:solidFill>
                            <a:srgbClr val="000000">
                              <a:alpha val="100000"/>
                            </a:srgbClr>
                          </a:solidFill>
                          <a:latin typeface="+mn-lt"/>
                          <a:cs typeface="Arial"/>
                          <a:sym typeface="Arial"/>
                        </a:rPr>
                        <a:t>Unable to calculate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no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307569644"/>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00A499"/>
                    </a:solidFill>
                  </a:tcPr>
                </a:tc>
                <a:extLst>
                  <a:ext uri="{0D108BD9-81ED-4DB2-BD59-A6C34878D82A}">
                    <a16:rowId xmlns:a16="http://schemas.microsoft.com/office/drawing/2014/main" val="2866746450"/>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C000"/>
                    </a:solidFill>
                  </a:tcPr>
                </a:tc>
                <a:extLst>
                  <a:ext uri="{0D108BD9-81ED-4DB2-BD59-A6C34878D82A}">
                    <a16:rowId xmlns:a16="http://schemas.microsoft.com/office/drawing/2014/main" val="2292661796"/>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00A499"/>
                    </a:solidFill>
                  </a:tcPr>
                </a:tc>
                <a:extLst>
                  <a:ext uri="{0D108BD9-81ED-4DB2-BD59-A6C34878D82A}">
                    <a16:rowId xmlns:a16="http://schemas.microsoft.com/office/drawing/2014/main" val="3800703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00A499"/>
                    </a:solidFill>
                  </a:tcPr>
                </a:tc>
                <a:extLst>
                  <a:ext uri="{0D108BD9-81ED-4DB2-BD59-A6C34878D82A}">
                    <a16:rowId xmlns:a16="http://schemas.microsoft.com/office/drawing/2014/main" val="526782147"/>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00A499">
                        <a:alpha val="100000"/>
                      </a:srgbClr>
                    </a:solidFill>
                  </a:tcPr>
                </a:tc>
                <a:extLst>
                  <a:ext uri="{0D108BD9-81ED-4DB2-BD59-A6C34878D82A}">
                    <a16:rowId xmlns:a16="http://schemas.microsoft.com/office/drawing/2014/main" val="143161307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00A499">
                        <a:alpha val="100000"/>
                      </a:srgbClr>
                    </a:solidFill>
                  </a:tcPr>
                </a:tc>
                <a:extLst>
                  <a:ext uri="{0D108BD9-81ED-4DB2-BD59-A6C34878D82A}">
                    <a16:rowId xmlns:a16="http://schemas.microsoft.com/office/drawing/2014/main" val="1249870873"/>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ACSC </a:t>
                      </a:r>
                      <a:r>
                        <a:rPr sz="1100" dirty="0" err="1">
                          <a:solidFill>
                            <a:srgbClr val="000000">
                              <a:alpha val="100000"/>
                            </a:srgbClr>
                          </a:solidFill>
                          <a:latin typeface="Arial"/>
                          <a:cs typeface="Arial"/>
                          <a:sym typeface="Arial"/>
                        </a:rPr>
                        <a:t>adm</a:t>
                      </a:r>
                      <a:r>
                        <a:rPr sz="1100" dirty="0">
                          <a:solidFill>
                            <a:srgbClr val="000000">
                              <a:alpha val="100000"/>
                            </a:srgbClr>
                          </a:solidFill>
                          <a:latin typeface="Arial"/>
                          <a:cs typeface="Arial"/>
                          <a:sym typeface="Arial"/>
                        </a:rPr>
                        <a:t>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lang="en-GB" sz="1100" dirty="0">
                          <a:solidFill>
                            <a:srgbClr val="000000">
                              <a:alpha val="100000"/>
                            </a:srgbClr>
                          </a:solidFill>
                          <a:latin typeface="+mn-lt"/>
                          <a:cs typeface="Arial"/>
                          <a:sym typeface="Arial"/>
                        </a:rPr>
                        <a:t>Unable to calculate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solidFill>
                      <a:prstDash val="solid"/>
                      <a:round/>
                      <a:headEnd type="none" w="med" len="med"/>
                      <a:tailEnd type="none" w="med" len="med"/>
                    </a:lnB>
                    <a:no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All cause mortality (&lt;75 </a:t>
                      </a:r>
                      <a:r>
                        <a:rPr sz="1100" dirty="0" err="1">
                          <a:solidFill>
                            <a:srgbClr val="000000">
                              <a:alpha val="100000"/>
                            </a:srgbClr>
                          </a:solidFill>
                          <a:latin typeface="Arial"/>
                          <a:cs typeface="Arial"/>
                          <a:sym typeface="Arial"/>
                        </a:rPr>
                        <a:t>yrs</a:t>
                      </a:r>
                      <a:r>
                        <a:rPr sz="1100" dirty="0">
                          <a:solidFill>
                            <a:srgbClr val="000000">
                              <a:alpha val="100000"/>
                            </a:srgbClr>
                          </a:solidFill>
                          <a:latin typeface="Arial"/>
                          <a:cs typeface="Arial"/>
                          <a:sym typeface="Arial"/>
                        </a:rPr>
                        <a:t>)</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D3D3D3">
                          <a:alpha val="100000"/>
                        </a:srgbClr>
                      </a:solidFill>
                      <a:prstDash val="solid"/>
                    </a:lnT>
                    <a:lnB w="12700" cap="flat" cmpd="sng" algn="ctr">
                      <a:solidFill>
                        <a:srgbClr val="D3D3D3"/>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lang="en-GB" sz="1100" dirty="0">
                          <a:solidFill>
                            <a:srgbClr val="000000">
                              <a:alpha val="100000"/>
                            </a:srgbClr>
                          </a:solidFill>
                          <a:latin typeface="+mn-lt"/>
                          <a:cs typeface="Arial"/>
                          <a:sym typeface="Arial"/>
                        </a:rPr>
                        <a:t>Unable to calculate</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solidFill>
                      <a:prstDash val="solid"/>
                      <a:round/>
                      <a:headEnd type="none" w="med" len="med"/>
                      <a:tailEnd type="none" w="med" len="med"/>
                    </a:lnB>
                    <a:noFill/>
                  </a:tcPr>
                </a:tc>
                <a:extLst>
                  <a:ext uri="{0D108BD9-81ED-4DB2-BD59-A6C34878D82A}">
                    <a16:rowId xmlns:a16="http://schemas.microsoft.com/office/drawing/2014/main" val="423544331"/>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Cancer mortality (&lt;75 </a:t>
                      </a:r>
                      <a:r>
                        <a:rPr sz="1100" dirty="0" err="1">
                          <a:solidFill>
                            <a:srgbClr val="000000">
                              <a:alpha val="100000"/>
                            </a:srgbClr>
                          </a:solidFill>
                          <a:latin typeface="Arial"/>
                          <a:cs typeface="Arial"/>
                          <a:sym typeface="Arial"/>
                        </a:rPr>
                        <a:t>yrs</a:t>
                      </a:r>
                      <a:r>
                        <a:rPr sz="1100" dirty="0">
                          <a:solidFill>
                            <a:srgbClr val="000000">
                              <a:alpha val="100000"/>
                            </a:srgbClr>
                          </a:solidFill>
                          <a:latin typeface="Arial"/>
                          <a:cs typeface="Arial"/>
                          <a:sym typeface="Arial"/>
                        </a:rPr>
                        <a:t>)</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D3D3D3">
                          <a:alpha val="100000"/>
                        </a:srgbClr>
                      </a:solidFill>
                      <a:prstDash val="solid"/>
                    </a:lnT>
                    <a:lnB w="12700" cap="flat" cmpd="sng" algn="ctr">
                      <a:solidFill>
                        <a:srgbClr val="D3D3D3"/>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lang="en-GB" sz="1100" dirty="0">
                          <a:solidFill>
                            <a:srgbClr val="000000">
                              <a:alpha val="100000"/>
                            </a:srgbClr>
                          </a:solidFill>
                          <a:latin typeface="+mn-lt"/>
                          <a:cs typeface="Arial"/>
                          <a:sym typeface="Arial"/>
                        </a:rPr>
                        <a:t>Unable to calculate</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solidFill>
                      <a:prstDash val="solid"/>
                      <a:round/>
                      <a:headEnd type="none" w="med" len="med"/>
                      <a:tailEnd type="none" w="med" len="med"/>
                    </a:lnB>
                    <a:noFill/>
                  </a:tcPr>
                </a:tc>
                <a:extLst>
                  <a:ext uri="{0D108BD9-81ED-4DB2-BD59-A6C34878D82A}">
                    <a16:rowId xmlns:a16="http://schemas.microsoft.com/office/drawing/2014/main" val="3040347557"/>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Circulatory mortality (&lt;75 </a:t>
                      </a:r>
                      <a:r>
                        <a:rPr sz="1100" dirty="0" err="1">
                          <a:solidFill>
                            <a:srgbClr val="000000">
                              <a:alpha val="100000"/>
                            </a:srgbClr>
                          </a:solidFill>
                          <a:latin typeface="Arial"/>
                          <a:cs typeface="Arial"/>
                          <a:sym typeface="Arial"/>
                        </a:rPr>
                        <a:t>yrs</a:t>
                      </a:r>
                      <a:r>
                        <a:rPr sz="1100" dirty="0">
                          <a:solidFill>
                            <a:srgbClr val="000000">
                              <a:alpha val="100000"/>
                            </a:srgbClr>
                          </a:solidFill>
                          <a:latin typeface="Arial"/>
                          <a:cs typeface="Arial"/>
                          <a:sym typeface="Arial"/>
                        </a:rPr>
                        <a:t>)</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D3D3D3">
                          <a:alpha val="100000"/>
                        </a:srgbClr>
                      </a:solidFill>
                      <a:prstDash val="solid"/>
                    </a:lnT>
                    <a:lnB w="12700" cap="flat" cmpd="sng" algn="ctr">
                      <a:solidFill>
                        <a:srgbClr val="D3D3D3"/>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lang="en-GB" sz="1100" dirty="0">
                          <a:solidFill>
                            <a:srgbClr val="000000">
                              <a:alpha val="100000"/>
                            </a:srgbClr>
                          </a:solidFill>
                          <a:latin typeface="+mn-lt"/>
                          <a:cs typeface="Arial"/>
                          <a:sym typeface="Arial"/>
                        </a:rPr>
                        <a:t>Unable to calculate</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solidFill>
                      <a:prstDash val="solid"/>
                      <a:round/>
                      <a:headEnd type="none" w="med" len="med"/>
                      <a:tailEnd type="none" w="med" len="med"/>
                    </a:lnB>
                    <a:noFill/>
                  </a:tcPr>
                </a:tc>
                <a:extLst>
                  <a:ext uri="{0D108BD9-81ED-4DB2-BD59-A6C34878D82A}">
                    <a16:rowId xmlns:a16="http://schemas.microsoft.com/office/drawing/2014/main" val="3706732894"/>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Hip fracture admissions (&gt;65 </a:t>
                      </a:r>
                      <a:r>
                        <a:rPr sz="1100" dirty="0" err="1">
                          <a:solidFill>
                            <a:srgbClr val="000000">
                              <a:alpha val="100000"/>
                            </a:srgbClr>
                          </a:solidFill>
                          <a:latin typeface="Arial"/>
                          <a:cs typeface="Arial"/>
                          <a:sym typeface="Arial"/>
                        </a:rPr>
                        <a:t>yrs</a:t>
                      </a:r>
                      <a:r>
                        <a:rPr sz="1100" dirty="0">
                          <a:solidFill>
                            <a:srgbClr val="000000">
                              <a:alpha val="100000"/>
                            </a:srgbClr>
                          </a:solidFill>
                          <a:latin typeface="Arial"/>
                          <a:cs typeface="Arial"/>
                          <a:sym typeface="Arial"/>
                        </a:rPr>
                        <a:t>)</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marL="63500" marR="63500" algn="ctr">
                        <a:lnSpc>
                          <a:spcPct val="100000"/>
                        </a:lnSpc>
                        <a:spcBef>
                          <a:spcPts val="500"/>
                        </a:spcBef>
                        <a:spcAft>
                          <a:spcPts val="500"/>
                        </a:spcAft>
                        <a:buNone/>
                      </a:pPr>
                      <a:r>
                        <a:rPr lang="en-GB" sz="1100" dirty="0">
                          <a:solidFill>
                            <a:srgbClr val="000000">
                              <a:alpha val="100000"/>
                            </a:srgbClr>
                          </a:solidFill>
                          <a:latin typeface="+mn-lt"/>
                          <a:cs typeface="Arial"/>
                          <a:sym typeface="Arial"/>
                        </a:rPr>
                        <a:t>Unable to calculate</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extLst>
                  <a:ext uri="{0D108BD9-81ED-4DB2-BD59-A6C34878D82A}">
                    <a16:rowId xmlns:a16="http://schemas.microsoft.com/office/drawing/2014/main" val="104973125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20/11/2024</a:t>
            </a:r>
          </a:p>
        </p:txBody>
      </p:sp>
      <p:pic>
        <p:nvPicPr>
          <p:cNvPr id="5" name="Content" descr="The stacked bar plot shows the Index of Multiple Deprivation (IMD 2019) for Aspire Medical PCN, as well the 7 domains of deprivation which combine to create the IMD 2019. For overall deprivation (IMD 2019), 50% of LSOAs in Aspire Medical PCN are in the most deprived 20% in England. For the Income Domain, 50% of LSOAs in Aspire Medical PCN are in the most deprived 20% in England. For the Employment Domain, 50% of LSOAs in Aspire Medical PCN are in the most deprived 20% in England. For the Education, Skills and Training Domain, 50% of LSOAs in Aspire Medical PCN are in the most deprived 20% in England. For the Health Deprivation and Disability Domain, 50% of LSOAs in Aspire Medical PCN are in the most deprived 20% in England. For the Crime Domain, 50% of LSOAs in Aspire Medical PCN are in the most deprived 20% in England. For the Barriers to Housing and Services Domain, 0% of LSOAs in Aspire Medical PCN are in the most deprived 20% in England. For the Living Environment Domain, 50% of LSOAs in Aspire Medica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laceholder 10">
            <a:extLst>
              <a:ext uri="{FF2B5EF4-FFF2-40B4-BE49-F238E27FC236}">
                <a16:creationId xmlns:a16="http://schemas.microsoft.com/office/drawing/2014/main" id="{B7A493AF-D740-06CE-AB12-03E310322FA7}"/>
              </a:ext>
            </a:extLst>
          </p:cNvPr>
          <p:cNvSpPr txBox="1">
            <a:spLocks/>
          </p:cNvSpPr>
          <p:nvPr/>
        </p:nvSpPr>
        <p:spPr>
          <a:xfrm>
            <a:off x="179512" y="1052736"/>
            <a:ext cx="8784976" cy="1921044"/>
          </a:xfrm>
          <a:prstGeom prst="rect">
            <a:avLst/>
          </a:prstGeom>
        </p:spPr>
        <p:txBody>
          <a:bodyPr/>
          <a:lst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GB" sz="1600" dirty="0"/>
              <a:t>Due to difficulties with the varied geographies covered by the practices in Aspire Medical PCN, it is not possible to estimate values for this PCN using school level data. </a:t>
            </a:r>
          </a:p>
          <a:p>
            <a:pPr marL="0" indent="0">
              <a:buFont typeface="Arial"/>
              <a:buNone/>
            </a:pPr>
            <a:r>
              <a:rPr lang="en-GB" sz="1600" dirty="0"/>
              <a:t>We are currently exploring a new methodology to calculate PCN values from a range of small area levels: LSOA, MSOA, ward, general practice and school.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laceholder 10">
            <a:extLst>
              <a:ext uri="{FF2B5EF4-FFF2-40B4-BE49-F238E27FC236}">
                <a16:creationId xmlns:a16="http://schemas.microsoft.com/office/drawing/2014/main" id="{45AA7EEC-B093-06B2-A61F-1B762AEF0E41}"/>
              </a:ext>
            </a:extLst>
          </p:cNvPr>
          <p:cNvSpPr txBox="1">
            <a:spLocks/>
          </p:cNvSpPr>
          <p:nvPr/>
        </p:nvSpPr>
        <p:spPr>
          <a:xfrm>
            <a:off x="179512" y="1003900"/>
            <a:ext cx="8784976" cy="1921044"/>
          </a:xfrm>
          <a:prstGeom prst="rect">
            <a:avLst/>
          </a:prstGeom>
        </p:spPr>
        <p:txBody>
          <a:bodyPr/>
          <a:lst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GB" sz="1600" dirty="0"/>
              <a:t>Due to difficulties with the varied geographies covered by the practices in Aspire Medical PCN, it is not possible to estimate values for this PCN using ward level data. </a:t>
            </a:r>
          </a:p>
          <a:p>
            <a:pPr marL="0" indent="0">
              <a:buFont typeface="Arial"/>
              <a:buNone/>
            </a:pPr>
            <a:r>
              <a:rPr lang="en-GB" sz="1600" dirty="0"/>
              <a:t>We are currently exploring a new methodology to calculate PCN values from a range of small area levels: LSOA, MSOA, ward, general practice and school.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laceholder 10">
            <a:extLst>
              <a:ext uri="{FF2B5EF4-FFF2-40B4-BE49-F238E27FC236}">
                <a16:creationId xmlns:a16="http://schemas.microsoft.com/office/drawing/2014/main" id="{A2DBA650-35A9-0C9D-A70F-DB280C113C15}"/>
              </a:ext>
            </a:extLst>
          </p:cNvPr>
          <p:cNvSpPr txBox="1">
            <a:spLocks/>
          </p:cNvSpPr>
          <p:nvPr/>
        </p:nvSpPr>
        <p:spPr>
          <a:xfrm>
            <a:off x="179512" y="1003900"/>
            <a:ext cx="8784976" cy="1921044"/>
          </a:xfrm>
          <a:prstGeom prst="rect">
            <a:avLst/>
          </a:prstGeom>
        </p:spPr>
        <p:txBody>
          <a:bodyPr/>
          <a:lst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GB" sz="1600" dirty="0"/>
              <a:t>Due to difficulties with the varied geographies covered by the practices in Aspire Medical PCN, it is not possible to estimate values for this PCN using ward level data. </a:t>
            </a:r>
          </a:p>
          <a:p>
            <a:pPr marL="0" indent="0">
              <a:buFont typeface="Arial"/>
              <a:buNone/>
            </a:pPr>
            <a:r>
              <a:rPr lang="en-GB" sz="1600" dirty="0"/>
              <a:t>We are currently exploring a new methodology to calculate PCN values from a range of small area levels: LSOA, MSOA, ward, general practice and school.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20/11/2024</a:t>
            </a:r>
          </a:p>
        </p:txBody>
      </p:sp>
      <p:sp>
        <p:nvSpPr>
          <p:cNvPr id="5" name="Content Placeholder 10">
            <a:extLst>
              <a:ext uri="{FF2B5EF4-FFF2-40B4-BE49-F238E27FC236}">
                <a16:creationId xmlns:a16="http://schemas.microsoft.com/office/drawing/2014/main" id="{1EC12949-6620-3FA4-6D65-0B7FE610FFF5}"/>
              </a:ext>
            </a:extLst>
          </p:cNvPr>
          <p:cNvSpPr txBox="1">
            <a:spLocks/>
          </p:cNvSpPr>
          <p:nvPr/>
        </p:nvSpPr>
        <p:spPr>
          <a:xfrm>
            <a:off x="179512" y="1003900"/>
            <a:ext cx="8784976" cy="1921044"/>
          </a:xfrm>
          <a:prstGeom prst="rect">
            <a:avLst/>
          </a:prstGeom>
        </p:spPr>
        <p:txBody>
          <a:bodyPr/>
          <a:lst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GB" sz="1600" dirty="0"/>
              <a:t>Due to difficulties with the varied geographies covered by the practices in Aspire Medical PCN, it is not possible to estimate values for this PCN using ward level data. </a:t>
            </a:r>
          </a:p>
          <a:p>
            <a:pPr marL="0" indent="0">
              <a:buFont typeface="Arial"/>
              <a:buNone/>
            </a:pPr>
            <a:r>
              <a:rPr lang="en-GB" sz="1600" dirty="0"/>
              <a:t>We are currently exploring a new methodology to calculate PCN values from a range of small area levels: LSOA, MSOA, ward, general practice and school.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pic>
        <p:nvPicPr>
          <p:cNvPr id="5" name="lollipop_box" descr="The lollipop plot shows the indicator values for the PCN, peer group, HCP and ICS for 2022/23 and compares these values to the England average. The value for England was 15. The value for Aspire Medical PCN was 19, which is high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pire Medical PCN in 2022/23 compared to England. The value for England was 15. The value for London Road Medical Centre was 14, which is similar compared to England. The value for Marlowe Park Medical Ctr. was 21, which is higher compared to England. The value for St.Werburgh Medical Practice was 18, which is higher compared to England. The value for The Kings Family Practice was 2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pire Medic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pire Medical PCN and England over the last 5 years, up to 2022/23. In Aspire Medical PCN, the value was 20 in 2018/19 and 19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Aspire Medical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Reception: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laceholder 10">
            <a:extLst>
              <a:ext uri="{FF2B5EF4-FFF2-40B4-BE49-F238E27FC236}">
                <a16:creationId xmlns:a16="http://schemas.microsoft.com/office/drawing/2014/main" id="{3ACB379C-C10E-5CCB-554E-384AED1C97CE}"/>
              </a:ext>
            </a:extLst>
          </p:cNvPr>
          <p:cNvSpPr txBox="1">
            <a:spLocks/>
          </p:cNvSpPr>
          <p:nvPr/>
        </p:nvSpPr>
        <p:spPr>
          <a:xfrm>
            <a:off x="179512" y="1003900"/>
            <a:ext cx="8784976" cy="1921044"/>
          </a:xfrm>
          <a:prstGeom prst="rect">
            <a:avLst/>
          </a:prstGeom>
        </p:spPr>
        <p:txBody>
          <a:bodyPr/>
          <a:lst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GB" sz="1600" dirty="0"/>
              <a:t>Due to difficulties with the varied geographies covered by the practices in Aspire Medical PCN, it is not possible to estimate values for this PCN using ward level data. </a:t>
            </a:r>
          </a:p>
          <a:p>
            <a:pPr marL="0" indent="0">
              <a:buFont typeface="Arial"/>
              <a:buNone/>
            </a:pPr>
            <a:r>
              <a:rPr lang="en-GB" sz="1600" dirty="0"/>
              <a:t>We are currently exploring a new methodology to calculate PCN values from a range of small area levels: LSOA, MSOA, ward, general practice and school.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pic>
        <p:nvPicPr>
          <p:cNvPr id="5" name="lollipop_box" descr="The lollipop plot shows the indicator values for the PCN, peer group, HCP and ICS for 2022/23 and compares these values to the England average. The value for England was 11. The value for Aspire Medical PCN was 12, which is simila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pire Medical PCN in 2022/23 compared to England. The value for England was 11. The value for London Road Medical Centre was 10, which is similar compared to England. The value for Marlowe Park Medical Ctr. was 12, which is similar compared to England. The value for St.Werburgh Medical Practice was 13, which is higher compared to England. The value for The Kings Family Practice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pire Medic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pire Medical PCN and England over the last 5 years, up to 2022/23. In Aspire Medical PCN, the value was 10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Aspire Medical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rPr lang="en-GB" dirty="0"/>
              <a:t>30</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laceholder 10">
            <a:extLst>
              <a:ext uri="{FF2B5EF4-FFF2-40B4-BE49-F238E27FC236}">
                <a16:creationId xmlns:a16="http://schemas.microsoft.com/office/drawing/2014/main" id="{B61E9B5B-7E7C-E4A0-6A5B-CB0A76A73B5C}"/>
              </a:ext>
            </a:extLst>
          </p:cNvPr>
          <p:cNvSpPr txBox="1">
            <a:spLocks/>
          </p:cNvSpPr>
          <p:nvPr/>
        </p:nvSpPr>
        <p:spPr>
          <a:xfrm>
            <a:off x="179512" y="1003900"/>
            <a:ext cx="8784976" cy="1921044"/>
          </a:xfrm>
          <a:prstGeom prst="rect">
            <a:avLst/>
          </a:prstGeom>
        </p:spPr>
        <p:txBody>
          <a:bodyPr/>
          <a:lst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GB" sz="1600" dirty="0"/>
              <a:t>Due to difficulties with the varied geographies covered by the practices in Aspire Medical PCN, it is not possible to estimate values for this PCN using ward level data. </a:t>
            </a:r>
          </a:p>
          <a:p>
            <a:pPr marL="0" indent="0">
              <a:buFont typeface="Arial"/>
              <a:buNone/>
            </a:pPr>
            <a:r>
              <a:rPr lang="en-GB" sz="1600" dirty="0"/>
              <a:t>We are currently exploring a new methodology to calculate PCN values from a range of small area levels: LSOA, MSOA, ward, general practice and school.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rPr lang="en-GB" dirty="0"/>
              <a:t>31</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pic>
        <p:nvPicPr>
          <p:cNvPr id="5" name="lollipop_box" descr="The lollipop plot shows the indicator values for the PCN, peer group, HCP and ICS for 2024 Q2 and compares these values to the England average. The value for England was 0.21. The value for Aspire Medical PCN was 0.21, which is similar compared to England. The value for Medway and Swale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pire Medical PCN in 2024 Q2 compared to England. The value for England was 0.21. The value for London Road Medical Centre was 0.23, which is higher compared to England. The value for Marlowe Park Medical Ctr. was 0.21, which is similar compared to England. The value for St.Werburgh Medical Practice was 0.21, which is similar compared to England. The value for The Kings Family Practice was 0.20,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pire Medic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pire Medical PCN and England over the last 5 quarters, up to 2024 Q2. In Aspire Medical PCN, the value was 0.22 in 2023 Q2 and 0.21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Aspire Medical PCN is similar to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rPr lang="en-GB" dirty="0"/>
              <a:t>32</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pic>
        <p:nvPicPr>
          <p:cNvPr id="5" name="lollipop_box" descr="The lollipop plot shows the indicator values for the PCN, peer group, HCP and ICS for 2021/22 and compares these values to the England average. The value for England was 62. The value for Aspire Medical PCN was 56, which is worse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pire Medical PCN in 2021/22 compared to England. The value for England was 62. The value for London Road Medical Centre was 59, which is similar compared to England. The value for Marlowe Park Medical Ctr. was 54, which is worse compared to England. The value for St.Werburgh Medical Practice was 59, which is similar compared to England. The value for The Kings Family Practice was 4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pire Medic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pire Medical PCN and England over the last 5 years, up to 2021/22. In Aspire Medical PCN, the value was 71 in 2017/18 and 56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Aspire Medical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rPr lang="en-GB" dirty="0"/>
              <a:t>33</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pic>
        <p:nvPicPr>
          <p:cNvPr id="5" name="lollipop_box" descr="The lollipop plot shows the indicator values for the PCN, peer group, HCP and ICS for 2022/23 and compares these values to the England average. The value for England was 67. The value for Aspire Medical PCN was 74, which is better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pire Medical PCN in 2022/23 compared to England. The value for England was 67. The value for London Road Medical Centre was 73, which is better compared to England. The value for Marlowe Park Medical Ctr. was 77, which is better compared to England. The value for St.Werburgh Medical Practice was 76, which is better compared to England. The value for The Kings Family Practice was 6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pire Medic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pire Medical PCN and England over the last 5 years, up to 2022/23. In Aspire Medical PCN, the value was 71 in 2018/19 and 74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Aspire Medical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rPr lang="en-GB" dirty="0"/>
              <a:t>34</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pic>
        <p:nvPicPr>
          <p:cNvPr id="5" name="lollipop_box" descr="The lollipop plot shows the indicator values for the PCN, peer group, HCP and ICS for 2022/23 and compares these values to the England average. The value for England was 72. The value for Aspire Medical PCN was 69, which is worse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pire Medical PCN in 2022/23 compared to England. The value for England was 72. The value for London Road Medical Centre was 77, which is better compared to England. The value for Marlowe Park Medical Ctr. was 66, which is similar compared to England. The value for St.Werburgh Medical Practice was 68, which is worse compared to England. The value for The Kings Family Practice was 6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pire Medic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pire Medical PCN and England over the last 5 years, up to 2022/23. In Aspire Medical PCN, the value was 56 in 2018/19 and 69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Aspire Medical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rPr lang="en-GB" dirty="0"/>
              <a:t>35</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rPr lang="en-GB" dirty="0"/>
              <a:t>36</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laceholder 10">
            <a:extLst>
              <a:ext uri="{FF2B5EF4-FFF2-40B4-BE49-F238E27FC236}">
                <a16:creationId xmlns:a16="http://schemas.microsoft.com/office/drawing/2014/main" id="{0107925B-A8EC-94FF-9DBF-B21BA01825BF}"/>
              </a:ext>
            </a:extLst>
          </p:cNvPr>
          <p:cNvSpPr txBox="1">
            <a:spLocks/>
          </p:cNvSpPr>
          <p:nvPr/>
        </p:nvSpPr>
        <p:spPr>
          <a:xfrm>
            <a:off x="179512" y="1003900"/>
            <a:ext cx="8784976" cy="1921044"/>
          </a:xfrm>
          <a:prstGeom prst="rect">
            <a:avLst/>
          </a:prstGeom>
        </p:spPr>
        <p:txBody>
          <a:bodyPr/>
          <a:lst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GB" sz="1600" dirty="0"/>
              <a:t>Due to difficulties with the varied geographies covered by the practices in Aspire Medical PCN, it is not possible to estimate values for this PCN using ward level data. </a:t>
            </a:r>
          </a:p>
          <a:p>
            <a:pPr marL="0" indent="0">
              <a:buFont typeface="Arial"/>
              <a:buNone/>
            </a:pPr>
            <a:r>
              <a:rPr lang="en-GB" sz="1600" dirty="0"/>
              <a:t>We are currently exploring a new methodology to calculate PCN values from a range of small area levels: LSOA, MSOA, ward, general practice and school.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rPr lang="en-GB" dirty="0"/>
              <a:t>37</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laceholder 10">
            <a:extLst>
              <a:ext uri="{FF2B5EF4-FFF2-40B4-BE49-F238E27FC236}">
                <a16:creationId xmlns:a16="http://schemas.microsoft.com/office/drawing/2014/main" id="{CF5FE78A-F20F-9826-ED74-D4428B1DB58C}"/>
              </a:ext>
            </a:extLst>
          </p:cNvPr>
          <p:cNvSpPr txBox="1">
            <a:spLocks/>
          </p:cNvSpPr>
          <p:nvPr/>
        </p:nvSpPr>
        <p:spPr>
          <a:xfrm>
            <a:off x="179512" y="1003900"/>
            <a:ext cx="8784976" cy="1921044"/>
          </a:xfrm>
          <a:prstGeom prst="rect">
            <a:avLst/>
          </a:prstGeom>
        </p:spPr>
        <p:txBody>
          <a:bodyPr/>
          <a:lst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GB" sz="1600" dirty="0"/>
              <a:t>Due to difficulties with the varied geographies covered by the practices in Aspire Medical PCN, it is not possible to estimate values for this PCN using ward level data. </a:t>
            </a:r>
          </a:p>
          <a:p>
            <a:pPr marL="0" indent="0">
              <a:buFont typeface="Arial"/>
              <a:buNone/>
            </a:pPr>
            <a:r>
              <a:rPr lang="en-GB" sz="1600" dirty="0"/>
              <a:t>We are currently exploring a new methodology to calculate PCN values from a range of small area levels: LSOA, MSOA, ward, general practice and school.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rPr lang="en-GB" dirty="0"/>
              <a:t>38</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laceholder 10">
            <a:extLst>
              <a:ext uri="{FF2B5EF4-FFF2-40B4-BE49-F238E27FC236}">
                <a16:creationId xmlns:a16="http://schemas.microsoft.com/office/drawing/2014/main" id="{DE4C20F2-D0AB-3BD1-B4BF-60AC8D54D08C}"/>
              </a:ext>
            </a:extLst>
          </p:cNvPr>
          <p:cNvSpPr txBox="1">
            <a:spLocks/>
          </p:cNvSpPr>
          <p:nvPr/>
        </p:nvSpPr>
        <p:spPr>
          <a:xfrm>
            <a:off x="179512" y="1003900"/>
            <a:ext cx="8784976" cy="1921044"/>
          </a:xfrm>
          <a:prstGeom prst="rect">
            <a:avLst/>
          </a:prstGeom>
        </p:spPr>
        <p:txBody>
          <a:bodyPr/>
          <a:lst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GB" sz="1600" dirty="0"/>
              <a:t>Due to difficulties with the varied geographies covered by the practices in Aspire Medical PCN, it is not possible to estimate values for this PCN using ward level data. </a:t>
            </a:r>
          </a:p>
          <a:p>
            <a:pPr marL="0" indent="0">
              <a:buFont typeface="Arial"/>
              <a:buNone/>
            </a:pPr>
            <a:r>
              <a:rPr lang="en-GB" sz="1600" dirty="0"/>
              <a:t>We are currently exploring a new methodology to calculate PCN values from a range of small area levels: LSOA, MSOA, ward, general practice and school.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rPr lang="en-GB" dirty="0"/>
              <a:t>39</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laceholder 10">
            <a:extLst>
              <a:ext uri="{FF2B5EF4-FFF2-40B4-BE49-F238E27FC236}">
                <a16:creationId xmlns:a16="http://schemas.microsoft.com/office/drawing/2014/main" id="{B3577CBC-DEED-1066-4E26-AD232EEF38E0}"/>
              </a:ext>
            </a:extLst>
          </p:cNvPr>
          <p:cNvSpPr txBox="1">
            <a:spLocks/>
          </p:cNvSpPr>
          <p:nvPr/>
        </p:nvSpPr>
        <p:spPr>
          <a:xfrm>
            <a:off x="179512" y="1003900"/>
            <a:ext cx="8784976" cy="1921044"/>
          </a:xfrm>
          <a:prstGeom prst="rect">
            <a:avLst/>
          </a:prstGeom>
        </p:spPr>
        <p:txBody>
          <a:bodyPr/>
          <a:lst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GB" sz="1600" dirty="0"/>
              <a:t>Due to difficulties with the varied geographies covered by the practices in Aspire Medical PCN, it is not possible to estimate values for this PCN using ward level data. </a:t>
            </a:r>
          </a:p>
          <a:p>
            <a:pPr marL="0" indent="0">
              <a:buFont typeface="Arial"/>
              <a:buNone/>
            </a:pPr>
            <a:r>
              <a:rPr lang="en-GB" sz="1600" dirty="0"/>
              <a:t>We are currently exploring a new methodology to calculate PCN values from a range of small area levels: LSOA, MSOA, ward, general practice and school.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rPr lang="en-GB" dirty="0"/>
              <a:t>40</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rPr lang="en-GB" dirty="0"/>
              <a:t>41</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pic>
        <p:nvPicPr>
          <p:cNvPr id="10" name="Content" descr="The scatter plot shows the values for practices in Aspire Medical PCN for several indicators. Indicator 1. CHD (all ages). In 2023/24, the value for Aspire Medical PCN was 2.4 and the value for England was 3.0. The value for London Road Medical Centre was 3.4, which is similar compared to England. The value for Marlowe Park Medical Ctr. was 2.0, which is lower compared to England. The value for St.Werburgh Medical Practice was 2.6, which is similar compared to England. The value for The Kings Family Practice was 1.7, which is lower compared to England.   Indicator 2. Stroke (all ages). In 2023/24, the value for Aspire Medical PCN was 1.1 and the value for England was 1.9. The value for London Road Medical Centre was 1.5, which is similar compared to England. The value for Marlowe Park Medical Ctr. was 1.2, which is lower compared to England. The value for St.Werburgh Medical Practice was 1.1, which is lower compared to England. The value for The Kings Family Practice was 0.7, which is lower compared to England.   Indicator 3. PAD (all ages). In 2023/24, the value for Aspire Medical PCN was 0.5 and the value for England was 0.6. The value for London Road Medical Centre was 0.6, which is similar compared to England. The value for Marlowe Park Medical Ctr. was 0.5, which is similar compared to England. The value for St.Werburgh Medical Practice was 0.5, which is similar compared to England. The value for The Kings Family Practice was 0.2, which is lower compared to England.   Indicator 4. Heart failure (all ages). In 2023/24, the value for Aspire Medical PCN was 0.8 and the value for England was 1.1. The value for London Road Medical Centre was 0.9, which is similar compared to England. The value for Marlowe Park Medical Ctr. was 1.1, which is similar compared to England. The value for St.Werburgh Medical Practice was 0.8, which is similar compared to England. The value for The Kings Family Practice was 0.5, which is lower compared to England.   Indicator 5. Atrial fibrillation (all ages). In 2023/24, the value for Aspire Medical PCN was 1.4 and the value for England was 2.2. The value for London Road Medical Centre was 2.0, which is similar compared to England. The value for Marlowe Park Medical Ctr. was 1.1, which is lower compared to England. The value for St.Werburgh Medical Practice was 1.5, which is lower compared to England. The value for The Kings Family Practice was 0.8, which is lower compared to England.   Indicator 6. Hypertension (all ages). In 2023/24, the value for Aspire Medical PCN was 13.5 and the value for England was 14.8. The value for London Road Medical Centre was 17.4, which is higher compared to England. The value for Marlowe Park Medical Ctr. was 12.8, which is lower compared to England. The value for St.Werburgh Medical Practice was 13.5, which is lower compared to England. The value for The Kings Family Practice was 10.2, which is lower compared to England.   Indicator 7. Smoking (15+). In 2022/23, the value for Aspire Medical PCN was 18.6 and the value for England was 14.7. The value for London Road Medical Centre was 14.3, which is similar compared to England. The value for Marlowe Park Medical Ctr. was 20.8, which is higher compared to England. The value for St.Werburgh Medical Practice was 18.3, which is higher compared to England. The value for The Kings Family Practice was 22.6, which is higher compared to England.   Indicator 8. CKD (18+). In 2023/24, the value for Aspire Medical PCN was 2.7 and the value for England was 4.4. The value for London Road Medical Centre was 2.7, which is lower compared to England. The value for Marlowe Park Medical Ctr. was 3.9, which is similar compared to England. The value for St.Werburgh Medical Practice was 2.7, which is lower compared to England. The value for The Kings Family Practice was 2.1, which is lower compared to England.   ">
            <a:extLst>
              <a:ext uri="{FF2B5EF4-FFF2-40B4-BE49-F238E27FC236}">
                <a16:creationId xmlns:a16="http://schemas.microsoft.com/office/drawing/2014/main" id="{431A412F-A39C-81CC-2D0E-B3546B3552EE}"/>
              </a:ext>
            </a:extLst>
          </p:cNvPr>
          <p:cNvPicPr>
            <a:picLocks noGrp="1"/>
          </p:cNvPicPr>
          <p:nvPr>
            <p:ph idx="1"/>
          </p:nvPr>
        </p:nvPicPr>
        <p:blipFill>
          <a:blip r:embed="rId2" cstate="print"/>
          <a:stretch>
            <a:fillRect/>
          </a:stretch>
        </p:blipFill>
        <p:spPr>
          <a:xfrm>
            <a:off x="396232" y="1125660"/>
            <a:ext cx="8351537" cy="5111506"/>
          </a:xfrm>
          <a:prstGeom prst="rect">
            <a:avLst/>
          </a:prstGeom>
        </p:spPr>
      </p:pic>
      <p:sp>
        <p:nvSpPr>
          <p:cNvPr id="14" name="Text">
            <a:extLst>
              <a:ext uri="{FF2B5EF4-FFF2-40B4-BE49-F238E27FC236}">
                <a16:creationId xmlns:a16="http://schemas.microsoft.com/office/drawing/2014/main" id="{B3CE47F3-6DBD-A991-4831-3321AC2F2CE6}"/>
              </a:ext>
            </a:extLst>
          </p:cNvPr>
          <p:cNvSpPr>
            <a:spLocks noGrp="1"/>
          </p:cNvSpPr>
          <p:nvPr>
            <p:ph type="body" sz="quarter" idx="13"/>
          </p:nvPr>
        </p:nvSpPr>
        <p:spPr>
          <a:xfrm>
            <a:off x="395288" y="6308725"/>
            <a:ext cx="8353425" cy="431800"/>
          </a:xfrm>
        </p:spPr>
        <p:txBody>
          <a:bodyPr/>
          <a:lstStyle/>
          <a:p>
            <a:r>
              <a:rPr dirty="0"/>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rPr lang="en-GB" dirty="0"/>
              <a:t>42</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pic>
        <p:nvPicPr>
          <p:cNvPr id="9" name="Content" descr="The scatter plot shows the values for practices in Aspire Medical PCN for several indicators. Indicator 1. Cancer (all ages). In 2023/24, the value for Aspire Medical PCN was 3.1 and the value for England was 3.6. The value for London Road Medical Centre was 4.9, which is higher compared to England. The value for Marlowe Park Medical Ctr. was 2.5, which is lower compared to England. The value for St.Werburgh Medical Practice was 3.0, which is lower compared to England. The value for The Kings Family Practice was 1.8, which is lower compared to England.   Indicator 2. Diabetes (17+ yrs). In 2023/24, the value for Aspire Medical PCN was 7.4 and the value for England was 7.7. The value for London Road Medical Centre was 7.3, which is similar compared to England. The value for Marlowe Park Medical Ctr. was 7.3, which is similar compared to England. The value for St.Werburgh Medical Practice was 7.7, which is similar compared to England. The value for The Kings Family Practice was 7.3, which is similar compared to England.   Indicator 3. COPD (all ages). In 2023/24, the value for Aspire Medical PCN was 1.7 and the value for England was 1.9. The value for London Road Medical Centre was 1.9, which is similar compared to England. The value for Marlowe Park Medical Ctr. was 2.4, which is similar compared to England. The value for St.Werburgh Medical Practice was 1.7, which is similar compared to England. The value for The Kings Family Practice was 1.3, which is lower compared to England.   ">
            <a:extLst>
              <a:ext uri="{FF2B5EF4-FFF2-40B4-BE49-F238E27FC236}">
                <a16:creationId xmlns:a16="http://schemas.microsoft.com/office/drawing/2014/main" id="{00EF7EFC-F494-7460-5E46-47D8E63BC4D0}"/>
              </a:ext>
            </a:extLst>
          </p:cNvPr>
          <p:cNvPicPr>
            <a:picLocks noGrp="1"/>
          </p:cNvPicPr>
          <p:nvPr>
            <p:ph idx="1"/>
          </p:nvPr>
        </p:nvPicPr>
        <p:blipFill>
          <a:blip r:embed="rId2" cstate="print"/>
          <a:stretch>
            <a:fillRect/>
          </a:stretch>
        </p:blipFill>
        <p:spPr>
          <a:xfrm>
            <a:off x="396232" y="1125660"/>
            <a:ext cx="8351537" cy="5111506"/>
          </a:xfrm>
          <a:prstGeom prst="rect">
            <a:avLst/>
          </a:prstGeom>
        </p:spPr>
      </p:pic>
      <p:sp>
        <p:nvSpPr>
          <p:cNvPr id="12" name="Text">
            <a:extLst>
              <a:ext uri="{FF2B5EF4-FFF2-40B4-BE49-F238E27FC236}">
                <a16:creationId xmlns:a16="http://schemas.microsoft.com/office/drawing/2014/main" id="{2CD3C403-DE7E-5E8F-6A8B-4BC710BF77F0}"/>
              </a:ext>
            </a:extLst>
          </p:cNvPr>
          <p:cNvSpPr>
            <a:spLocks noGrp="1"/>
          </p:cNvSpPr>
          <p:nvPr>
            <p:ph type="body" sz="quarter" idx="13"/>
          </p:nvPr>
        </p:nvSpPr>
        <p:spPr>
          <a:xfrm>
            <a:off x="395288" y="6308725"/>
            <a:ext cx="8353425" cy="431800"/>
          </a:xfrm>
        </p:spPr>
        <p:txBody>
          <a:bodyPr/>
          <a:lstStyle/>
          <a:p>
            <a:r>
              <a:rPr dirty="0"/>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rPr lang="en-GB" dirty="0"/>
              <a:t>43</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pic>
        <p:nvPicPr>
          <p:cNvPr id="10" name="Content" descr="The scatter plot shows the values for practices in Aspire Medical PCN for several indicators. Indicator 1. Serious Mental Illness (all ages). In 2023/24, the value for Aspire Medical PCN was 0.8 and the value for England was 1.0. The value for London Road Medical Centre was 0.7, which is similar compared to England. The value for Marlowe Park Medical Ctr. was 0.5, which is similar compared to England. The value for St.Werburgh Medical Practice was 0.7, which is similar compared to England. The value for The Kings Family Practice was 1.0, which is similar compared to England.   Indicator 2. Depression (18+ yrs) - retired after 2022/23. In 2022/23, the value for Aspire Medical PCN was 16.3 and the value for England was 13.2. The value for London Road Medical Centre was 12.8, which is similar compared to England. The value for Marlowe Park Medical Ctr. was 21.1, which is higher compared to England. The value for St.Werburgh Medical Practice was 17.5, which is higher compared to England. The value for The Kings Family Practice was 15.4, which is higher compared to England.   Indicator 3. Dementia (all ages). In 2023/24, the value for Aspire Medical PCN was 0.3 and the value for England was 0.8. The value for London Road Medical Centre was 0.4, which is lower compared to England. The value for Marlowe Park Medical Ctr. was 0.3, which is lower compared to England. The value for St.Werburgh Medical Practice was 0.3, which is lower compared to England. The value for The Kings Family Practice was 0.2, which is lower compared to England.   ">
            <a:extLst>
              <a:ext uri="{FF2B5EF4-FFF2-40B4-BE49-F238E27FC236}">
                <a16:creationId xmlns:a16="http://schemas.microsoft.com/office/drawing/2014/main" id="{1E2F1D4E-10D5-82CD-1D3E-E72AFC4C4627}"/>
              </a:ext>
            </a:extLst>
          </p:cNvPr>
          <p:cNvPicPr>
            <a:picLocks noGrp="1"/>
          </p:cNvPicPr>
          <p:nvPr>
            <p:ph idx="1"/>
          </p:nvPr>
        </p:nvPicPr>
        <p:blipFill>
          <a:blip r:embed="rId2" cstate="print"/>
          <a:stretch>
            <a:fillRect/>
          </a:stretch>
        </p:blipFill>
        <p:spPr>
          <a:xfrm>
            <a:off x="396232" y="1125660"/>
            <a:ext cx="8351537" cy="511150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rPr lang="en-GB" dirty="0"/>
              <a:t>44</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laceholder 10">
            <a:extLst>
              <a:ext uri="{FF2B5EF4-FFF2-40B4-BE49-F238E27FC236}">
                <a16:creationId xmlns:a16="http://schemas.microsoft.com/office/drawing/2014/main" id="{6AB4AF1B-48A0-B661-DC08-98AEDBF9E557}"/>
              </a:ext>
            </a:extLst>
          </p:cNvPr>
          <p:cNvSpPr txBox="1">
            <a:spLocks/>
          </p:cNvSpPr>
          <p:nvPr/>
        </p:nvSpPr>
        <p:spPr>
          <a:xfrm>
            <a:off x="179512" y="1003900"/>
            <a:ext cx="8784976" cy="1921044"/>
          </a:xfrm>
          <a:prstGeom prst="rect">
            <a:avLst/>
          </a:prstGeom>
        </p:spPr>
        <p:txBody>
          <a:bodyPr/>
          <a:lst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GB" sz="1600" dirty="0"/>
              <a:t>Due to difficulties with the varied geographies covered by the practices in Aspire Medical PCN, it is not possible to estimate values for this PCN using ward level data. </a:t>
            </a:r>
          </a:p>
          <a:p>
            <a:pPr marL="0" indent="0">
              <a:buFont typeface="Arial"/>
              <a:buNone/>
            </a:pPr>
            <a:r>
              <a:rPr lang="en-GB" sz="1600" dirty="0"/>
              <a:t>We are currently exploring a new methodology to calculate PCN values from a range of small area levels: LSOA, MSOA, ward, general practice and school.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rPr lang="en-GB" dirty="0"/>
              <a:t>45</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laceholder 10">
            <a:extLst>
              <a:ext uri="{FF2B5EF4-FFF2-40B4-BE49-F238E27FC236}">
                <a16:creationId xmlns:a16="http://schemas.microsoft.com/office/drawing/2014/main" id="{5D7C046C-1E2D-DAED-3CC2-EA212BE4F39E}"/>
              </a:ext>
            </a:extLst>
          </p:cNvPr>
          <p:cNvSpPr txBox="1">
            <a:spLocks/>
          </p:cNvSpPr>
          <p:nvPr/>
        </p:nvSpPr>
        <p:spPr>
          <a:xfrm>
            <a:off x="179512" y="1003900"/>
            <a:ext cx="8784976" cy="1921044"/>
          </a:xfrm>
          <a:prstGeom prst="rect">
            <a:avLst/>
          </a:prstGeom>
        </p:spPr>
        <p:txBody>
          <a:bodyPr/>
          <a:lst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GB" sz="1600" dirty="0"/>
              <a:t>Due to difficulties with the varied geographies covered by the practices in Aspire Medical PCN, it is not possible to estimate values for this PCN using ward level data. </a:t>
            </a:r>
          </a:p>
          <a:p>
            <a:pPr marL="0" indent="0">
              <a:buFont typeface="Arial"/>
              <a:buNone/>
            </a:pPr>
            <a:r>
              <a:rPr lang="en-GB" sz="1600" dirty="0"/>
              <a:t>We are currently exploring a new methodology to calculate PCN values from a range of small area levels: LSOA, MSOA, ward, general practice and school.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rPr lang="en-GB" dirty="0"/>
              <a:t>46</a:t>
            </a:r>
            <a:endParaRPr dirty="0"/>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20/11/2024</a:t>
            </a:r>
          </a:p>
        </p:txBody>
      </p:sp>
      <p:sp>
        <p:nvSpPr>
          <p:cNvPr id="5" name="Content Placeholder 10">
            <a:extLst>
              <a:ext uri="{FF2B5EF4-FFF2-40B4-BE49-F238E27FC236}">
                <a16:creationId xmlns:a16="http://schemas.microsoft.com/office/drawing/2014/main" id="{FBDCD952-7032-25B6-8819-347D11A0E4A1}"/>
              </a:ext>
            </a:extLst>
          </p:cNvPr>
          <p:cNvSpPr txBox="1">
            <a:spLocks/>
          </p:cNvSpPr>
          <p:nvPr/>
        </p:nvSpPr>
        <p:spPr>
          <a:xfrm>
            <a:off x="179512" y="1003900"/>
            <a:ext cx="8784976" cy="1921044"/>
          </a:xfrm>
          <a:prstGeom prst="rect">
            <a:avLst/>
          </a:prstGeom>
        </p:spPr>
        <p:txBody>
          <a:bodyPr/>
          <a:lst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GB" sz="1600" dirty="0"/>
              <a:t>Due to difficulties with the varied geographies covered by the practices in Aspire Medical PCN, it is not possible to estimate values for this PCN using ward level data. </a:t>
            </a:r>
          </a:p>
          <a:p>
            <a:pPr marL="0" indent="0">
              <a:buFont typeface="Arial"/>
              <a:buNone/>
            </a:pPr>
            <a:r>
              <a:rPr lang="en-GB" sz="1600" dirty="0"/>
              <a:t>We are currently exploring a new methodology to calculate PCN values from a range of small area levels: LSOA, MSOA, ward, general practice and school.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rPr lang="en-GB" dirty="0"/>
              <a:t>47</a:t>
            </a:r>
            <a:endParaRPr dirty="0"/>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rPr lang="en-GB" dirty="0"/>
              <a:t>48</a:t>
            </a:r>
            <a:endParaRPr dirty="0"/>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20/11/2024</a:t>
            </a:r>
          </a:p>
        </p:txBody>
      </p:sp>
      <p:sp>
        <p:nvSpPr>
          <p:cNvPr id="5" name="Content Placeholder 10">
            <a:extLst>
              <a:ext uri="{FF2B5EF4-FFF2-40B4-BE49-F238E27FC236}">
                <a16:creationId xmlns:a16="http://schemas.microsoft.com/office/drawing/2014/main" id="{9F2434F3-2DCF-1629-80B4-CCA39DC2BE14}"/>
              </a:ext>
            </a:extLst>
          </p:cNvPr>
          <p:cNvSpPr txBox="1">
            <a:spLocks/>
          </p:cNvSpPr>
          <p:nvPr/>
        </p:nvSpPr>
        <p:spPr>
          <a:xfrm>
            <a:off x="179512" y="1003900"/>
            <a:ext cx="8784976" cy="1921044"/>
          </a:xfrm>
          <a:prstGeom prst="rect">
            <a:avLst/>
          </a:prstGeom>
        </p:spPr>
        <p:txBody>
          <a:bodyPr/>
          <a:lst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GB" sz="1600" dirty="0"/>
              <a:t>Due to difficulties with the varied geographies covered by the practices in Aspire Medical PCN, it is not possible to estimate values for this PCN using ward level data. </a:t>
            </a:r>
          </a:p>
          <a:p>
            <a:pPr marL="0" indent="0">
              <a:buFont typeface="Arial"/>
              <a:buNone/>
            </a:pPr>
            <a:r>
              <a:rPr lang="en-GB" sz="1600" dirty="0"/>
              <a:t>We are currently exploring a new methodology to calculate PCN values from a range of small area levels: LSOA, MSOA, ward, general practice and school.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pic>
        <p:nvPicPr>
          <p:cNvPr id="5" name="Content" descr="Aspire Medical PCN is in Medway and Swale HCP. The PCN is in the local authority district of Medway. The PCN covers the following wards: Luton and Wayfield and Peninsula."/>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pic>
        <p:nvPicPr>
          <p:cNvPr id="5" name="Content" descr="There are 4 GP practices in Aspire Medical PCN: London Road Medical Centre, Marlowe Park Medical Centre, St. Werburgh Medical Practice, and The Kings Family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laceholder 7">
            <a:extLst>
              <a:ext uri="{FF2B5EF4-FFF2-40B4-BE49-F238E27FC236}">
                <a16:creationId xmlns:a16="http://schemas.microsoft.com/office/drawing/2014/main" id="{625806A6-F1A8-0B08-9DCC-619697BA4C00}"/>
              </a:ext>
            </a:extLst>
          </p:cNvPr>
          <p:cNvSpPr>
            <a:spLocks noGrp="1"/>
          </p:cNvSpPr>
          <p:nvPr>
            <p:ph idx="1"/>
          </p:nvPr>
        </p:nvSpPr>
        <p:spPr>
          <a:xfrm>
            <a:off x="395536" y="1124744"/>
            <a:ext cx="8352928" cy="5112568"/>
          </a:xfrm>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Due to difficulties with the varied geographies covered by the practices in Aspire Medical PCN, it is not possible to estimate values for this PCN using school level data.</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We are currently exploring a new methodology to calculate PCN values from a range of small area levels: LSOA, MSOA, ward, general practice and school.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20/11/2024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removed="0"/>
</clbl:labelList>
</file>

<file path=docProps/app.xml><?xml version="1.0" encoding="utf-8"?>
<Properties xmlns="http://schemas.openxmlformats.org/officeDocument/2006/extended-properties" xmlns:vt="http://schemas.openxmlformats.org/officeDocument/2006/docPropsVTypes">
  <Template>stp-theme</Template>
  <TotalTime>846</TotalTime>
  <Words>3729</Words>
  <Application>Microsoft Office PowerPoint</Application>
  <PresentationFormat>On-screen Show (4:3)</PresentationFormat>
  <Paragraphs>279</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Aspire Medical PCN</vt:lpstr>
      <vt:lpstr>Summary: Aspire Medical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Reception: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227</cp:revision>
  <dcterms:created xsi:type="dcterms:W3CDTF">2016-07-22T08:30:09Z</dcterms:created>
  <dcterms:modified xsi:type="dcterms:W3CDTF">2024-11-20T12:17:54Z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